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02" r:id="rId1"/>
  </p:sldMasterIdLst>
  <p:notesMasterIdLst>
    <p:notesMasterId r:id="rId73"/>
  </p:notesMasterIdLst>
  <p:handoutMasterIdLst>
    <p:handoutMasterId r:id="rId74"/>
  </p:handoutMasterIdLst>
  <p:sldIdLst>
    <p:sldId id="586" r:id="rId2"/>
    <p:sldId id="626" r:id="rId3"/>
    <p:sldId id="646" r:id="rId4"/>
    <p:sldId id="627" r:id="rId5"/>
    <p:sldId id="628" r:id="rId6"/>
    <p:sldId id="629" r:id="rId7"/>
    <p:sldId id="630" r:id="rId8"/>
    <p:sldId id="631" r:id="rId9"/>
    <p:sldId id="632" r:id="rId10"/>
    <p:sldId id="633" r:id="rId11"/>
    <p:sldId id="675" r:id="rId12"/>
    <p:sldId id="634" r:id="rId13"/>
    <p:sldId id="648" r:id="rId14"/>
    <p:sldId id="666" r:id="rId15"/>
    <p:sldId id="649" r:id="rId16"/>
    <p:sldId id="635" r:id="rId17"/>
    <p:sldId id="636" r:id="rId18"/>
    <p:sldId id="637" r:id="rId19"/>
    <p:sldId id="638" r:id="rId20"/>
    <p:sldId id="639" r:id="rId21"/>
    <p:sldId id="640" r:id="rId22"/>
    <p:sldId id="641" r:id="rId23"/>
    <p:sldId id="642" r:id="rId24"/>
    <p:sldId id="643" r:id="rId25"/>
    <p:sldId id="644" r:id="rId26"/>
    <p:sldId id="647" r:id="rId27"/>
    <p:sldId id="652" r:id="rId28"/>
    <p:sldId id="588" r:id="rId29"/>
    <p:sldId id="590" r:id="rId30"/>
    <p:sldId id="669" r:id="rId31"/>
    <p:sldId id="650" r:id="rId32"/>
    <p:sldId id="677" r:id="rId33"/>
    <p:sldId id="595" r:id="rId34"/>
    <p:sldId id="668" r:id="rId35"/>
    <p:sldId id="600" r:id="rId36"/>
    <p:sldId id="601" r:id="rId37"/>
    <p:sldId id="603" r:id="rId38"/>
    <p:sldId id="602" r:id="rId39"/>
    <p:sldId id="604" r:id="rId40"/>
    <p:sldId id="605" r:id="rId41"/>
    <p:sldId id="671" r:id="rId42"/>
    <p:sldId id="606" r:id="rId43"/>
    <p:sldId id="607" r:id="rId44"/>
    <p:sldId id="608" r:id="rId45"/>
    <p:sldId id="596" r:id="rId46"/>
    <p:sldId id="672" r:id="rId47"/>
    <p:sldId id="609" r:id="rId48"/>
    <p:sldId id="610" r:id="rId49"/>
    <p:sldId id="660" r:id="rId50"/>
    <p:sldId id="670" r:id="rId51"/>
    <p:sldId id="667" r:id="rId52"/>
    <p:sldId id="617" r:id="rId53"/>
    <p:sldId id="654" r:id="rId54"/>
    <p:sldId id="658" r:id="rId55"/>
    <p:sldId id="661" r:id="rId56"/>
    <p:sldId id="655" r:id="rId57"/>
    <p:sldId id="656" r:id="rId58"/>
    <p:sldId id="657" r:id="rId59"/>
    <p:sldId id="597" r:id="rId60"/>
    <p:sldId id="673" r:id="rId61"/>
    <p:sldId id="662" r:id="rId62"/>
    <p:sldId id="663" r:id="rId63"/>
    <p:sldId id="664" r:id="rId64"/>
    <p:sldId id="598" r:id="rId65"/>
    <p:sldId id="674" r:id="rId66"/>
    <p:sldId id="623" r:id="rId67"/>
    <p:sldId id="622" r:id="rId68"/>
    <p:sldId id="624" r:id="rId69"/>
    <p:sldId id="625" r:id="rId70"/>
    <p:sldId id="554" r:id="rId71"/>
    <p:sldId id="676" r:id="rId72"/>
  </p:sldIdLst>
  <p:sldSz cx="9144000" cy="6858000" type="screen4x3"/>
  <p:notesSz cx="6807200" cy="9939338"/>
  <p:defaultTextStyle>
    <a:defPPr>
      <a:defRPr lang="en-US"/>
    </a:defPPr>
    <a:lvl1pPr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1pPr>
    <a:lvl2pPr marL="4572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2pPr>
    <a:lvl3pPr marL="9144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3pPr>
    <a:lvl4pPr marL="13716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4pPr>
    <a:lvl5pPr marL="18288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orbel"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orbel"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orbel"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orbe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9200"/>
    <a:srgbClr val="E8E9E8"/>
    <a:srgbClr val="FEA608"/>
    <a:srgbClr val="F7793F"/>
    <a:srgbClr val="F7873C"/>
    <a:srgbClr val="F76B36"/>
    <a:srgbClr val="BF8C32"/>
    <a:srgbClr val="DEB732"/>
    <a:srgbClr val="CFD101"/>
    <a:srgbClr val="FD78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46F890A9-2807-4EBB-B81D-B2AA78EC7F39}" styleName="濃色 2 - アクセント 5/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テーマ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淡色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中間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7" autoAdjust="0"/>
    <p:restoredTop sz="98931" autoAdjust="0"/>
  </p:normalViewPr>
  <p:slideViewPr>
    <p:cSldViewPr snapToGrid="0" snapToObjects="1">
      <p:cViewPr varScale="1">
        <p:scale>
          <a:sx n="89" d="100"/>
          <a:sy n="89" d="100"/>
        </p:scale>
        <p:origin x="-1744"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pPr>
              <a:defRPr/>
            </a:pPr>
            <a:fld id="{AC1B4802-D1BC-4A47-9A42-E86652C5D47E}" type="datetimeFigureOut">
              <a:rPr lang="ja-JP" altLang="en-US"/>
              <a:pPr>
                <a:defRPr/>
              </a:pPr>
              <a:t>16/09/08</a:t>
            </a:fld>
            <a:endParaRPr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pPr>
              <a:defRPr/>
            </a:pPr>
            <a:fld id="{3BB763BC-48E7-EE44-B50B-E5A166AF2A91}" type="slidenum">
              <a:rPr lang="ja-JP" altLang="en-US"/>
              <a:pPr>
                <a:defRPr/>
              </a:pPr>
              <a:t>‹#›</a:t>
            </a:fld>
            <a:endParaRPr lang="ja-JP" altLang="en-US"/>
          </a:p>
        </p:txBody>
      </p:sp>
    </p:spTree>
    <p:extLst>
      <p:ext uri="{BB962C8B-B14F-4D97-AF65-F5344CB8AC3E}">
        <p14:creationId xmlns:p14="http://schemas.microsoft.com/office/powerpoint/2010/main" val="2766560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pPr>
              <a:defRPr/>
            </a:pPr>
            <a:fld id="{8FB079A9-AEFA-2D4B-9865-77DCE05A0FC2}" type="datetimeFigureOut">
              <a:rPr lang="ja-JP" altLang="en-US"/>
              <a:pPr>
                <a:defRPr/>
              </a:pPr>
              <a:t>16/09/08</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pPr>
              <a:defRPr/>
            </a:pPr>
            <a:fld id="{B344EB79-B183-DF48-A3CA-F7D0E0825FEE}" type="slidenum">
              <a:rPr lang="ja-JP" altLang="en-US"/>
              <a:pPr>
                <a:defRPr/>
              </a:pPr>
              <a:t>‹#›</a:t>
            </a:fld>
            <a:endParaRPr lang="ja-JP" altLang="en-US"/>
          </a:p>
        </p:txBody>
      </p:sp>
    </p:spTree>
    <p:extLst>
      <p:ext uri="{BB962C8B-B14F-4D97-AF65-F5344CB8AC3E}">
        <p14:creationId xmlns:p14="http://schemas.microsoft.com/office/powerpoint/2010/main" val="207829530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kumimoji="1"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kumimoji="1"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kumimoji="1"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kumimoji="1"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kumimoji="1" sz="1200" kern="1200">
        <a:solidFill>
          <a:schemeClr val="tx1"/>
        </a:solidFill>
        <a:latin typeface="+mn-lt"/>
        <a:ea typeface="ＭＳ Ｐゴシック" charset="0"/>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pic>
        <p:nvPicPr>
          <p:cNvPr id="7" name="図 6" descr="img_main01.png"/>
          <p:cNvPicPr>
            <a:picLocks noChangeAspect="1"/>
          </p:cNvPicPr>
          <p:nvPr/>
        </p:nvPicPr>
        <p:blipFill rotWithShape="1">
          <a:blip r:embed="rId2">
            <a:extLst>
              <a:ext uri="{28A0092B-C50C-407E-A947-70E740481C1C}">
                <a14:useLocalDpi xmlns:a14="http://schemas.microsoft.com/office/drawing/2010/main" val="0"/>
              </a:ext>
            </a:extLst>
          </a:blip>
          <a:srcRect t="7454"/>
          <a:stretch/>
        </p:blipFill>
        <p:spPr>
          <a:xfrm>
            <a:off x="0" y="0"/>
            <a:ext cx="9152820" cy="3427945"/>
          </a:xfrm>
          <a:prstGeom prst="rect">
            <a:avLst/>
          </a:prstGeom>
        </p:spPr>
      </p:pic>
      <p:sp>
        <p:nvSpPr>
          <p:cNvPr id="10" name="タイトル 1"/>
          <p:cNvSpPr>
            <a:spLocks noGrp="1"/>
          </p:cNvSpPr>
          <p:nvPr>
            <p:ph type="ctrTitle"/>
          </p:nvPr>
        </p:nvSpPr>
        <p:spPr>
          <a:xfrm>
            <a:off x="252505" y="4056814"/>
            <a:ext cx="7772400" cy="996566"/>
          </a:xfrm>
          <a:prstGeom prst="rect">
            <a:avLst/>
          </a:prstGeom>
          <a:noFill/>
        </p:spPr>
        <p:txBody>
          <a:bodyPr/>
          <a:lstStyle>
            <a:lvl1pPr algn="l">
              <a:defRPr sz="3600">
                <a:solidFill>
                  <a:srgbClr val="555555"/>
                </a:solidFill>
                <a:latin typeface="メイリオ ボールド"/>
                <a:ea typeface="メイリオ ボールド"/>
                <a:cs typeface="メイリオ ボールド"/>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3600" b="0" i="0" u="none" strike="noStrike" kern="0" cap="none" spc="0" normalizeH="0" baseline="0" noProof="0" smtClean="0">
                <a:ln>
                  <a:noFill/>
                </a:ln>
                <a:solidFill>
                  <a:srgbClr val="555555"/>
                </a:solidFill>
                <a:effectLst/>
                <a:uLnTx/>
                <a:uFillTx/>
              </a:rPr>
              <a:t>マスター タイトルの書式設定</a:t>
            </a:r>
            <a:endParaRPr kumimoji="0" lang="ja-JP" altLang="en-US" sz="3600" b="0" i="0" u="none" strike="noStrike" kern="0" cap="none" spc="0" normalizeH="0" baseline="0" noProof="0" dirty="0">
              <a:ln>
                <a:noFill/>
              </a:ln>
              <a:solidFill>
                <a:srgbClr val="555555"/>
              </a:solidFill>
              <a:effectLst/>
              <a:uLnTx/>
              <a:uFillTx/>
            </a:endParaRPr>
          </a:p>
        </p:txBody>
      </p:sp>
      <p:sp>
        <p:nvSpPr>
          <p:cNvPr id="11" name="サブタイトル 2"/>
          <p:cNvSpPr>
            <a:spLocks noGrp="1"/>
          </p:cNvSpPr>
          <p:nvPr>
            <p:ph type="subTitle" idx="1"/>
          </p:nvPr>
        </p:nvSpPr>
        <p:spPr>
          <a:xfrm>
            <a:off x="252505" y="5075805"/>
            <a:ext cx="6400800" cy="473480"/>
          </a:xfrm>
          <a:prstGeom prst="rect">
            <a:avLst/>
          </a:prstGeom>
        </p:spPr>
        <p:txBody>
          <a:bodyPr/>
          <a:lstStyle>
            <a:lvl1pPr marL="0" indent="0" algn="l">
              <a:buNone/>
              <a:defRPr sz="1800">
                <a:solidFill>
                  <a:srgbClr val="55555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smtClean="0">
                <a:ln>
                  <a:noFill/>
                </a:ln>
                <a:solidFill>
                  <a:srgbClr val="555555"/>
                </a:solidFill>
                <a:effectLst/>
                <a:uLnTx/>
                <a:uFillTx/>
              </a:rPr>
              <a:t>マスター サブタイトルの書式設定</a:t>
            </a:r>
            <a:endParaRPr kumimoji="0" lang="ja-JP" altLang="en-US" sz="1800" b="0" i="0" u="none" strike="noStrike" kern="0" cap="none" spc="0" normalizeH="0" baseline="0" noProof="0" dirty="0">
              <a:ln>
                <a:noFill/>
              </a:ln>
              <a:solidFill>
                <a:srgbClr val="555555"/>
              </a:solidFill>
              <a:effectLst/>
              <a:uLnTx/>
              <a:uFillTx/>
            </a:endParaRPr>
          </a:p>
        </p:txBody>
      </p:sp>
      <p:pic>
        <p:nvPicPr>
          <p:cNvPr id="13" name="図 12"/>
          <p:cNvPicPr>
            <a:picLocks noChangeAspect="1"/>
          </p:cNvPicPr>
          <p:nvPr/>
        </p:nvPicPr>
        <p:blipFill>
          <a:blip r:embed="rId3"/>
          <a:stretch>
            <a:fillRect/>
          </a:stretch>
        </p:blipFill>
        <p:spPr>
          <a:xfrm>
            <a:off x="252505" y="6051689"/>
            <a:ext cx="1501632" cy="574554"/>
          </a:xfrm>
          <a:prstGeom prst="rect">
            <a:avLst/>
          </a:prstGeom>
        </p:spPr>
      </p:pic>
      <p:pic>
        <p:nvPicPr>
          <p:cNvPr id="6" name="図 5" descr="img_main01.png"/>
          <p:cNvPicPr>
            <a:picLocks noChangeAspect="1"/>
          </p:cNvPicPr>
          <p:nvPr userDrawn="1"/>
        </p:nvPicPr>
        <p:blipFill rotWithShape="1">
          <a:blip r:embed="rId2">
            <a:extLst>
              <a:ext uri="{28A0092B-C50C-407E-A947-70E740481C1C}">
                <a14:useLocalDpi xmlns:a14="http://schemas.microsoft.com/office/drawing/2010/main" val="0"/>
              </a:ext>
            </a:extLst>
          </a:blip>
          <a:srcRect t="7454"/>
          <a:stretch/>
        </p:blipFill>
        <p:spPr>
          <a:xfrm>
            <a:off x="0" y="0"/>
            <a:ext cx="9152820" cy="3427945"/>
          </a:xfrm>
          <a:prstGeom prst="rect">
            <a:avLst/>
          </a:prstGeom>
        </p:spPr>
      </p:pic>
      <p:pic>
        <p:nvPicPr>
          <p:cNvPr id="8" name="図 7"/>
          <p:cNvPicPr>
            <a:picLocks noChangeAspect="1"/>
          </p:cNvPicPr>
          <p:nvPr userDrawn="1"/>
        </p:nvPicPr>
        <p:blipFill>
          <a:blip r:embed="rId3"/>
          <a:stretch>
            <a:fillRect/>
          </a:stretch>
        </p:blipFill>
        <p:spPr>
          <a:xfrm>
            <a:off x="252505" y="6051689"/>
            <a:ext cx="1501632" cy="574554"/>
          </a:xfrm>
          <a:prstGeom prst="rect">
            <a:avLst/>
          </a:prstGeom>
        </p:spPr>
      </p:pic>
    </p:spTree>
    <p:extLst>
      <p:ext uri="{BB962C8B-B14F-4D97-AF65-F5344CB8AC3E}">
        <p14:creationId xmlns:p14="http://schemas.microsoft.com/office/powerpoint/2010/main" val="3582261664"/>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grpSp>
        <p:nvGrpSpPr>
          <p:cNvPr id="12" name="図形グループ 11"/>
          <p:cNvGrpSpPr/>
          <p:nvPr/>
        </p:nvGrpSpPr>
        <p:grpSpPr>
          <a:xfrm>
            <a:off x="0" y="0"/>
            <a:ext cx="9144000" cy="1173708"/>
            <a:chOff x="0" y="0"/>
            <a:chExt cx="9144000" cy="1173708"/>
          </a:xfrm>
        </p:grpSpPr>
        <p:sp>
          <p:nvSpPr>
            <p:cNvPr id="7" name="正方形/長方形 6"/>
            <p:cNvSpPr/>
            <p:nvPr userDrawn="1"/>
          </p:nvSpPr>
          <p:spPr>
            <a:xfrm>
              <a:off x="0" y="0"/>
              <a:ext cx="9144000" cy="1092645"/>
            </a:xfrm>
            <a:prstGeom prst="rect">
              <a:avLst/>
            </a:prstGeom>
            <a:gradFill>
              <a:gsLst>
                <a:gs pos="0">
                  <a:srgbClr val="F6A40F"/>
                </a:gs>
                <a:gs pos="100000">
                  <a:srgbClr val="F6750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8"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t="24228" r="29507"/>
            <a:stretch/>
          </p:blipFill>
          <p:spPr bwMode="auto">
            <a:xfrm>
              <a:off x="8013700" y="0"/>
              <a:ext cx="1130300" cy="117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 name="タイトル 1"/>
          <p:cNvSpPr>
            <a:spLocks noGrp="1"/>
          </p:cNvSpPr>
          <p:nvPr>
            <p:ph type="title"/>
          </p:nvPr>
        </p:nvSpPr>
        <p:spPr>
          <a:xfrm>
            <a:off x="457200" y="227652"/>
            <a:ext cx="8244000" cy="637342"/>
          </a:xfrm>
        </p:spPr>
        <p:txBody>
          <a:bodyPr>
            <a:normAutofit/>
          </a:bodyPr>
          <a:lstStyle>
            <a:lvl1pPr>
              <a:defRPr sz="2400">
                <a:solidFill>
                  <a:schemeClr val="bg1"/>
                </a:solidFill>
              </a:defRPr>
            </a:lvl1pPr>
          </a:lstStyle>
          <a:p>
            <a:r>
              <a:rPr kumimoji="1" lang="ja-JP" altLang="en-US" smtClean="0"/>
              <a:t>マスター タイトルの書式設定</a:t>
            </a:r>
            <a:endParaRPr kumimoji="1" lang="ja-JP" altLang="en-US" dirty="0"/>
          </a:p>
        </p:txBody>
      </p:sp>
      <p:sp>
        <p:nvSpPr>
          <p:cNvPr id="3" name="コンテンツ プレースホルダー 2"/>
          <p:cNvSpPr>
            <a:spLocks noGrp="1"/>
          </p:cNvSpPr>
          <p:nvPr>
            <p:ph idx="1"/>
          </p:nvPr>
        </p:nvSpPr>
        <p:spPr>
          <a:solidFill>
            <a:schemeClr val="bg1">
              <a:lumMod val="95000"/>
            </a:schemeClr>
          </a:solidFill>
        </p:spPr>
        <p:txBody>
          <a:bodyPr/>
          <a:lstStyle>
            <a:lvl1pPr>
              <a:buClr>
                <a:srgbClr val="F67509"/>
              </a:buClr>
              <a:defRPr/>
            </a:lvl1pPr>
            <a:lvl2pPr marL="360000" indent="-180000">
              <a:buClrTx/>
              <a:buSzPct val="100000"/>
              <a:buFont typeface="Arial"/>
              <a:buChar char="•"/>
              <a:defRPr/>
            </a:lvl2pPr>
            <a:lvl3pPr>
              <a:buNone/>
              <a:defRPr/>
            </a:lvl3pPr>
            <a:lvl4pPr marL="720000" indent="-180000">
              <a:buClr>
                <a:srgbClr val="F67509"/>
              </a:buClr>
              <a:buFont typeface="Wingdings" charset="2"/>
              <a:buChar char="n"/>
              <a:defRPr/>
            </a:lvl4pPr>
            <a:lvl5pPr marL="982800" indent="-180000">
              <a:buFont typeface="Arial"/>
              <a:buChar char="•"/>
              <a:defRPr/>
            </a:lvl5pPr>
            <a:lvl6pPr>
              <a:spcBef>
                <a:spcPts val="200"/>
              </a:spcBef>
              <a:spcAft>
                <a:spcPts val="200"/>
              </a:spcAft>
              <a:defRPr/>
            </a:lvl6pPr>
            <a:lvl7pPr>
              <a:spcBef>
                <a:spcPts val="200"/>
              </a:spcBef>
              <a:spcAft>
                <a:spcPts val="200"/>
              </a:spcAft>
              <a:buNone/>
              <a:defRPr/>
            </a:lvl7pPr>
            <a:lvl8pPr>
              <a:spcBef>
                <a:spcPts val="200"/>
              </a:spcBef>
              <a:spcAft>
                <a:spcPts val="200"/>
              </a:spcAft>
              <a:buNone/>
              <a:defRPr/>
            </a:lvl8pPr>
            <a:lvl9pPr>
              <a:spcBef>
                <a:spcPts val="200"/>
              </a:spcBef>
              <a:spcAft>
                <a:spcPts val="200"/>
              </a:spcAft>
              <a:buNone/>
              <a:defRPr/>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pic>
        <p:nvPicPr>
          <p:cNvPr id="9" name="図 8"/>
          <p:cNvPicPr>
            <a:picLocks noChangeAspect="1"/>
          </p:cNvPicPr>
          <p:nvPr userDrawn="1"/>
        </p:nvPicPr>
        <p:blipFill>
          <a:blip r:embed="rId3"/>
          <a:stretch>
            <a:fillRect/>
          </a:stretch>
        </p:blipFill>
        <p:spPr>
          <a:xfrm>
            <a:off x="457200" y="6372221"/>
            <a:ext cx="978092" cy="374237"/>
          </a:xfrm>
          <a:prstGeom prst="rect">
            <a:avLst/>
          </a:prstGeom>
        </p:spPr>
      </p:pic>
      <p:sp>
        <p:nvSpPr>
          <p:cNvPr id="10" name="フッター プレースホルダー 4"/>
          <p:cNvSpPr txBox="1">
            <a:spLocks/>
          </p:cNvSpPr>
          <p:nvPr userDrawn="1"/>
        </p:nvSpPr>
        <p:spPr>
          <a:xfrm>
            <a:off x="1597043" y="6492875"/>
            <a:ext cx="3883008" cy="253583"/>
          </a:xfrm>
          <a:prstGeom prst="rect">
            <a:avLst/>
          </a:prstGeom>
        </p:spPr>
        <p:txBody>
          <a:bodyPr/>
          <a:lstStyle>
            <a:defPPr>
              <a:defRPr lang="en-US"/>
            </a:defPPr>
            <a:lvl1pPr algn="l" rtl="0" fontAlgn="base">
              <a:spcBef>
                <a:spcPct val="0"/>
              </a:spcBef>
              <a:spcAft>
                <a:spcPct val="0"/>
              </a:spcAft>
              <a:defRPr kumimoji="1" sz="800" kern="1200">
                <a:solidFill>
                  <a:schemeClr val="tx1">
                    <a:tint val="75000"/>
                  </a:schemeClr>
                </a:solidFill>
                <a:latin typeface="Helvetica"/>
                <a:ea typeface="ＭＳ Ｐゴシック" charset="0"/>
                <a:cs typeface="Helvetica"/>
              </a:defRPr>
            </a:lvl1pPr>
            <a:lvl2pPr marL="4572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2pPr>
            <a:lvl3pPr marL="9144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3pPr>
            <a:lvl4pPr marL="13716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4pPr>
            <a:lvl5pPr marL="18288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orbel"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orbel"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orbel"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orbel" charset="0"/>
                <a:ea typeface="ＭＳ Ｐゴシック" charset="0"/>
                <a:cs typeface="ＭＳ Ｐゴシック" charset="0"/>
              </a:defRPr>
            </a:lvl9pPr>
          </a:lstStyle>
          <a:p>
            <a:pPr>
              <a:defRPr/>
            </a:pPr>
            <a:r>
              <a:rPr lang="en-US" dirty="0" smtClean="0">
                <a:solidFill>
                  <a:prstClr val="black">
                    <a:tint val="75000"/>
                  </a:prstClr>
                </a:solidFill>
              </a:rPr>
              <a:t>Copyright ©2016, NC Design &amp; Consulting Co., Ltd. All rights reserved. </a:t>
            </a:r>
            <a:endParaRPr lang="en-US" dirty="0">
              <a:solidFill>
                <a:prstClr val="black">
                  <a:tint val="75000"/>
                </a:prstClr>
              </a:solidFill>
            </a:endParaRPr>
          </a:p>
        </p:txBody>
      </p:sp>
      <p:sp>
        <p:nvSpPr>
          <p:cNvPr id="27" name="スライド番号プレースホルダー 26"/>
          <p:cNvSpPr>
            <a:spLocks noGrp="1"/>
          </p:cNvSpPr>
          <p:nvPr>
            <p:ph type="sldNum" sz="quarter" idx="12"/>
          </p:nvPr>
        </p:nvSpPr>
        <p:spPr>
          <a:xfrm>
            <a:off x="6553200" y="6457950"/>
            <a:ext cx="2133600" cy="365125"/>
          </a:xfrm>
          <a:prstGeom prst="rect">
            <a:avLst/>
          </a:prstGeom>
        </p:spPr>
        <p:txBody>
          <a:bodyPr/>
          <a:lstStyle/>
          <a:p>
            <a:fld id="{EA1E5EA6-02A0-8346-A2B2-F281D3902F6F}" type="slidenum">
              <a:rPr lang="ja-JP" altLang="en-US" smtClean="0"/>
              <a:pPr/>
              <a:t>‹#›</a:t>
            </a:fld>
            <a:endParaRPr lang="ja-JP" altLang="en-US" dirty="0"/>
          </a:p>
        </p:txBody>
      </p:sp>
    </p:spTree>
    <p:extLst>
      <p:ext uri="{BB962C8B-B14F-4D97-AF65-F5344CB8AC3E}">
        <p14:creationId xmlns:p14="http://schemas.microsoft.com/office/powerpoint/2010/main" val="2912824967"/>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セクション見出し">
    <p:spTree>
      <p:nvGrpSpPr>
        <p:cNvPr id="1" name=""/>
        <p:cNvGrpSpPr/>
        <p:nvPr/>
      </p:nvGrpSpPr>
      <p:grpSpPr>
        <a:xfrm>
          <a:off x="0" y="0"/>
          <a:ext cx="0" cy="0"/>
          <a:chOff x="0" y="0"/>
          <a:chExt cx="0" cy="0"/>
        </a:xfrm>
      </p:grpSpPr>
      <p:grpSp>
        <p:nvGrpSpPr>
          <p:cNvPr id="13" name="図形グループ 12"/>
          <p:cNvGrpSpPr/>
          <p:nvPr/>
        </p:nvGrpSpPr>
        <p:grpSpPr>
          <a:xfrm>
            <a:off x="0" y="1524000"/>
            <a:ext cx="9144001" cy="2981739"/>
            <a:chOff x="0" y="1524000"/>
            <a:chExt cx="9144001" cy="2981739"/>
          </a:xfrm>
        </p:grpSpPr>
        <p:sp>
          <p:nvSpPr>
            <p:cNvPr id="11" name="正方形/長方形 10"/>
            <p:cNvSpPr/>
            <p:nvPr userDrawn="1"/>
          </p:nvSpPr>
          <p:spPr>
            <a:xfrm>
              <a:off x="0" y="1524000"/>
              <a:ext cx="9144000" cy="2981739"/>
            </a:xfrm>
            <a:prstGeom prst="rect">
              <a:avLst/>
            </a:prstGeom>
            <a:gradFill>
              <a:gsLst>
                <a:gs pos="0">
                  <a:srgbClr val="F6A40F"/>
                </a:gs>
                <a:gs pos="100000">
                  <a:srgbClr val="F6750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2" name="Picture 3"/>
            <p:cNvPicPr>
              <a:picLocks noChangeArrowheads="1"/>
            </p:cNvPicPr>
            <p:nvPr userDrawn="1"/>
          </p:nvPicPr>
          <p:blipFill rotWithShape="1">
            <a:blip r:embed="rId2" cstate="print">
              <a:alphaModFix amt="53000"/>
              <a:extLst>
                <a:ext uri="{28A0092B-C50C-407E-A947-70E740481C1C}">
                  <a14:useLocalDpi xmlns:a14="http://schemas.microsoft.com/office/drawing/2010/main" val="0"/>
                </a:ext>
              </a:extLst>
            </a:blip>
            <a:srcRect r="16462" b="8279"/>
            <a:stretch/>
          </p:blipFill>
          <p:spPr bwMode="auto">
            <a:xfrm>
              <a:off x="7415699" y="2672521"/>
              <a:ext cx="1728302" cy="183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 name="タイトル 1"/>
          <p:cNvSpPr>
            <a:spLocks noGrp="1"/>
          </p:cNvSpPr>
          <p:nvPr>
            <p:ph type="title"/>
          </p:nvPr>
        </p:nvSpPr>
        <p:spPr>
          <a:xfrm>
            <a:off x="457200" y="2065149"/>
            <a:ext cx="8244000" cy="2016000"/>
          </a:xfrm>
        </p:spPr>
        <p:txBody>
          <a:bodyPr anchor="ctr">
            <a:normAutofit/>
          </a:bodyPr>
          <a:lstStyle>
            <a:lvl1pPr algn="ctr">
              <a:defRPr sz="3200" b="0" i="0" cap="all">
                <a:solidFill>
                  <a:schemeClr val="bg1"/>
                </a:solidFill>
                <a:latin typeface="+mj-ea"/>
                <a:ea typeface="+mj-ea"/>
              </a:defRPr>
            </a:lvl1pPr>
          </a:lstStyle>
          <a:p>
            <a:r>
              <a:rPr kumimoji="1" lang="ja-JP" altLang="en-US" smtClean="0"/>
              <a:t>マスター タイトルの書式設定</a:t>
            </a:r>
            <a:endParaRPr kumimoji="1" lang="ja-JP" altLang="en-US" dirty="0"/>
          </a:p>
        </p:txBody>
      </p:sp>
      <p:pic>
        <p:nvPicPr>
          <p:cNvPr id="18" name="図 17"/>
          <p:cNvPicPr>
            <a:picLocks noChangeAspect="1"/>
          </p:cNvPicPr>
          <p:nvPr userDrawn="1"/>
        </p:nvPicPr>
        <p:blipFill>
          <a:blip r:embed="rId3"/>
          <a:stretch>
            <a:fillRect/>
          </a:stretch>
        </p:blipFill>
        <p:spPr>
          <a:xfrm>
            <a:off x="457200" y="6372221"/>
            <a:ext cx="978092" cy="374237"/>
          </a:xfrm>
          <a:prstGeom prst="rect">
            <a:avLst/>
          </a:prstGeom>
        </p:spPr>
      </p:pic>
      <p:sp>
        <p:nvSpPr>
          <p:cNvPr id="19" name="フッター プレースホルダー 4"/>
          <p:cNvSpPr txBox="1">
            <a:spLocks/>
          </p:cNvSpPr>
          <p:nvPr userDrawn="1"/>
        </p:nvSpPr>
        <p:spPr>
          <a:xfrm>
            <a:off x="1597043" y="6492875"/>
            <a:ext cx="3883008" cy="253583"/>
          </a:xfrm>
          <a:prstGeom prst="rect">
            <a:avLst/>
          </a:prstGeom>
        </p:spPr>
        <p:txBody>
          <a:bodyPr/>
          <a:lstStyle>
            <a:defPPr>
              <a:defRPr lang="en-US"/>
            </a:defPPr>
            <a:lvl1pPr algn="l" rtl="0" fontAlgn="base">
              <a:spcBef>
                <a:spcPct val="0"/>
              </a:spcBef>
              <a:spcAft>
                <a:spcPct val="0"/>
              </a:spcAft>
              <a:defRPr kumimoji="1" sz="800" kern="1200">
                <a:solidFill>
                  <a:schemeClr val="tx1">
                    <a:tint val="75000"/>
                  </a:schemeClr>
                </a:solidFill>
                <a:latin typeface="Helvetica"/>
                <a:ea typeface="ＭＳ Ｐゴシック" charset="0"/>
                <a:cs typeface="Helvetica"/>
              </a:defRPr>
            </a:lvl1pPr>
            <a:lvl2pPr marL="4572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2pPr>
            <a:lvl3pPr marL="9144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3pPr>
            <a:lvl4pPr marL="13716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4pPr>
            <a:lvl5pPr marL="18288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orbel"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orbel"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orbel"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orbel" charset="0"/>
                <a:ea typeface="ＭＳ Ｐゴシック" charset="0"/>
                <a:cs typeface="ＭＳ Ｐゴシック" charset="0"/>
              </a:defRPr>
            </a:lvl9pPr>
          </a:lstStyle>
          <a:p>
            <a:pPr>
              <a:defRPr/>
            </a:pPr>
            <a:r>
              <a:rPr lang="en-US" dirty="0" smtClean="0">
                <a:solidFill>
                  <a:prstClr val="black">
                    <a:tint val="75000"/>
                  </a:prstClr>
                </a:solidFill>
              </a:rPr>
              <a:t>Copyright ©2016, NC Design &amp; Consulting Co., Ltd. All rights reserved. </a:t>
            </a:r>
            <a:endParaRPr lang="en-US" dirty="0">
              <a:solidFill>
                <a:prstClr val="black">
                  <a:tint val="75000"/>
                </a:prstClr>
              </a:solidFill>
            </a:endParaRPr>
          </a:p>
        </p:txBody>
      </p:sp>
      <p:sp>
        <p:nvSpPr>
          <p:cNvPr id="14" name="スライド番号プレースホルダー 13"/>
          <p:cNvSpPr>
            <a:spLocks noGrp="1"/>
          </p:cNvSpPr>
          <p:nvPr>
            <p:ph type="sldNum" sz="quarter" idx="12"/>
          </p:nvPr>
        </p:nvSpPr>
        <p:spPr>
          <a:xfrm>
            <a:off x="6553200" y="6457950"/>
            <a:ext cx="2133600" cy="365125"/>
          </a:xfrm>
          <a:prstGeom prst="rect">
            <a:avLst/>
          </a:prstGeom>
        </p:spPr>
        <p:txBody>
          <a:bodyPr/>
          <a:lstStyle/>
          <a:p>
            <a:fld id="{EA1E5EA6-02A0-8346-A2B2-F281D3902F6F}" type="slidenum">
              <a:rPr lang="ja-JP" altLang="en-US" smtClean="0"/>
              <a:pPr/>
              <a:t>‹#›</a:t>
            </a:fld>
            <a:endParaRPr lang="ja-JP" altLang="en-US" dirty="0"/>
          </a:p>
        </p:txBody>
      </p:sp>
    </p:spTree>
    <p:extLst>
      <p:ext uri="{BB962C8B-B14F-4D97-AF65-F5344CB8AC3E}">
        <p14:creationId xmlns:p14="http://schemas.microsoft.com/office/powerpoint/2010/main" val="2487196051"/>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11" name="図形グループ 10"/>
          <p:cNvGrpSpPr/>
          <p:nvPr/>
        </p:nvGrpSpPr>
        <p:grpSpPr>
          <a:xfrm>
            <a:off x="0" y="0"/>
            <a:ext cx="9144000" cy="1173708"/>
            <a:chOff x="0" y="0"/>
            <a:chExt cx="9144000" cy="1173708"/>
          </a:xfrm>
        </p:grpSpPr>
        <p:sp>
          <p:nvSpPr>
            <p:cNvPr id="12" name="正方形/長方形 11"/>
            <p:cNvSpPr/>
            <p:nvPr userDrawn="1"/>
          </p:nvSpPr>
          <p:spPr>
            <a:xfrm>
              <a:off x="0" y="0"/>
              <a:ext cx="9144000" cy="1092645"/>
            </a:xfrm>
            <a:prstGeom prst="rect">
              <a:avLst/>
            </a:prstGeom>
            <a:gradFill>
              <a:gsLst>
                <a:gs pos="0">
                  <a:srgbClr val="F6A40F"/>
                </a:gs>
                <a:gs pos="100000">
                  <a:srgbClr val="F6750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3"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t="24228" r="29507"/>
            <a:stretch/>
          </p:blipFill>
          <p:spPr bwMode="auto">
            <a:xfrm>
              <a:off x="8013700" y="0"/>
              <a:ext cx="1130300" cy="117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 name="タイトル 1"/>
          <p:cNvSpPr>
            <a:spLocks noGrp="1"/>
          </p:cNvSpPr>
          <p:nvPr>
            <p:ph type="title"/>
          </p:nvPr>
        </p:nvSpPr>
        <p:spPr>
          <a:xfrm>
            <a:off x="457200" y="215671"/>
            <a:ext cx="8229600" cy="661304"/>
          </a:xfrm>
        </p:spPr>
        <p:txBody>
          <a:bodyPr>
            <a:normAutofit/>
          </a:bodyPr>
          <a:lstStyle>
            <a:lvl1pPr>
              <a:defRPr sz="2400">
                <a:solidFill>
                  <a:srgbClr val="FFFFFF"/>
                </a:solidFill>
              </a:defRPr>
            </a:lvl1pPr>
          </a:lstStyle>
          <a:p>
            <a:r>
              <a:rPr kumimoji="1" lang="ja-JP" altLang="en-US" smtClean="0"/>
              <a:t>マスター タイトルの書式設定</a:t>
            </a:r>
            <a:endParaRPr kumimoji="1" lang="ja-JP" altLang="en-US" dirty="0"/>
          </a:p>
        </p:txBody>
      </p:sp>
      <p:sp>
        <p:nvSpPr>
          <p:cNvPr id="3" name="コンテンツ プレースホルダー 2"/>
          <p:cNvSpPr>
            <a:spLocks noGrp="1"/>
          </p:cNvSpPr>
          <p:nvPr>
            <p:ph sz="half" idx="1"/>
          </p:nvPr>
        </p:nvSpPr>
        <p:spPr>
          <a:xfrm>
            <a:off x="457200" y="1600200"/>
            <a:ext cx="4038600" cy="4525963"/>
          </a:xfrm>
          <a:solidFill>
            <a:srgbClr val="F2F2F2"/>
          </a:solidFill>
        </p:spPr>
        <p:txBody>
          <a:bodyPr/>
          <a:lstStyle>
            <a:lvl1pPr marL="360000" marR="0" indent="-360000" algn="l" defTabSz="457200" rtl="0" eaLnBrk="1" fontAlgn="auto" latinLnBrk="0" hangingPunct="1">
              <a:lnSpc>
                <a:spcPct val="110000"/>
              </a:lnSpc>
              <a:spcBef>
                <a:spcPts val="600"/>
              </a:spcBef>
              <a:spcAft>
                <a:spcPts val="400"/>
              </a:spcAft>
              <a:buClrTx/>
              <a:buSzTx/>
              <a:buFont typeface="Wingdings" charset="2"/>
              <a:buChar char="n"/>
              <a:tabLst/>
              <a:defRPr sz="2800"/>
            </a:lvl1pPr>
            <a:lvl2pPr marL="360000" marR="0" indent="-180000" algn="l" defTabSz="457200" rtl="0" eaLnBrk="1" fontAlgn="auto" latinLnBrk="0" hangingPunct="1">
              <a:lnSpc>
                <a:spcPct val="120000"/>
              </a:lnSpc>
              <a:spcBef>
                <a:spcPts val="400"/>
              </a:spcBef>
              <a:spcAft>
                <a:spcPts val="600"/>
              </a:spcAft>
              <a:buClrTx/>
              <a:buSzTx/>
              <a:buFont typeface="Arial"/>
              <a:buChar char="–"/>
              <a:tabLst/>
              <a:defRPr sz="2400"/>
            </a:lvl2pPr>
            <a:lvl3pPr marL="540000" marR="0" indent="0" algn="l" defTabSz="457200" rtl="0" eaLnBrk="1" fontAlgn="auto" latinLnBrk="0" hangingPunct="1">
              <a:lnSpc>
                <a:spcPct val="120000"/>
              </a:lnSpc>
              <a:spcBef>
                <a:spcPts val="400"/>
              </a:spcBef>
              <a:spcAft>
                <a:spcPts val="600"/>
              </a:spcAft>
              <a:buClrTx/>
              <a:buSzTx/>
              <a:buFont typeface="Arial"/>
              <a:buChar char="•"/>
              <a:tabLst/>
              <a:defRPr sz="2000"/>
            </a:lvl3pPr>
            <a:lvl4pPr marL="720000" marR="0" indent="-180000" algn="l" defTabSz="457200" rtl="0" eaLnBrk="1" fontAlgn="auto" latinLnBrk="0" hangingPunct="1">
              <a:lnSpc>
                <a:spcPct val="120000"/>
              </a:lnSpc>
              <a:spcBef>
                <a:spcPts val="400"/>
              </a:spcBef>
              <a:spcAft>
                <a:spcPts val="600"/>
              </a:spcAft>
              <a:buClrTx/>
              <a:buSzTx/>
              <a:buFont typeface="Arial"/>
              <a:buChar char="–"/>
              <a:tabLst/>
              <a:defRPr sz="1800"/>
            </a:lvl4pPr>
            <a:lvl5pPr marL="1162800" marR="0" indent="0" algn="l" defTabSz="457200" rtl="0" eaLnBrk="1" fontAlgn="auto" latinLnBrk="0" hangingPunct="1">
              <a:lnSpc>
                <a:spcPct val="120000"/>
              </a:lnSpc>
              <a:spcBef>
                <a:spcPts val="400"/>
              </a:spcBef>
              <a:spcAft>
                <a:spcPts val="600"/>
              </a:spcAft>
              <a:buClrTx/>
              <a:buSzTx/>
              <a:buFont typeface="Arial"/>
              <a:buChar char="»"/>
              <a:tabLst/>
              <a:defRPr sz="1800"/>
            </a:lvl5pPr>
            <a:lvl6pPr marL="1162800" marR="0" indent="-180000" algn="l" defTabSz="457200" rtl="0" eaLnBrk="1" fontAlgn="auto" latinLnBrk="0" hangingPunct="1">
              <a:lnSpc>
                <a:spcPct val="120000"/>
              </a:lnSpc>
              <a:spcBef>
                <a:spcPts val="400"/>
              </a:spcBef>
              <a:spcAft>
                <a:spcPts val="600"/>
              </a:spcAft>
              <a:buClrTx/>
              <a:buSzTx/>
              <a:buFont typeface="Arial"/>
              <a:buChar char="•"/>
              <a:tabLst/>
              <a:defRPr sz="1800"/>
            </a:lvl6pPr>
            <a:lvl7pPr marL="1162800" marR="0" indent="0" algn="l" defTabSz="457200" rtl="0" eaLnBrk="1" fontAlgn="auto" latinLnBrk="0" hangingPunct="1">
              <a:lnSpc>
                <a:spcPct val="120000"/>
              </a:lnSpc>
              <a:spcBef>
                <a:spcPts val="400"/>
              </a:spcBef>
              <a:spcAft>
                <a:spcPts val="600"/>
              </a:spcAft>
              <a:buClrTx/>
              <a:buSzTx/>
              <a:buFont typeface="Arial"/>
              <a:buChar char="•"/>
              <a:tabLst/>
              <a:defRPr sz="1800"/>
            </a:lvl7pPr>
            <a:lvl8pPr marL="1162800" marR="0" indent="0" algn="l" defTabSz="457200" rtl="0" eaLnBrk="1" fontAlgn="auto" latinLnBrk="0" hangingPunct="1">
              <a:lnSpc>
                <a:spcPct val="120000"/>
              </a:lnSpc>
              <a:spcBef>
                <a:spcPts val="400"/>
              </a:spcBef>
              <a:spcAft>
                <a:spcPts val="600"/>
              </a:spcAft>
              <a:buClrTx/>
              <a:buSzTx/>
              <a:buFont typeface="Arial"/>
              <a:buChar char="•"/>
              <a:tabLst/>
              <a:defRPr sz="1800"/>
            </a:lvl8pPr>
            <a:lvl9pPr marL="1162800" marR="0" indent="0" algn="l" defTabSz="457200" rtl="0" eaLnBrk="1" fontAlgn="auto" latinLnBrk="0" hangingPunct="1">
              <a:lnSpc>
                <a:spcPct val="120000"/>
              </a:lnSpc>
              <a:spcBef>
                <a:spcPts val="400"/>
              </a:spcBef>
              <a:spcAft>
                <a:spcPts val="600"/>
              </a:spcAft>
              <a:buClrTx/>
              <a:buSzTx/>
              <a:buFont typeface="Arial"/>
              <a:buChar char="•"/>
              <a:tabLst/>
              <a:defRPr sz="1800"/>
            </a:lvl9pPr>
          </a:lstStyle>
          <a:p>
            <a:pPr marL="360000" marR="0" lvl="0" indent="-360000" algn="l" defTabSz="457200" rtl="0" eaLnBrk="1" fontAlgn="auto" latinLnBrk="0" hangingPunct="1">
              <a:lnSpc>
                <a:spcPct val="110000"/>
              </a:lnSpc>
              <a:spcBef>
                <a:spcPts val="600"/>
              </a:spcBef>
              <a:spcAft>
                <a:spcPts val="400"/>
              </a:spcAft>
              <a:buClrTx/>
              <a:buSzTx/>
              <a:buFont typeface="Wingdings" charset="2"/>
              <a:buChar char="n"/>
              <a:tabLst/>
              <a:defRPr/>
            </a:pP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マスター テキストの書式設定</a:t>
            </a:r>
          </a:p>
          <a:p>
            <a:pPr marL="360000" marR="0" lvl="1" indent="-360000" algn="l" defTabSz="457200" rtl="0" eaLnBrk="1" fontAlgn="auto" latinLnBrk="0" hangingPunct="1">
              <a:lnSpc>
                <a:spcPct val="110000"/>
              </a:lnSpc>
              <a:spcBef>
                <a:spcPts val="600"/>
              </a:spcBef>
              <a:spcAft>
                <a:spcPts val="400"/>
              </a:spcAft>
              <a:buClrTx/>
              <a:buSzTx/>
              <a:buFont typeface="Wingdings" charset="2"/>
              <a:buChar char="n"/>
              <a:tabLst/>
              <a:defRPr/>
            </a:pP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第 </a:t>
            </a:r>
            <a:r>
              <a:rPr kumimoji="1" lang="en-US" altLang="ja-JP"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2 </a:t>
            </a: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レベル</a:t>
            </a:r>
          </a:p>
          <a:p>
            <a:pPr marL="360000" marR="0" lvl="2" indent="-360000" algn="l" defTabSz="457200" rtl="0" eaLnBrk="1" fontAlgn="auto" latinLnBrk="0" hangingPunct="1">
              <a:lnSpc>
                <a:spcPct val="110000"/>
              </a:lnSpc>
              <a:spcBef>
                <a:spcPts val="600"/>
              </a:spcBef>
              <a:spcAft>
                <a:spcPts val="400"/>
              </a:spcAft>
              <a:buClrTx/>
              <a:buSzTx/>
              <a:buFont typeface="Wingdings" charset="2"/>
              <a:buChar char="n"/>
              <a:tabLst/>
              <a:defRPr/>
            </a:pP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第 </a:t>
            </a:r>
            <a:r>
              <a:rPr kumimoji="1" lang="en-US" altLang="ja-JP"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3 </a:t>
            </a: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レベル</a:t>
            </a:r>
          </a:p>
          <a:p>
            <a:pPr marL="360000" marR="0" lvl="3" indent="-360000" algn="l" defTabSz="457200" rtl="0" eaLnBrk="1" fontAlgn="auto" latinLnBrk="0" hangingPunct="1">
              <a:lnSpc>
                <a:spcPct val="110000"/>
              </a:lnSpc>
              <a:spcBef>
                <a:spcPts val="600"/>
              </a:spcBef>
              <a:spcAft>
                <a:spcPts val="400"/>
              </a:spcAft>
              <a:buClrTx/>
              <a:buSzTx/>
              <a:buFont typeface="Wingdings" charset="2"/>
              <a:buChar char="n"/>
              <a:tabLst/>
              <a:defRPr/>
            </a:pP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第 </a:t>
            </a:r>
            <a:r>
              <a:rPr kumimoji="1" lang="en-US" altLang="ja-JP"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4 </a:t>
            </a: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レベル</a:t>
            </a:r>
          </a:p>
          <a:p>
            <a:pPr marL="360000" marR="0" lvl="4" indent="-360000" algn="l" defTabSz="457200" rtl="0" eaLnBrk="1" fontAlgn="auto" latinLnBrk="0" hangingPunct="1">
              <a:lnSpc>
                <a:spcPct val="110000"/>
              </a:lnSpc>
              <a:spcBef>
                <a:spcPts val="600"/>
              </a:spcBef>
              <a:spcAft>
                <a:spcPts val="400"/>
              </a:spcAft>
              <a:buClrTx/>
              <a:buSzTx/>
              <a:buFont typeface="Wingdings" charset="2"/>
              <a:buChar char="n"/>
              <a:tabLst/>
              <a:defRPr/>
            </a:pP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第 </a:t>
            </a:r>
            <a:r>
              <a:rPr kumimoji="1" lang="en-US" altLang="ja-JP"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5 </a:t>
            </a: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レベル</a:t>
            </a:r>
            <a:endParaRPr kumimoji="1" lang="ja-JP" altLang="en-US" sz="1200" b="0" i="0" u="none" strike="noStrike" kern="1200" cap="none" spc="0" normalizeH="0" baseline="0" noProof="0" dirty="0">
              <a:ln>
                <a:noFill/>
              </a:ln>
              <a:solidFill>
                <a:prstClr val="black"/>
              </a:solidFill>
              <a:effectLst/>
              <a:uLnTx/>
              <a:uFillTx/>
              <a:latin typeface="+mn-ea"/>
              <a:ea typeface="+mn-ea"/>
              <a:cs typeface="+mn-cs"/>
            </a:endParaRPr>
          </a:p>
        </p:txBody>
      </p:sp>
      <p:sp>
        <p:nvSpPr>
          <p:cNvPr id="4" name="コンテンツ プレースホルダー 3"/>
          <p:cNvSpPr>
            <a:spLocks noGrp="1"/>
          </p:cNvSpPr>
          <p:nvPr>
            <p:ph sz="half" idx="2"/>
          </p:nvPr>
        </p:nvSpPr>
        <p:spPr>
          <a:xfrm>
            <a:off x="4648200" y="1600200"/>
            <a:ext cx="4038600" cy="4525963"/>
          </a:xfrm>
          <a:solidFill>
            <a:srgbClr val="F2F2F2"/>
          </a:solidFill>
        </p:spPr>
        <p:txBody>
          <a:bodyPr/>
          <a:lstStyle>
            <a:lvl1pPr marL="360000" marR="0" indent="-360000" algn="l" defTabSz="457200" rtl="0" eaLnBrk="1" fontAlgn="auto" latinLnBrk="0" hangingPunct="1">
              <a:lnSpc>
                <a:spcPct val="110000"/>
              </a:lnSpc>
              <a:spcBef>
                <a:spcPts val="600"/>
              </a:spcBef>
              <a:spcAft>
                <a:spcPts val="400"/>
              </a:spcAft>
              <a:buClrTx/>
              <a:buSzTx/>
              <a:buFont typeface="Wingdings" charset="2"/>
              <a:buChar char="n"/>
              <a:tabLst/>
              <a:defRPr sz="2800"/>
            </a:lvl1pPr>
            <a:lvl2pPr marL="360000" marR="0" indent="-180000" algn="l" defTabSz="457200" rtl="0" eaLnBrk="1" fontAlgn="auto" latinLnBrk="0" hangingPunct="1">
              <a:lnSpc>
                <a:spcPct val="120000"/>
              </a:lnSpc>
              <a:spcBef>
                <a:spcPts val="400"/>
              </a:spcBef>
              <a:spcAft>
                <a:spcPts val="600"/>
              </a:spcAft>
              <a:buClrTx/>
              <a:buSzTx/>
              <a:buFont typeface="Arial"/>
              <a:buChar char="–"/>
              <a:tabLst/>
              <a:defRPr sz="2400"/>
            </a:lvl2pPr>
            <a:lvl3pPr marL="540000" marR="0" indent="0" algn="l" defTabSz="457200" rtl="0" eaLnBrk="1" fontAlgn="auto" latinLnBrk="0" hangingPunct="1">
              <a:lnSpc>
                <a:spcPct val="120000"/>
              </a:lnSpc>
              <a:spcBef>
                <a:spcPts val="400"/>
              </a:spcBef>
              <a:spcAft>
                <a:spcPts val="600"/>
              </a:spcAft>
              <a:buClrTx/>
              <a:buSzTx/>
              <a:buFont typeface="Arial"/>
              <a:buChar char="•"/>
              <a:tabLst/>
              <a:defRPr sz="2000"/>
            </a:lvl3pPr>
            <a:lvl4pPr marL="720000" marR="0" indent="-180000" algn="l" defTabSz="457200" rtl="0" eaLnBrk="1" fontAlgn="auto" latinLnBrk="0" hangingPunct="1">
              <a:lnSpc>
                <a:spcPct val="120000"/>
              </a:lnSpc>
              <a:spcBef>
                <a:spcPts val="400"/>
              </a:spcBef>
              <a:spcAft>
                <a:spcPts val="600"/>
              </a:spcAft>
              <a:buClrTx/>
              <a:buSzTx/>
              <a:buFont typeface="Arial"/>
              <a:buChar char="–"/>
              <a:tabLst/>
              <a:defRPr sz="1800"/>
            </a:lvl4pPr>
            <a:lvl5pPr marL="1162800" marR="0" indent="0" algn="l" defTabSz="457200" rtl="0" eaLnBrk="1" fontAlgn="auto" latinLnBrk="0" hangingPunct="1">
              <a:lnSpc>
                <a:spcPct val="120000"/>
              </a:lnSpc>
              <a:spcBef>
                <a:spcPts val="400"/>
              </a:spcBef>
              <a:spcAft>
                <a:spcPts val="600"/>
              </a:spcAft>
              <a:buClrTx/>
              <a:buSzTx/>
              <a:buFont typeface="Arial"/>
              <a:buChar char="»"/>
              <a:tabLst/>
              <a:defRPr sz="1800"/>
            </a:lvl5pPr>
            <a:lvl6pPr marL="1162800" marR="0" indent="-180000" algn="l" defTabSz="457200" rtl="0" eaLnBrk="1" fontAlgn="auto" latinLnBrk="0" hangingPunct="1">
              <a:lnSpc>
                <a:spcPct val="120000"/>
              </a:lnSpc>
              <a:spcBef>
                <a:spcPts val="400"/>
              </a:spcBef>
              <a:spcAft>
                <a:spcPts val="600"/>
              </a:spcAft>
              <a:buClrTx/>
              <a:buSzTx/>
              <a:buFont typeface="Arial"/>
              <a:buChar char="•"/>
              <a:tabLst/>
              <a:defRPr sz="1800"/>
            </a:lvl6pPr>
            <a:lvl7pPr marL="1162800" marR="0" indent="0" algn="l" defTabSz="457200" rtl="0" eaLnBrk="1" fontAlgn="auto" latinLnBrk="0" hangingPunct="1">
              <a:lnSpc>
                <a:spcPct val="120000"/>
              </a:lnSpc>
              <a:spcBef>
                <a:spcPts val="400"/>
              </a:spcBef>
              <a:spcAft>
                <a:spcPts val="600"/>
              </a:spcAft>
              <a:buClrTx/>
              <a:buSzTx/>
              <a:buFont typeface="Arial"/>
              <a:buChar char="•"/>
              <a:tabLst/>
              <a:defRPr sz="1800"/>
            </a:lvl7pPr>
            <a:lvl8pPr marL="1162800" marR="0" indent="0" algn="l" defTabSz="457200" rtl="0" eaLnBrk="1" fontAlgn="auto" latinLnBrk="0" hangingPunct="1">
              <a:lnSpc>
                <a:spcPct val="120000"/>
              </a:lnSpc>
              <a:spcBef>
                <a:spcPts val="400"/>
              </a:spcBef>
              <a:spcAft>
                <a:spcPts val="600"/>
              </a:spcAft>
              <a:buClrTx/>
              <a:buSzTx/>
              <a:buFont typeface="Arial"/>
              <a:buChar char="•"/>
              <a:tabLst/>
              <a:defRPr sz="1800"/>
            </a:lvl8pPr>
            <a:lvl9pPr marL="1162800" marR="0" indent="0" algn="l" defTabSz="457200" rtl="0" eaLnBrk="1" fontAlgn="auto" latinLnBrk="0" hangingPunct="1">
              <a:lnSpc>
                <a:spcPct val="120000"/>
              </a:lnSpc>
              <a:spcBef>
                <a:spcPts val="400"/>
              </a:spcBef>
              <a:spcAft>
                <a:spcPts val="600"/>
              </a:spcAft>
              <a:buClrTx/>
              <a:buSzTx/>
              <a:buFont typeface="Arial"/>
              <a:buChar char="•"/>
              <a:tabLst/>
              <a:defRPr sz="1800"/>
            </a:lvl9pPr>
          </a:lstStyle>
          <a:p>
            <a:pPr marL="360000" marR="0" lvl="0" indent="-360000" algn="l" defTabSz="457200" rtl="0" eaLnBrk="1" fontAlgn="auto" latinLnBrk="0" hangingPunct="1">
              <a:lnSpc>
                <a:spcPct val="110000"/>
              </a:lnSpc>
              <a:spcBef>
                <a:spcPts val="600"/>
              </a:spcBef>
              <a:spcAft>
                <a:spcPts val="400"/>
              </a:spcAft>
              <a:buClrTx/>
              <a:buSzTx/>
              <a:buFont typeface="Wingdings" charset="2"/>
              <a:buChar char="n"/>
              <a:tabLst/>
              <a:defRPr/>
            </a:pP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マスター テキストの書式設定</a:t>
            </a:r>
          </a:p>
          <a:p>
            <a:pPr marL="360000" marR="0" lvl="1" indent="-360000" algn="l" defTabSz="457200" rtl="0" eaLnBrk="1" fontAlgn="auto" latinLnBrk="0" hangingPunct="1">
              <a:lnSpc>
                <a:spcPct val="110000"/>
              </a:lnSpc>
              <a:spcBef>
                <a:spcPts val="600"/>
              </a:spcBef>
              <a:spcAft>
                <a:spcPts val="400"/>
              </a:spcAft>
              <a:buClrTx/>
              <a:buSzTx/>
              <a:buFont typeface="Wingdings" charset="2"/>
              <a:buChar char="n"/>
              <a:tabLst/>
              <a:defRPr/>
            </a:pP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第 </a:t>
            </a:r>
            <a:r>
              <a:rPr kumimoji="1" lang="en-US" altLang="ja-JP"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2 </a:t>
            </a: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レベル</a:t>
            </a:r>
          </a:p>
          <a:p>
            <a:pPr marL="360000" marR="0" lvl="2" indent="-360000" algn="l" defTabSz="457200" rtl="0" eaLnBrk="1" fontAlgn="auto" latinLnBrk="0" hangingPunct="1">
              <a:lnSpc>
                <a:spcPct val="110000"/>
              </a:lnSpc>
              <a:spcBef>
                <a:spcPts val="600"/>
              </a:spcBef>
              <a:spcAft>
                <a:spcPts val="400"/>
              </a:spcAft>
              <a:buClrTx/>
              <a:buSzTx/>
              <a:buFont typeface="Wingdings" charset="2"/>
              <a:buChar char="n"/>
              <a:tabLst/>
              <a:defRPr/>
            </a:pP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第 </a:t>
            </a:r>
            <a:r>
              <a:rPr kumimoji="1" lang="en-US" altLang="ja-JP"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3 </a:t>
            </a: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レベル</a:t>
            </a:r>
          </a:p>
          <a:p>
            <a:pPr marL="360000" marR="0" lvl="3" indent="-360000" algn="l" defTabSz="457200" rtl="0" eaLnBrk="1" fontAlgn="auto" latinLnBrk="0" hangingPunct="1">
              <a:lnSpc>
                <a:spcPct val="110000"/>
              </a:lnSpc>
              <a:spcBef>
                <a:spcPts val="600"/>
              </a:spcBef>
              <a:spcAft>
                <a:spcPts val="400"/>
              </a:spcAft>
              <a:buClrTx/>
              <a:buSzTx/>
              <a:buFont typeface="Wingdings" charset="2"/>
              <a:buChar char="n"/>
              <a:tabLst/>
              <a:defRPr/>
            </a:pP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第 </a:t>
            </a:r>
            <a:r>
              <a:rPr kumimoji="1" lang="en-US" altLang="ja-JP"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4 </a:t>
            </a: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レベル</a:t>
            </a:r>
          </a:p>
          <a:p>
            <a:pPr marL="360000" marR="0" lvl="4" indent="-360000" algn="l" defTabSz="457200" rtl="0" eaLnBrk="1" fontAlgn="auto" latinLnBrk="0" hangingPunct="1">
              <a:lnSpc>
                <a:spcPct val="110000"/>
              </a:lnSpc>
              <a:spcBef>
                <a:spcPts val="600"/>
              </a:spcBef>
              <a:spcAft>
                <a:spcPts val="400"/>
              </a:spcAft>
              <a:buClrTx/>
              <a:buSzTx/>
              <a:buFont typeface="Wingdings" charset="2"/>
              <a:buChar char="n"/>
              <a:tabLst/>
              <a:defRPr/>
            </a:pP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第 </a:t>
            </a:r>
            <a:r>
              <a:rPr kumimoji="1" lang="en-US" altLang="ja-JP"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5 </a:t>
            </a:r>
            <a:r>
              <a:rPr kumimoji="1" lang="ja-JP" altLang="en-US" sz="2200" b="0" i="0" u="none" strike="noStrike" kern="1200" cap="none" spc="0" normalizeH="0" baseline="0" noProof="0" smtClean="0">
                <a:ln>
                  <a:noFill/>
                </a:ln>
                <a:solidFill>
                  <a:prstClr val="black">
                    <a:lumMod val="85000"/>
                    <a:lumOff val="15000"/>
                  </a:prstClr>
                </a:solidFill>
                <a:effectLst/>
                <a:uLnTx/>
                <a:uFillTx/>
                <a:latin typeface="+mn-ea"/>
                <a:ea typeface="+mn-ea"/>
                <a:cs typeface="+mn-cs"/>
              </a:rPr>
              <a:t>レベル</a:t>
            </a:r>
            <a:endParaRPr kumimoji="1" lang="ja-JP" altLang="en-US" sz="1200" b="0" i="0" u="none" strike="noStrike" kern="1200" cap="none" spc="0" normalizeH="0" baseline="0" noProof="0" dirty="0">
              <a:ln>
                <a:noFill/>
              </a:ln>
              <a:solidFill>
                <a:prstClr val="black"/>
              </a:solidFill>
              <a:effectLst/>
              <a:uLnTx/>
              <a:uFillTx/>
              <a:latin typeface="+mn-ea"/>
              <a:ea typeface="+mn-ea"/>
              <a:cs typeface="+mn-cs"/>
            </a:endParaRPr>
          </a:p>
        </p:txBody>
      </p:sp>
      <p:pic>
        <p:nvPicPr>
          <p:cNvPr id="8" name="図 7"/>
          <p:cNvPicPr>
            <a:picLocks noChangeAspect="1"/>
          </p:cNvPicPr>
          <p:nvPr/>
        </p:nvPicPr>
        <p:blipFill>
          <a:blip r:embed="rId3"/>
          <a:stretch>
            <a:fillRect/>
          </a:stretch>
        </p:blipFill>
        <p:spPr>
          <a:xfrm>
            <a:off x="457200" y="6372221"/>
            <a:ext cx="978092" cy="374237"/>
          </a:xfrm>
          <a:prstGeom prst="rect">
            <a:avLst/>
          </a:prstGeom>
        </p:spPr>
      </p:pic>
      <p:sp>
        <p:nvSpPr>
          <p:cNvPr id="9" name="フッター プレースホルダー 4"/>
          <p:cNvSpPr txBox="1">
            <a:spLocks/>
          </p:cNvSpPr>
          <p:nvPr/>
        </p:nvSpPr>
        <p:spPr>
          <a:xfrm>
            <a:off x="1597043" y="6492875"/>
            <a:ext cx="3883008" cy="253583"/>
          </a:xfrm>
          <a:prstGeom prst="rect">
            <a:avLst/>
          </a:prstGeom>
        </p:spPr>
        <p:txBody>
          <a:bodyPr/>
          <a:lstStyle>
            <a:defPPr>
              <a:defRPr lang="en-US"/>
            </a:defPPr>
            <a:lvl1pPr algn="l" rtl="0" fontAlgn="base">
              <a:spcBef>
                <a:spcPct val="0"/>
              </a:spcBef>
              <a:spcAft>
                <a:spcPct val="0"/>
              </a:spcAft>
              <a:defRPr kumimoji="1" sz="800" kern="1200">
                <a:solidFill>
                  <a:schemeClr val="tx1">
                    <a:tint val="75000"/>
                  </a:schemeClr>
                </a:solidFill>
                <a:latin typeface="Helvetica"/>
                <a:ea typeface="ＭＳ Ｐゴシック" charset="0"/>
                <a:cs typeface="Helvetica"/>
              </a:defRPr>
            </a:lvl1pPr>
            <a:lvl2pPr marL="4572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2pPr>
            <a:lvl3pPr marL="9144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3pPr>
            <a:lvl4pPr marL="13716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4pPr>
            <a:lvl5pPr marL="18288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orbel"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orbel"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orbel"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orbel" charset="0"/>
                <a:ea typeface="ＭＳ Ｐゴシック" charset="0"/>
                <a:cs typeface="ＭＳ Ｐゴシック" charset="0"/>
              </a:defRPr>
            </a:lvl9pPr>
          </a:lstStyle>
          <a:p>
            <a:pPr>
              <a:defRPr/>
            </a:pPr>
            <a:r>
              <a:rPr lang="en-US" dirty="0" smtClean="0">
                <a:solidFill>
                  <a:prstClr val="black">
                    <a:tint val="75000"/>
                  </a:prstClr>
                </a:solidFill>
              </a:rPr>
              <a:t>Copyright ©2016, NC Design &amp; Consulting Co., Ltd. All rights reserved. </a:t>
            </a:r>
            <a:endParaRPr lang="en-US" dirty="0">
              <a:solidFill>
                <a:prstClr val="black">
                  <a:tint val="75000"/>
                </a:prstClr>
              </a:solidFill>
            </a:endParaRPr>
          </a:p>
        </p:txBody>
      </p:sp>
      <p:sp>
        <p:nvSpPr>
          <p:cNvPr id="10" name="スライド番号プレースホルダー 5"/>
          <p:cNvSpPr txBox="1">
            <a:spLocks/>
          </p:cNvSpPr>
          <p:nvPr/>
        </p:nvSpPr>
        <p:spPr>
          <a:xfrm>
            <a:off x="7453313" y="6486803"/>
            <a:ext cx="1233487" cy="365125"/>
          </a:xfrm>
          <a:prstGeom prst="rect">
            <a:avLst/>
          </a:prstGeom>
        </p:spPr>
        <p:txBody>
          <a:bodyPr/>
          <a:lstStyle>
            <a:defPPr>
              <a:defRPr lang="en-US"/>
            </a:defPPr>
            <a:lvl1pPr algn="r" rtl="0" fontAlgn="base">
              <a:spcBef>
                <a:spcPct val="0"/>
              </a:spcBef>
              <a:spcAft>
                <a:spcPct val="0"/>
              </a:spcAft>
              <a:defRPr kumimoji="1" sz="1100" kern="1200">
                <a:solidFill>
                  <a:schemeClr val="tx1"/>
                </a:solidFill>
                <a:latin typeface="Corbel" charset="0"/>
                <a:ea typeface="ＭＳ Ｐゴシック" charset="0"/>
                <a:cs typeface="ＭＳ Ｐゴシック" charset="0"/>
              </a:defRPr>
            </a:lvl1pPr>
            <a:lvl2pPr marL="4572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2pPr>
            <a:lvl3pPr marL="9144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3pPr>
            <a:lvl4pPr marL="13716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4pPr>
            <a:lvl5pPr marL="18288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orbel"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orbel"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orbel"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orbel" charset="0"/>
                <a:ea typeface="ＭＳ Ｐゴシック" charset="0"/>
                <a:cs typeface="ＭＳ Ｐゴシック" charset="0"/>
              </a:defRPr>
            </a:lvl9pPr>
          </a:lstStyle>
          <a:p>
            <a:pPr>
              <a:defRPr/>
            </a:pPr>
            <a:fld id="{92090B52-69E3-F842-9D7F-D56FF0534769}" type="slidenum">
              <a:rPr lang="ja-JP" altLang="en-US" smtClean="0">
                <a:solidFill>
                  <a:srgbClr val="555555"/>
                </a:solidFill>
                <a:latin typeface="+mn-ea"/>
                <a:ea typeface="+mn-ea"/>
              </a:rPr>
              <a:pPr>
                <a:defRPr/>
              </a:pPr>
              <a:t>‹#›</a:t>
            </a:fld>
            <a:endParaRPr lang="ja-JP" altLang="en-US" dirty="0">
              <a:solidFill>
                <a:srgbClr val="555555"/>
              </a:solidFill>
              <a:latin typeface="+mn-ea"/>
              <a:ea typeface="+mn-ea"/>
            </a:endParaRPr>
          </a:p>
        </p:txBody>
      </p:sp>
    </p:spTree>
    <p:extLst>
      <p:ext uri="{BB962C8B-B14F-4D97-AF65-F5344CB8AC3E}">
        <p14:creationId xmlns:p14="http://schemas.microsoft.com/office/powerpoint/2010/main" val="3993283893"/>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9" name="図形グループ 8"/>
          <p:cNvGrpSpPr/>
          <p:nvPr/>
        </p:nvGrpSpPr>
        <p:grpSpPr>
          <a:xfrm>
            <a:off x="0" y="0"/>
            <a:ext cx="9144000" cy="1173708"/>
            <a:chOff x="0" y="0"/>
            <a:chExt cx="9144000" cy="1173708"/>
          </a:xfrm>
        </p:grpSpPr>
        <p:sp>
          <p:nvSpPr>
            <p:cNvPr id="10" name="正方形/長方形 9"/>
            <p:cNvSpPr/>
            <p:nvPr userDrawn="1"/>
          </p:nvSpPr>
          <p:spPr>
            <a:xfrm>
              <a:off x="0" y="0"/>
              <a:ext cx="9144000" cy="1092645"/>
            </a:xfrm>
            <a:prstGeom prst="rect">
              <a:avLst/>
            </a:prstGeom>
            <a:gradFill>
              <a:gsLst>
                <a:gs pos="0">
                  <a:srgbClr val="F6A40F"/>
                </a:gs>
                <a:gs pos="100000">
                  <a:srgbClr val="F6750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1" name="Picture 3"/>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t="24228" r="29507"/>
            <a:stretch/>
          </p:blipFill>
          <p:spPr bwMode="auto">
            <a:xfrm>
              <a:off x="8013700" y="0"/>
              <a:ext cx="1130300" cy="117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 name="タイトル 1"/>
          <p:cNvSpPr>
            <a:spLocks noGrp="1"/>
          </p:cNvSpPr>
          <p:nvPr>
            <p:ph type="title"/>
          </p:nvPr>
        </p:nvSpPr>
        <p:spPr>
          <a:xfrm>
            <a:off x="457200" y="227652"/>
            <a:ext cx="8229600" cy="63734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kumimoji="1" lang="ja-JP" altLang="en-US" smtClean="0"/>
              <a:t>マスター タイトルの書式設定</a:t>
            </a:r>
            <a:endParaRPr kumimoji="1" lang="ja-JP" altLang="en-US" dirty="0"/>
          </a:p>
        </p:txBody>
      </p:sp>
      <p:pic>
        <p:nvPicPr>
          <p:cNvPr id="6" name="図 5"/>
          <p:cNvPicPr>
            <a:picLocks noChangeAspect="1"/>
          </p:cNvPicPr>
          <p:nvPr/>
        </p:nvPicPr>
        <p:blipFill>
          <a:blip r:embed="rId3"/>
          <a:stretch>
            <a:fillRect/>
          </a:stretch>
        </p:blipFill>
        <p:spPr>
          <a:xfrm>
            <a:off x="457200" y="6372221"/>
            <a:ext cx="978092" cy="374237"/>
          </a:xfrm>
          <a:prstGeom prst="rect">
            <a:avLst/>
          </a:prstGeom>
        </p:spPr>
      </p:pic>
      <p:sp>
        <p:nvSpPr>
          <p:cNvPr id="7" name="フッター プレースホルダー 4"/>
          <p:cNvSpPr txBox="1">
            <a:spLocks/>
          </p:cNvSpPr>
          <p:nvPr/>
        </p:nvSpPr>
        <p:spPr>
          <a:xfrm>
            <a:off x="1597043" y="6492875"/>
            <a:ext cx="3883008" cy="253583"/>
          </a:xfrm>
          <a:prstGeom prst="rect">
            <a:avLst/>
          </a:prstGeom>
        </p:spPr>
        <p:txBody>
          <a:bodyPr/>
          <a:lstStyle>
            <a:defPPr>
              <a:defRPr lang="en-US"/>
            </a:defPPr>
            <a:lvl1pPr algn="l" rtl="0" fontAlgn="base">
              <a:spcBef>
                <a:spcPct val="0"/>
              </a:spcBef>
              <a:spcAft>
                <a:spcPct val="0"/>
              </a:spcAft>
              <a:defRPr kumimoji="1" sz="800" kern="1200">
                <a:solidFill>
                  <a:schemeClr val="tx1">
                    <a:tint val="75000"/>
                  </a:schemeClr>
                </a:solidFill>
                <a:latin typeface="Helvetica"/>
                <a:ea typeface="ＭＳ Ｐゴシック" charset="0"/>
                <a:cs typeface="Helvetica"/>
              </a:defRPr>
            </a:lvl1pPr>
            <a:lvl2pPr marL="4572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2pPr>
            <a:lvl3pPr marL="9144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3pPr>
            <a:lvl4pPr marL="13716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4pPr>
            <a:lvl5pPr marL="1828800" algn="l" rtl="0" fontAlgn="base">
              <a:spcBef>
                <a:spcPct val="0"/>
              </a:spcBef>
              <a:spcAft>
                <a:spcPct val="0"/>
              </a:spcAft>
              <a:defRPr kumimoji="1" kern="1200">
                <a:solidFill>
                  <a:schemeClr val="tx1"/>
                </a:solidFill>
                <a:latin typeface="Corbel"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orbel"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orbel"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orbel"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orbel" charset="0"/>
                <a:ea typeface="ＭＳ Ｐゴシック" charset="0"/>
                <a:cs typeface="ＭＳ Ｐゴシック" charset="0"/>
              </a:defRPr>
            </a:lvl9pPr>
          </a:lstStyle>
          <a:p>
            <a:pPr>
              <a:defRPr/>
            </a:pPr>
            <a:r>
              <a:rPr lang="en-US" dirty="0" smtClean="0">
                <a:solidFill>
                  <a:prstClr val="black">
                    <a:tint val="75000"/>
                  </a:prstClr>
                </a:solidFill>
              </a:rPr>
              <a:t>Copyright ©2016, NC Design &amp; Consulting Co., Ltd. All rights reserved. </a:t>
            </a:r>
            <a:endParaRPr lang="en-US" dirty="0">
              <a:solidFill>
                <a:prstClr val="black">
                  <a:tint val="75000"/>
                </a:prstClr>
              </a:solidFill>
            </a:endParaRPr>
          </a:p>
        </p:txBody>
      </p:sp>
      <p:sp>
        <p:nvSpPr>
          <p:cNvPr id="5" name="スライド番号プレースホルダー 4"/>
          <p:cNvSpPr>
            <a:spLocks noGrp="1"/>
          </p:cNvSpPr>
          <p:nvPr>
            <p:ph type="sldNum" sz="quarter" idx="12"/>
          </p:nvPr>
        </p:nvSpPr>
        <p:spPr>
          <a:xfrm>
            <a:off x="6553200" y="6457950"/>
            <a:ext cx="2133600" cy="365125"/>
          </a:xfrm>
          <a:prstGeom prst="rect">
            <a:avLst/>
          </a:prstGeom>
        </p:spPr>
        <p:txBody>
          <a:bodyPr/>
          <a:lstStyle/>
          <a:p>
            <a:fld id="{EA1E5EA6-02A0-8346-A2B2-F281D3902F6F}" type="slidenum">
              <a:rPr lang="ja-JP" altLang="en-US" smtClean="0"/>
              <a:pPr/>
              <a:t>‹#›</a:t>
            </a:fld>
            <a:endParaRPr lang="ja-JP" altLang="en-US" dirty="0"/>
          </a:p>
        </p:txBody>
      </p:sp>
    </p:spTree>
    <p:extLst>
      <p:ext uri="{BB962C8B-B14F-4D97-AF65-F5344CB8AC3E}">
        <p14:creationId xmlns:p14="http://schemas.microsoft.com/office/powerpoint/2010/main" val="217398430"/>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裏表紙">
    <p:spTree>
      <p:nvGrpSpPr>
        <p:cNvPr id="1" name=""/>
        <p:cNvGrpSpPr/>
        <p:nvPr/>
      </p:nvGrpSpPr>
      <p:grpSpPr>
        <a:xfrm>
          <a:off x="0" y="0"/>
          <a:ext cx="0" cy="0"/>
          <a:chOff x="0" y="0"/>
          <a:chExt cx="0" cy="0"/>
        </a:xfrm>
      </p:grpSpPr>
      <p:sp>
        <p:nvSpPr>
          <p:cNvPr id="5" name="Rectangle 2"/>
          <p:cNvSpPr>
            <a:spLocks/>
          </p:cNvSpPr>
          <p:nvPr/>
        </p:nvSpPr>
        <p:spPr bwMode="auto">
          <a:xfrm>
            <a:off x="-12700" y="4146552"/>
            <a:ext cx="9156700" cy="2723899"/>
          </a:xfrm>
          <a:prstGeom prst="rect">
            <a:avLst/>
          </a:prstGeom>
          <a:gradFill rotWithShape="0">
            <a:gsLst>
              <a:gs pos="0">
                <a:srgbClr val="33B2EE"/>
              </a:gs>
              <a:gs pos="100000">
                <a:srgbClr val="464658"/>
              </a:gs>
            </a:gsLst>
            <a:lin ang="5400000" scaled="1"/>
          </a:gra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ja-JP" altLang="en-US" dirty="0"/>
          </a:p>
        </p:txBody>
      </p:sp>
      <p:sp>
        <p:nvSpPr>
          <p:cNvPr id="7" name="正方形/長方形 6"/>
          <p:cNvSpPr/>
          <p:nvPr/>
        </p:nvSpPr>
        <p:spPr>
          <a:xfrm>
            <a:off x="0" y="4122006"/>
            <a:ext cx="9143999" cy="2735994"/>
          </a:xfrm>
          <a:prstGeom prst="rect">
            <a:avLst/>
          </a:prstGeom>
          <a:gradFill>
            <a:gsLst>
              <a:gs pos="0">
                <a:srgbClr val="F6A40F"/>
              </a:gs>
              <a:gs pos="100000">
                <a:srgbClr val="F6750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6" name="Picture 3"/>
          <p:cNvPicPr>
            <a:picLocks noChangeArrowheads="1"/>
          </p:cNvPicPr>
          <p:nvPr/>
        </p:nvPicPr>
        <p:blipFill rotWithShape="1">
          <a:blip r:embed="rId2">
            <a:alphaModFix amt="50000"/>
            <a:extLst>
              <a:ext uri="{28A0092B-C50C-407E-A947-70E740481C1C}">
                <a14:useLocalDpi xmlns:a14="http://schemas.microsoft.com/office/drawing/2010/main" val="0"/>
              </a:ext>
            </a:extLst>
          </a:blip>
          <a:srcRect r="10096" b="29154"/>
          <a:stretch/>
        </p:blipFill>
        <p:spPr bwMode="auto">
          <a:xfrm>
            <a:off x="5565913" y="4146552"/>
            <a:ext cx="3578088" cy="272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 name="図 9"/>
          <p:cNvPicPr>
            <a:picLocks noChangeAspect="1"/>
          </p:cNvPicPr>
          <p:nvPr/>
        </p:nvPicPr>
        <p:blipFill>
          <a:blip r:embed="rId3"/>
          <a:stretch>
            <a:fillRect/>
          </a:stretch>
        </p:blipFill>
        <p:spPr>
          <a:xfrm>
            <a:off x="3442680" y="2835024"/>
            <a:ext cx="2258640" cy="864200"/>
          </a:xfrm>
          <a:prstGeom prst="rect">
            <a:avLst/>
          </a:prstGeom>
        </p:spPr>
      </p:pic>
      <p:sp>
        <p:nvSpPr>
          <p:cNvPr id="12" name="テキスト プレースホルダー 11"/>
          <p:cNvSpPr>
            <a:spLocks noGrp="1"/>
          </p:cNvSpPr>
          <p:nvPr>
            <p:ph type="body" sz="quarter" idx="10"/>
          </p:nvPr>
        </p:nvSpPr>
        <p:spPr>
          <a:xfrm>
            <a:off x="983146" y="5056533"/>
            <a:ext cx="7177708" cy="840684"/>
          </a:xfrm>
        </p:spPr>
        <p:txBody>
          <a:bodyPr lIns="72000" tIns="0" rIns="72000" bIns="46800" anchor="ctr" anchorCtr="0">
            <a:normAutofit/>
          </a:bodyPr>
          <a:lstStyle>
            <a:lvl1pPr marL="0" indent="0" algn="ctr">
              <a:buNone/>
              <a:defRPr>
                <a:solidFill>
                  <a:srgbClr val="FFFFFF"/>
                </a:solidFill>
                <a:latin typeface="+mj-ea"/>
                <a:ea typeface="+mj-ea"/>
              </a:defRPr>
            </a:lvl1pPr>
          </a:lstStyle>
          <a:p>
            <a:pPr lvl="0"/>
            <a:r>
              <a:rPr kumimoji="1" lang="ja-JP" altLang="en-US" smtClean="0"/>
              <a:t>マスター テキストの書式設定</a:t>
            </a:r>
          </a:p>
        </p:txBody>
      </p:sp>
      <p:sp>
        <p:nvSpPr>
          <p:cNvPr id="8" name="Rectangle 2"/>
          <p:cNvSpPr>
            <a:spLocks/>
          </p:cNvSpPr>
          <p:nvPr userDrawn="1"/>
        </p:nvSpPr>
        <p:spPr bwMode="auto">
          <a:xfrm>
            <a:off x="-12700" y="4146552"/>
            <a:ext cx="9156700" cy="2723899"/>
          </a:xfrm>
          <a:prstGeom prst="rect">
            <a:avLst/>
          </a:prstGeom>
          <a:gradFill rotWithShape="0">
            <a:gsLst>
              <a:gs pos="0">
                <a:srgbClr val="33B2EE"/>
              </a:gs>
              <a:gs pos="100000">
                <a:srgbClr val="464658"/>
              </a:gs>
            </a:gsLst>
            <a:lin ang="5400000" scaled="1"/>
          </a:gra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ja-JP" altLang="en-US" dirty="0"/>
          </a:p>
        </p:txBody>
      </p:sp>
      <p:sp>
        <p:nvSpPr>
          <p:cNvPr id="9" name="正方形/長方形 8"/>
          <p:cNvSpPr/>
          <p:nvPr userDrawn="1"/>
        </p:nvSpPr>
        <p:spPr>
          <a:xfrm>
            <a:off x="0" y="4122006"/>
            <a:ext cx="9143999" cy="2735994"/>
          </a:xfrm>
          <a:prstGeom prst="rect">
            <a:avLst/>
          </a:prstGeom>
          <a:gradFill>
            <a:gsLst>
              <a:gs pos="0">
                <a:srgbClr val="F6A40F"/>
              </a:gs>
              <a:gs pos="100000">
                <a:srgbClr val="F6750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1" name="Picture 3"/>
          <p:cNvPicPr>
            <a:picLocks noChangeArrowheads="1"/>
          </p:cNvPicPr>
          <p:nvPr userDrawn="1"/>
        </p:nvPicPr>
        <p:blipFill rotWithShape="1">
          <a:blip r:embed="rId2">
            <a:alphaModFix amt="50000"/>
            <a:extLst>
              <a:ext uri="{28A0092B-C50C-407E-A947-70E740481C1C}">
                <a14:useLocalDpi xmlns:a14="http://schemas.microsoft.com/office/drawing/2010/main" val="0"/>
              </a:ext>
            </a:extLst>
          </a:blip>
          <a:srcRect r="10096" b="29154"/>
          <a:stretch/>
        </p:blipFill>
        <p:spPr bwMode="auto">
          <a:xfrm>
            <a:off x="5565913" y="4146552"/>
            <a:ext cx="3578088" cy="272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82976784"/>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25200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a:t>
            </a:r>
            <a:r>
              <a:rPr kumimoji="1" lang="en-US" altLang="ja-JP" dirty="0" smtClean="0"/>
              <a:t>6</a:t>
            </a:r>
            <a:r>
              <a:rPr kumimoji="1" lang="ja-JP" altLang="en-US" dirty="0" smtClean="0"/>
              <a:t>レベル</a:t>
            </a:r>
            <a:endParaRPr kumimoji="1" lang="en-US" altLang="ja-JP" dirty="0" smtClean="0"/>
          </a:p>
          <a:p>
            <a:pPr lvl="6"/>
            <a:r>
              <a:rPr kumimoji="1" lang="ja-JP" altLang="en-US" dirty="0" smtClean="0"/>
              <a:t>第</a:t>
            </a:r>
            <a:r>
              <a:rPr kumimoji="1" lang="en-US" altLang="ja-JP" dirty="0" smtClean="0"/>
              <a:t>7</a:t>
            </a:r>
            <a:r>
              <a:rPr kumimoji="1" lang="ja-JP" altLang="en-US" dirty="0" smtClean="0"/>
              <a:t>レベル</a:t>
            </a:r>
            <a:endParaRPr kumimoji="1" lang="en-US" altLang="ja-JP" dirty="0" smtClean="0"/>
          </a:p>
          <a:p>
            <a:pPr lvl="7"/>
            <a:r>
              <a:rPr kumimoji="1" lang="ja-JP" altLang="en-US" dirty="0" smtClean="0"/>
              <a:t>第</a:t>
            </a:r>
            <a:r>
              <a:rPr kumimoji="1" lang="en-US" altLang="ja-JP" dirty="0" smtClean="0"/>
              <a:t>8</a:t>
            </a:r>
            <a:r>
              <a:rPr kumimoji="1" lang="ja-JP" altLang="en-US" dirty="0" smtClean="0"/>
              <a:t>レベル</a:t>
            </a:r>
            <a:endParaRPr kumimoji="1" lang="en-US" altLang="ja-JP" dirty="0" smtClean="0"/>
          </a:p>
          <a:p>
            <a:pPr lvl="8"/>
            <a:r>
              <a:rPr kumimoji="1" lang="ja-JP" altLang="en-US" dirty="0" smtClean="0"/>
              <a:t>第</a:t>
            </a:r>
            <a:r>
              <a:rPr kumimoji="1" lang="en-US" altLang="ja-JP" dirty="0" smtClean="0"/>
              <a:t>9</a:t>
            </a:r>
            <a:r>
              <a:rPr kumimoji="1" lang="ja-JP" altLang="en-US" dirty="0" smtClean="0"/>
              <a:t>レベル</a:t>
            </a:r>
            <a:endParaRPr kumimoji="1" lang="en-US" altLang="ja-JP" dirty="0" smtClean="0"/>
          </a:p>
          <a:p>
            <a:pPr lvl="4"/>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tx1">
                    <a:tint val="75000"/>
                  </a:schemeClr>
                </a:solidFill>
                <a:latin typeface="+mn-ea"/>
                <a:ea typeface="+mn-ea"/>
              </a:defRPr>
            </a:lvl1pPr>
          </a:lstStyle>
          <a:p>
            <a:fld id="{02FD1452-EF2F-C54F-9415-DA44261BCE21}" type="datetimeFigureOut">
              <a:rPr lang="ja-JP" altLang="en-US" smtClean="0"/>
              <a:pPr/>
              <a:t>16/09/08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mn-ea"/>
                <a:ea typeface="+mn-ea"/>
              </a:defRPr>
            </a:lvl1pPr>
          </a:lstStyle>
          <a:p>
            <a:endParaRPr lang="ja-JP" altLang="en-US" dirty="0"/>
          </a:p>
        </p:txBody>
      </p:sp>
      <p:sp>
        <p:nvSpPr>
          <p:cNvPr id="17" name="スライド番号プレースホルダー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8908E-E9C4-674A-8E97-978B43271A62}" type="slidenum">
              <a:rPr kumimoji="1" lang="ja-JP" altLang="en-US" smtClean="0"/>
              <a:t>‹#›</a:t>
            </a:fld>
            <a:endParaRPr kumimoji="1" lang="ja-JP" altLang="en-US"/>
          </a:p>
        </p:txBody>
      </p:sp>
    </p:spTree>
    <p:extLst>
      <p:ext uri="{BB962C8B-B14F-4D97-AF65-F5344CB8AC3E}">
        <p14:creationId xmlns:p14="http://schemas.microsoft.com/office/powerpoint/2010/main" val="860329285"/>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9" r:id="rId6"/>
  </p:sldLayoutIdLst>
  <p:transition xmlns:p14="http://schemas.microsoft.com/office/powerpoint/2010/main">
    <p:fade/>
  </p:transition>
  <p:txStyles>
    <p:titleStyle>
      <a:lvl1pPr algn="l" defTabSz="457200" rtl="0" eaLnBrk="1" latinLnBrk="0" hangingPunct="1">
        <a:spcBef>
          <a:spcPct val="0"/>
        </a:spcBef>
        <a:buNone/>
        <a:defRPr kumimoji="1" sz="3600" kern="1200">
          <a:solidFill>
            <a:schemeClr val="tx1">
              <a:lumMod val="85000"/>
              <a:lumOff val="15000"/>
            </a:schemeClr>
          </a:solidFill>
          <a:latin typeface="メイリオ ボールド"/>
          <a:ea typeface="メイリオ ボールド"/>
          <a:cs typeface="メイリオ ボールド"/>
        </a:defRPr>
      </a:lvl1pPr>
    </p:titleStyle>
    <p:bodyStyle>
      <a:lvl1pPr marL="360000" indent="-360000" algn="l" defTabSz="457200" rtl="0" eaLnBrk="1" latinLnBrk="0" hangingPunct="1">
        <a:lnSpc>
          <a:spcPct val="110000"/>
        </a:lnSpc>
        <a:spcBef>
          <a:spcPts val="600"/>
        </a:spcBef>
        <a:spcAft>
          <a:spcPts val="400"/>
        </a:spcAft>
        <a:buFont typeface="Wingdings" charset="2"/>
        <a:buChar char="n"/>
        <a:defRPr kumimoji="1" sz="2200" kern="1200">
          <a:solidFill>
            <a:schemeClr val="tx1">
              <a:lumMod val="85000"/>
              <a:lumOff val="15000"/>
            </a:schemeClr>
          </a:solidFill>
          <a:latin typeface="+mn-ea"/>
          <a:ea typeface="+mn-ea"/>
          <a:cs typeface="+mn-cs"/>
        </a:defRPr>
      </a:lvl1pPr>
      <a:lvl2pPr marL="360000" indent="-180000" algn="l" defTabSz="457200" rtl="0" eaLnBrk="1" latinLnBrk="0" hangingPunct="1">
        <a:lnSpc>
          <a:spcPct val="120000"/>
        </a:lnSpc>
        <a:spcBef>
          <a:spcPts val="400"/>
        </a:spcBef>
        <a:spcAft>
          <a:spcPts val="600"/>
        </a:spcAft>
        <a:buFont typeface="Arial"/>
        <a:buChar char="–"/>
        <a:defRPr kumimoji="1" sz="1800" kern="1200">
          <a:solidFill>
            <a:schemeClr val="tx1">
              <a:lumMod val="85000"/>
              <a:lumOff val="15000"/>
            </a:schemeClr>
          </a:solidFill>
          <a:latin typeface="+mn-ea"/>
          <a:ea typeface="+mn-ea"/>
          <a:cs typeface="+mn-cs"/>
        </a:defRPr>
      </a:lvl2pPr>
      <a:lvl3pPr marL="540000" indent="0" algn="l" defTabSz="457200" rtl="0" eaLnBrk="1" latinLnBrk="0" hangingPunct="1">
        <a:lnSpc>
          <a:spcPct val="120000"/>
        </a:lnSpc>
        <a:spcBef>
          <a:spcPts val="400"/>
        </a:spcBef>
        <a:spcAft>
          <a:spcPts val="600"/>
        </a:spcAft>
        <a:buFont typeface="Arial"/>
        <a:buChar char="•"/>
        <a:defRPr kumimoji="1" sz="1500" kern="1200">
          <a:solidFill>
            <a:schemeClr val="tx1">
              <a:lumMod val="85000"/>
              <a:lumOff val="15000"/>
            </a:schemeClr>
          </a:solidFill>
          <a:latin typeface="+mn-ea"/>
          <a:ea typeface="+mn-ea"/>
          <a:cs typeface="+mn-cs"/>
        </a:defRPr>
      </a:lvl3pPr>
      <a:lvl4pPr marL="720000" indent="-180000" algn="l" defTabSz="457200" rtl="0" eaLnBrk="1" latinLnBrk="0" hangingPunct="1">
        <a:lnSpc>
          <a:spcPct val="120000"/>
        </a:lnSpc>
        <a:spcBef>
          <a:spcPts val="400"/>
        </a:spcBef>
        <a:spcAft>
          <a:spcPts val="600"/>
        </a:spcAft>
        <a:buFont typeface="Arial"/>
        <a:buChar char="–"/>
        <a:defRPr kumimoji="1" sz="1400" kern="1200">
          <a:solidFill>
            <a:schemeClr val="tx1">
              <a:lumMod val="85000"/>
              <a:lumOff val="15000"/>
            </a:schemeClr>
          </a:solidFill>
          <a:latin typeface="+mn-ea"/>
          <a:ea typeface="+mn-ea"/>
          <a:cs typeface="+mn-cs"/>
        </a:defRPr>
      </a:lvl4pPr>
      <a:lvl5pPr marL="1162800" indent="0" algn="l" defTabSz="457200" rtl="0" eaLnBrk="1" latinLnBrk="0" hangingPunct="1">
        <a:lnSpc>
          <a:spcPct val="120000"/>
        </a:lnSpc>
        <a:spcBef>
          <a:spcPts val="400"/>
        </a:spcBef>
        <a:spcAft>
          <a:spcPts val="600"/>
        </a:spcAft>
        <a:buFont typeface="Arial"/>
        <a:buChar char="»"/>
        <a:defRPr kumimoji="1" sz="1400" kern="1200">
          <a:solidFill>
            <a:schemeClr val="tx1">
              <a:lumMod val="85000"/>
              <a:lumOff val="15000"/>
            </a:schemeClr>
          </a:solidFill>
          <a:latin typeface="+mn-ea"/>
          <a:ea typeface="+mn-ea"/>
          <a:cs typeface="+mn-cs"/>
        </a:defRPr>
      </a:lvl5pPr>
      <a:lvl6pPr marL="1162800" indent="-180000" algn="l" defTabSz="457200" rtl="0" eaLnBrk="1" latinLnBrk="0" hangingPunct="1">
        <a:lnSpc>
          <a:spcPct val="120000"/>
        </a:lnSpc>
        <a:spcBef>
          <a:spcPts val="400"/>
        </a:spcBef>
        <a:spcAft>
          <a:spcPts val="600"/>
        </a:spcAft>
        <a:buFont typeface="Arial"/>
        <a:buChar char="•"/>
        <a:defRPr kumimoji="1" sz="1200" kern="1200">
          <a:solidFill>
            <a:schemeClr val="tx1"/>
          </a:solidFill>
          <a:latin typeface="+mn-ea"/>
          <a:ea typeface="+mn-ea"/>
          <a:cs typeface="+mn-cs"/>
        </a:defRPr>
      </a:lvl6pPr>
      <a:lvl7pPr marL="1162800" indent="0" algn="l" defTabSz="457200" rtl="0" eaLnBrk="1" latinLnBrk="0" hangingPunct="1">
        <a:lnSpc>
          <a:spcPct val="120000"/>
        </a:lnSpc>
        <a:spcBef>
          <a:spcPts val="400"/>
        </a:spcBef>
        <a:spcAft>
          <a:spcPts val="600"/>
        </a:spcAft>
        <a:buFont typeface="Arial"/>
        <a:buChar char="•"/>
        <a:defRPr kumimoji="1" sz="1200" kern="1200">
          <a:solidFill>
            <a:schemeClr val="tx1"/>
          </a:solidFill>
          <a:latin typeface="+mn-ea"/>
          <a:ea typeface="+mn-ea"/>
          <a:cs typeface="+mn-cs"/>
        </a:defRPr>
      </a:lvl7pPr>
      <a:lvl8pPr marL="1162800" indent="0" algn="l" defTabSz="457200" rtl="0" eaLnBrk="1" latinLnBrk="0" hangingPunct="1">
        <a:lnSpc>
          <a:spcPct val="120000"/>
        </a:lnSpc>
        <a:spcBef>
          <a:spcPts val="400"/>
        </a:spcBef>
        <a:spcAft>
          <a:spcPts val="600"/>
        </a:spcAft>
        <a:buFont typeface="Arial"/>
        <a:buChar char="•"/>
        <a:defRPr kumimoji="1" sz="1200" kern="1200">
          <a:solidFill>
            <a:schemeClr val="tx1"/>
          </a:solidFill>
          <a:latin typeface="+mn-ea"/>
          <a:ea typeface="+mn-ea"/>
          <a:cs typeface="+mn-cs"/>
        </a:defRPr>
      </a:lvl8pPr>
      <a:lvl9pPr marL="1162800" indent="0" algn="l" defTabSz="457200" rtl="0" eaLnBrk="1" latinLnBrk="0" hangingPunct="1">
        <a:lnSpc>
          <a:spcPct val="120000"/>
        </a:lnSpc>
        <a:spcBef>
          <a:spcPts val="400"/>
        </a:spcBef>
        <a:spcAft>
          <a:spcPts val="600"/>
        </a:spcAft>
        <a:buFont typeface="Arial"/>
        <a:buChar char="•"/>
        <a:defRPr kumimoji="1" sz="1200" kern="1200">
          <a:solidFill>
            <a:schemeClr val="tx1"/>
          </a:solidFill>
          <a:latin typeface="+mn-ea"/>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qiita.com/krtbk1d/items/9001ae194571feb63a5e" TargetMode="External"/><Relationship Id="rId4" Type="http://schemas.openxmlformats.org/officeDocument/2006/relationships/hyperlink" Target="https://firegoby.jp/archives/5706" TargetMode="External"/><Relationship Id="rId1" Type="http://schemas.openxmlformats.org/officeDocument/2006/relationships/slideLayout" Target="../slideLayouts/slideLayout2.xml"/><Relationship Id="rId2" Type="http://schemas.openxmlformats.org/officeDocument/2006/relationships/hyperlink" Target="https://nodejs.org/en/downloa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NCDCHub/AppPot-AngularJS-HandsOn-Pub"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 Id="rId3"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rial.apppot.net/phpMyAdmin/" TargetMode="External"/><Relationship Id="rId3"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 Id="rId3"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 Id="rId3" Type="http://schemas.openxmlformats.org/officeDocument/2006/relationships/image" Target="../media/image1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normAutofit fontScale="90000"/>
          </a:bodyPr>
          <a:lstStyle/>
          <a:p>
            <a:r>
              <a:rPr lang="en-US" altLang="ja-JP" dirty="0"/>
              <a:t>AngularJS</a:t>
            </a:r>
            <a:r>
              <a:rPr lang="ja-JP" altLang="en-US" dirty="0" smtClean="0"/>
              <a:t>と</a:t>
            </a:r>
            <a:r>
              <a:rPr lang="en-US" altLang="ja-JP" dirty="0" smtClean="0"/>
              <a:t/>
            </a:r>
            <a:br>
              <a:rPr lang="en-US" altLang="ja-JP" dirty="0" smtClean="0"/>
            </a:br>
            <a:r>
              <a:rPr lang="ja-JP" altLang="en-US" dirty="0" smtClean="0"/>
              <a:t>バックエンドサービス</a:t>
            </a:r>
            <a:r>
              <a:rPr lang="en-US" altLang="ja-JP" dirty="0"/>
              <a:t>AppPot</a:t>
            </a:r>
            <a:r>
              <a:rPr lang="ja-JP" altLang="en-US" dirty="0"/>
              <a:t>で</a:t>
            </a:r>
            <a:r>
              <a:rPr lang="ja-JP" altLang="en-US" dirty="0" smtClean="0"/>
              <a:t>作る</a:t>
            </a:r>
            <a:r>
              <a:rPr lang="en-US" altLang="ja-JP" dirty="0" smtClean="0"/>
              <a:t/>
            </a:r>
            <a:br>
              <a:rPr lang="en-US" altLang="ja-JP" dirty="0" smtClean="0"/>
            </a:br>
            <a:r>
              <a:rPr lang="ja-JP" altLang="en-US" dirty="0" smtClean="0"/>
              <a:t>業務</a:t>
            </a:r>
            <a:r>
              <a:rPr lang="ja-JP" altLang="en-US" dirty="0"/>
              <a:t>システムハンズオン</a:t>
            </a:r>
            <a:endParaRPr kumimoji="1" lang="ja-JP" altLang="en-US" dirty="0"/>
          </a:p>
        </p:txBody>
      </p:sp>
      <p:sp>
        <p:nvSpPr>
          <p:cNvPr id="11" name="サブタイトル 2"/>
          <p:cNvSpPr txBox="1">
            <a:spLocks/>
          </p:cNvSpPr>
          <p:nvPr/>
        </p:nvSpPr>
        <p:spPr bwMode="auto">
          <a:xfrm>
            <a:off x="5430078" y="6094863"/>
            <a:ext cx="3453401" cy="5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91440" bIns="45720" numCol="1" anchor="b" anchorCtr="0" compatLnSpc="1">
            <a:prstTxWarp prst="textNoShape">
              <a:avLst/>
            </a:prstTxWarp>
          </a:bodyPr>
          <a:lstStyle>
            <a:lvl1pPr marL="0" indent="0" algn="ctr" defTabSz="457200" rtl="0" fontAlgn="base">
              <a:spcBef>
                <a:spcPct val="20000"/>
              </a:spcBef>
              <a:spcAft>
                <a:spcPct val="0"/>
              </a:spcAft>
              <a:buFont typeface="Arial" charset="0"/>
              <a:buNone/>
              <a:defRPr kumimoji="1" sz="2400" kern="1200">
                <a:solidFill>
                  <a:srgbClr val="6D6D6D"/>
                </a:solidFill>
                <a:latin typeface="+mn-lt"/>
                <a:ea typeface="ＭＳ Ｐゴシック" charset="0"/>
                <a:cs typeface="ＭＳ Ｐゴシック" charset="0"/>
              </a:defRPr>
            </a:lvl1pPr>
            <a:lvl2pPr marL="457200" indent="0" algn="ctr" defTabSz="457200" rtl="0" fontAlgn="base">
              <a:spcBef>
                <a:spcPct val="20000"/>
              </a:spcBef>
              <a:spcAft>
                <a:spcPct val="0"/>
              </a:spcAft>
              <a:buFont typeface="Arial" charset="0"/>
              <a:buNone/>
              <a:defRPr kumimoji="1" sz="2400" kern="1200">
                <a:solidFill>
                  <a:schemeClr val="tx1">
                    <a:tint val="75000"/>
                  </a:schemeClr>
                </a:solidFill>
                <a:latin typeface="+mn-lt"/>
                <a:ea typeface="ＭＳ Ｐゴシック" charset="0"/>
                <a:cs typeface="+mn-cs"/>
              </a:defRPr>
            </a:lvl2pPr>
            <a:lvl3pPr marL="914400" indent="0" algn="ctr" defTabSz="457200" rtl="0" fontAlgn="base">
              <a:spcBef>
                <a:spcPct val="20000"/>
              </a:spcBef>
              <a:spcAft>
                <a:spcPct val="0"/>
              </a:spcAft>
              <a:buFont typeface="Arial" charset="0"/>
              <a:buNone/>
              <a:defRPr kumimoji="1" sz="2000" kern="1200">
                <a:solidFill>
                  <a:schemeClr val="tx1">
                    <a:tint val="75000"/>
                  </a:schemeClr>
                </a:solidFill>
                <a:latin typeface="+mn-lt"/>
                <a:ea typeface="ＭＳ Ｐゴシック" charset="0"/>
                <a:cs typeface="+mn-cs"/>
              </a:defRPr>
            </a:lvl3pPr>
            <a:lvl4pPr marL="1371600" indent="0" algn="ctr" defTabSz="457200" rtl="0" fontAlgn="base">
              <a:spcBef>
                <a:spcPct val="20000"/>
              </a:spcBef>
              <a:spcAft>
                <a:spcPct val="0"/>
              </a:spcAft>
              <a:buFont typeface="Arial" charset="0"/>
              <a:buNone/>
              <a:defRPr kumimoji="1" sz="2000" kern="1200">
                <a:solidFill>
                  <a:schemeClr val="tx1">
                    <a:tint val="75000"/>
                  </a:schemeClr>
                </a:solidFill>
                <a:latin typeface="+mn-lt"/>
                <a:ea typeface="ＭＳ Ｐゴシック" charset="0"/>
                <a:cs typeface="+mn-cs"/>
              </a:defRPr>
            </a:lvl4pPr>
            <a:lvl5pPr marL="1828800" indent="0" algn="ctr" defTabSz="457200" rtl="0" fontAlgn="base">
              <a:spcBef>
                <a:spcPct val="20000"/>
              </a:spcBef>
              <a:spcAft>
                <a:spcPct val="0"/>
              </a:spcAft>
              <a:buFont typeface="Arial" charset="0"/>
              <a:buNone/>
              <a:defRPr kumimoji="1"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1300" dirty="0" smtClean="0">
                <a:solidFill>
                  <a:srgbClr val="555555"/>
                </a:solidFill>
                <a:latin typeface="Helvetica"/>
                <a:ea typeface="ヒラギノ角ゴ ProN W3"/>
                <a:cs typeface="Osaka" charset="0"/>
              </a:rPr>
              <a:t>2016</a:t>
            </a:r>
            <a:r>
              <a:rPr lang="ja-JP" altLang="en-US" sz="1300" dirty="0" smtClean="0">
                <a:solidFill>
                  <a:srgbClr val="555555"/>
                </a:solidFill>
                <a:latin typeface="Helvetica"/>
                <a:ea typeface="ヒラギノ角ゴ ProN W3"/>
                <a:cs typeface="Osaka" charset="0"/>
              </a:rPr>
              <a:t>年</a:t>
            </a:r>
            <a:r>
              <a:rPr lang="en-US" altLang="ja-JP" sz="1300" dirty="0">
                <a:solidFill>
                  <a:srgbClr val="555555"/>
                </a:solidFill>
                <a:latin typeface="Helvetica"/>
                <a:ea typeface="ヒラギノ角ゴ ProN W3"/>
                <a:cs typeface="Osaka" charset="0"/>
              </a:rPr>
              <a:t>9</a:t>
            </a:r>
            <a:r>
              <a:rPr lang="ja-JP" altLang="en-US" sz="1300" dirty="0" smtClean="0">
                <a:solidFill>
                  <a:srgbClr val="555555"/>
                </a:solidFill>
                <a:latin typeface="Helvetica"/>
                <a:ea typeface="ヒラギノ角ゴ ProN W3"/>
                <a:cs typeface="Osaka" charset="0"/>
              </a:rPr>
              <a:t>月</a:t>
            </a:r>
            <a:r>
              <a:rPr lang="en-US" altLang="ja-JP" sz="1300" dirty="0" smtClean="0">
                <a:solidFill>
                  <a:srgbClr val="555555"/>
                </a:solidFill>
                <a:latin typeface="Helvetica"/>
                <a:ea typeface="ヒラギノ角ゴ ProN W3"/>
                <a:cs typeface="Osaka" charset="0"/>
              </a:rPr>
              <a:t>8</a:t>
            </a:r>
            <a:r>
              <a:rPr lang="ja-JP" altLang="en-US" sz="1300" dirty="0" smtClean="0">
                <a:solidFill>
                  <a:srgbClr val="555555"/>
                </a:solidFill>
                <a:latin typeface="Helvetica"/>
                <a:ea typeface="ヒラギノ角ゴ ProN W3"/>
                <a:cs typeface="Osaka" charset="0"/>
              </a:rPr>
              <a:t>日</a:t>
            </a:r>
            <a:endParaRPr lang="en-US" altLang="ja-JP" sz="1300" dirty="0" smtClean="0">
              <a:solidFill>
                <a:srgbClr val="555555"/>
              </a:solidFill>
              <a:latin typeface="Helvetica"/>
              <a:ea typeface="ヒラギノ角ゴ ProN W3"/>
              <a:cs typeface="Osaka" charset="0"/>
            </a:endParaRPr>
          </a:p>
          <a:p>
            <a:pPr algn="l"/>
            <a:r>
              <a:rPr lang="en-US" altLang="ja-JP" sz="1300" dirty="0" smtClean="0">
                <a:solidFill>
                  <a:srgbClr val="555555"/>
                </a:solidFill>
                <a:latin typeface="Helvetica"/>
                <a:ea typeface="ヒラギノ角ゴ ProN W3"/>
                <a:cs typeface="Osaka" charset="0"/>
              </a:rPr>
              <a:t>NC</a:t>
            </a:r>
            <a:r>
              <a:rPr lang="ja-JP" altLang="en-US" sz="1300" dirty="0" smtClean="0">
                <a:solidFill>
                  <a:srgbClr val="555555"/>
                </a:solidFill>
                <a:latin typeface="Helvetica"/>
                <a:ea typeface="ヒラギノ角ゴ ProN W3"/>
                <a:cs typeface="Osaka" charset="0"/>
              </a:rPr>
              <a:t>デザイン＆コンサルティング株式会社</a:t>
            </a:r>
            <a:endParaRPr lang="ro-RO" altLang="ja-JP" sz="1300" dirty="0">
              <a:solidFill>
                <a:srgbClr val="555555"/>
              </a:solidFill>
              <a:latin typeface="Helvetica"/>
              <a:ea typeface="ヒラギノ角ゴ ProN W3"/>
              <a:cs typeface="Osaka" charset="0"/>
            </a:endParaRPr>
          </a:p>
        </p:txBody>
      </p:sp>
    </p:spTree>
    <p:extLst>
      <p:ext uri="{BB962C8B-B14F-4D97-AF65-F5344CB8AC3E}">
        <p14:creationId xmlns:p14="http://schemas.microsoft.com/office/powerpoint/2010/main" val="20903695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a:t>
            </a:r>
            <a:r>
              <a:rPr kumimoji="1" lang="ja-JP" altLang="en-US" dirty="0" smtClean="0"/>
              <a:t>製造業</a:t>
            </a:r>
            <a:r>
              <a:rPr kumimoji="1" lang="en-US" altLang="ja-JP" dirty="0" smtClean="0"/>
              <a:t>] </a:t>
            </a:r>
            <a:r>
              <a:rPr kumimoji="1" lang="ja-JP" altLang="en-US" dirty="0" smtClean="0"/>
              <a:t>情シスにてモバイルアプリを内製開発</a:t>
            </a:r>
            <a:endParaRPr kumimoji="1" lang="ja-JP" altLang="en-US" dirty="0"/>
          </a:p>
        </p:txBody>
      </p:sp>
      <p:sp>
        <p:nvSpPr>
          <p:cNvPr id="8" name="コンテンツ プレースホルダー 7"/>
          <p:cNvSpPr>
            <a:spLocks noGrp="1"/>
          </p:cNvSpPr>
          <p:nvPr>
            <p:ph idx="1"/>
          </p:nvPr>
        </p:nvSpPr>
        <p:spPr>
          <a:solidFill>
            <a:srgbClr val="FFFFFF"/>
          </a:solidFill>
        </p:spPr>
        <p:txBody>
          <a:bodyPr>
            <a:normAutofit/>
          </a:bodyPr>
          <a:lstStyle/>
          <a:p>
            <a:r>
              <a:rPr lang="ja-JP" altLang="en-US" sz="1600" dirty="0"/>
              <a:t>モバイルアプリ</a:t>
            </a:r>
            <a:r>
              <a:rPr lang="ja-JP" altLang="en-US" sz="1600" dirty="0" smtClean="0"/>
              <a:t>：</a:t>
            </a:r>
            <a:r>
              <a:rPr lang="en-US" altLang="ja-JP" sz="1600" dirty="0" smtClean="0"/>
              <a:t>Monaca</a:t>
            </a:r>
            <a:r>
              <a:rPr lang="ja-JP" altLang="en-US" sz="1600" dirty="0" smtClean="0"/>
              <a:t>上で</a:t>
            </a:r>
            <a:r>
              <a:rPr lang="en-US" altLang="ja-JP" sz="1600" dirty="0" smtClean="0"/>
              <a:t>AngularJS</a:t>
            </a:r>
            <a:r>
              <a:rPr lang="ja-JP" altLang="en-US" sz="1600" dirty="0" smtClean="0"/>
              <a:t>を使ってハイブリッドアプリを開発</a:t>
            </a:r>
            <a:endParaRPr lang="en-US" altLang="ja-JP" sz="1600" dirty="0"/>
          </a:p>
          <a:p>
            <a:r>
              <a:rPr lang="ja-JP" altLang="en-US" sz="1600" dirty="0"/>
              <a:t>サーバー側処理は</a:t>
            </a:r>
            <a:r>
              <a:rPr lang="en-US" altLang="ja-JP" sz="1600" dirty="0"/>
              <a:t>AppPot</a:t>
            </a:r>
            <a:r>
              <a:rPr lang="ja-JP" altLang="en-US" sz="1600" dirty="0"/>
              <a:t>のみで、スクラッチ開発</a:t>
            </a:r>
            <a:r>
              <a:rPr lang="ja-JP" altLang="en-US" sz="1600" dirty="0" smtClean="0"/>
              <a:t>はなし</a:t>
            </a:r>
            <a:endParaRPr lang="en-US" altLang="ja-JP" sz="1600" dirty="0" smtClean="0"/>
          </a:p>
          <a:p>
            <a:endParaRPr lang="en-US" altLang="ja-JP" sz="1600" dirty="0"/>
          </a:p>
          <a:p>
            <a:r>
              <a:rPr lang="ja-JP" altLang="en-US" sz="1600" dirty="0"/>
              <a:t>使っている機能：データ永続化 </a:t>
            </a:r>
            <a:r>
              <a:rPr lang="en-US" altLang="ja-JP" sz="1600" dirty="0"/>
              <a:t>/  </a:t>
            </a:r>
            <a:r>
              <a:rPr lang="en-US" altLang="ja-JP" sz="1600" dirty="0" smtClean="0"/>
              <a:t>Google</a:t>
            </a:r>
            <a:r>
              <a:rPr lang="ja-JP" altLang="en-US" sz="1600" dirty="0" smtClean="0"/>
              <a:t> </a:t>
            </a:r>
            <a:r>
              <a:rPr lang="en-US" altLang="ja-JP" sz="1600" dirty="0" smtClean="0"/>
              <a:t>OAuth</a:t>
            </a:r>
            <a:r>
              <a:rPr lang="ja-JP" altLang="en-US" sz="1600" dirty="0" smtClean="0"/>
              <a:t>認証</a:t>
            </a:r>
            <a:r>
              <a:rPr lang="en-US" altLang="ja-JP" sz="1600" dirty="0" smtClean="0"/>
              <a:t> /  </a:t>
            </a:r>
            <a:r>
              <a:rPr lang="ja-JP" altLang="en-US" sz="1600" dirty="0"/>
              <a:t>モニタリング </a:t>
            </a:r>
            <a:r>
              <a:rPr lang="en-US" altLang="ja-JP" sz="1600" dirty="0"/>
              <a:t>/  </a:t>
            </a:r>
            <a:br>
              <a:rPr lang="en-US" altLang="ja-JP" sz="1600" dirty="0"/>
            </a:br>
            <a:r>
              <a:rPr lang="en-US" altLang="ja-JP" sz="1600" dirty="0"/>
              <a:t>						</a:t>
            </a:r>
            <a:r>
              <a:rPr lang="ja-JP" altLang="en-US" sz="1600" dirty="0"/>
              <a:t>　</a:t>
            </a:r>
            <a:r>
              <a:rPr lang="ja-JP" altLang="en-US" sz="1600" dirty="0" smtClean="0"/>
              <a:t>ファイル</a:t>
            </a:r>
            <a:r>
              <a:rPr lang="en-US" altLang="ja-JP" sz="1600" dirty="0"/>
              <a:t>API /  </a:t>
            </a:r>
            <a:r>
              <a:rPr lang="ja-JP" altLang="en-US" sz="1600" dirty="0" smtClean="0"/>
              <a:t>他システム連携アダプタ</a:t>
            </a:r>
            <a:endParaRPr lang="ja-JP" altLang="en-US" sz="1600" dirty="0"/>
          </a:p>
          <a:p>
            <a:endParaRPr kumimoji="1" lang="ja-JP" altLang="en-US" sz="1600" dirty="0"/>
          </a:p>
        </p:txBody>
      </p:sp>
      <p:sp>
        <p:nvSpPr>
          <p:cNvPr id="4" name="スライド番号プレースホルダー 3"/>
          <p:cNvSpPr>
            <a:spLocks noGrp="1"/>
          </p:cNvSpPr>
          <p:nvPr>
            <p:ph type="sldNum" sz="quarter" idx="12"/>
          </p:nvPr>
        </p:nvSpPr>
        <p:spPr>
          <a:xfrm>
            <a:off x="7453313" y="6880963"/>
            <a:ext cx="1233487" cy="365125"/>
          </a:xfrm>
          <a:prstGeom prst="rect">
            <a:avLst/>
          </a:prstGeom>
        </p:spPr>
        <p:txBody>
          <a:bodyPr/>
          <a:lstStyle/>
          <a:p>
            <a:pPr>
              <a:defRPr/>
            </a:pPr>
            <a:fld id="{92090B52-69E3-F842-9D7F-D56FF0534769}" type="slidenum">
              <a:rPr lang="ja-JP" altLang="en-US" smtClean="0"/>
              <a:pPr>
                <a:defRPr/>
              </a:pPr>
              <a:t>10</a:t>
            </a:fld>
            <a:endParaRPr lang="ja-JP" altLang="en-US"/>
          </a:p>
        </p:txBody>
      </p:sp>
      <p:pic>
        <p:nvPicPr>
          <p:cNvPr id="7" name="図 6"/>
          <p:cNvPicPr>
            <a:picLocks noChangeAspect="1"/>
          </p:cNvPicPr>
          <p:nvPr/>
        </p:nvPicPr>
        <p:blipFill>
          <a:blip r:embed="rId2"/>
          <a:stretch>
            <a:fillRect/>
          </a:stretch>
        </p:blipFill>
        <p:spPr>
          <a:xfrm>
            <a:off x="1244972" y="3515652"/>
            <a:ext cx="6243241" cy="2762266"/>
          </a:xfrm>
          <a:prstGeom prst="rect">
            <a:avLst/>
          </a:prstGeom>
        </p:spPr>
      </p:pic>
    </p:spTree>
    <p:extLst>
      <p:ext uri="{BB962C8B-B14F-4D97-AF65-F5344CB8AC3E}">
        <p14:creationId xmlns:p14="http://schemas.microsoft.com/office/powerpoint/2010/main" val="10449318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287575"/>
          </a:xfrm>
          <a:prstGeom prst="rect">
            <a:avLst/>
          </a:prstGeom>
          <a:solidFill>
            <a:schemeClr val="bg1"/>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endParaRPr kumimoji="1" lang="ja-JP" altLang="en-US" sz="1400" dirty="0" smtClean="0">
              <a:solidFill>
                <a:schemeClr val="tx1">
                  <a:lumMod val="90000"/>
                  <a:lumOff val="10000"/>
                </a:schemeClr>
              </a:solidFill>
            </a:endParaRPr>
          </a:p>
        </p:txBody>
      </p:sp>
      <p:pic>
        <p:nvPicPr>
          <p:cNvPr id="4" name="図 3" descr="クラウド&amp;モバイルファースト時代の攻めのシステム内製化戦略 2016-09-08 17-37-50.png"/>
          <p:cNvPicPr>
            <a:picLocks noChangeAspect="1"/>
          </p:cNvPicPr>
          <p:nvPr/>
        </p:nvPicPr>
        <p:blipFill rotWithShape="1">
          <a:blip r:embed="rId2">
            <a:extLst>
              <a:ext uri="{28A0092B-C50C-407E-A947-70E740481C1C}">
                <a14:useLocalDpi xmlns:a14="http://schemas.microsoft.com/office/drawing/2010/main" val="0"/>
              </a:ext>
            </a:extLst>
          </a:blip>
          <a:srcRect l="3584" t="23529"/>
          <a:stretch/>
        </p:blipFill>
        <p:spPr>
          <a:xfrm>
            <a:off x="1858484" y="247805"/>
            <a:ext cx="5126768" cy="1780170"/>
          </a:xfrm>
          <a:prstGeom prst="rect">
            <a:avLst/>
          </a:prstGeom>
        </p:spPr>
      </p:pic>
      <p:sp>
        <p:nvSpPr>
          <p:cNvPr id="5" name="テキスト ボックス 4"/>
          <p:cNvSpPr txBox="1"/>
          <p:nvPr/>
        </p:nvSpPr>
        <p:spPr>
          <a:xfrm>
            <a:off x="227148" y="2027975"/>
            <a:ext cx="8360478" cy="3970318"/>
          </a:xfrm>
          <a:prstGeom prst="rect">
            <a:avLst/>
          </a:prstGeom>
          <a:noFill/>
        </p:spPr>
        <p:txBody>
          <a:bodyPr wrap="square" rtlCol="0">
            <a:spAutoFit/>
          </a:bodyPr>
          <a:lstStyle/>
          <a:p>
            <a:r>
              <a:rPr lang="ja-JP" altLang="en-US" sz="1400" b="1" u="sng" dirty="0">
                <a:latin typeface="+mn-ea"/>
                <a:ea typeface="+mn-ea"/>
              </a:rPr>
              <a:t>プログラム</a:t>
            </a:r>
          </a:p>
          <a:p>
            <a:r>
              <a:rPr lang="ja-JP" altLang="en-US" sz="1400" dirty="0">
                <a:latin typeface="+mn-ea"/>
                <a:ea typeface="+mn-ea"/>
              </a:rPr>
              <a:t>基調講演</a:t>
            </a:r>
            <a:r>
              <a:rPr lang="en-US" altLang="ja-JP" sz="1400" dirty="0">
                <a:latin typeface="+mn-ea"/>
                <a:ea typeface="+mn-ea"/>
              </a:rPr>
              <a:t>(60</a:t>
            </a:r>
            <a:r>
              <a:rPr lang="ja-JP" altLang="en-US" sz="1400" dirty="0">
                <a:latin typeface="+mn-ea"/>
                <a:ea typeface="+mn-ea"/>
              </a:rPr>
              <a:t>分</a:t>
            </a:r>
            <a:r>
              <a:rPr lang="en-US" altLang="ja-JP" sz="1400" dirty="0">
                <a:latin typeface="+mn-ea"/>
                <a:ea typeface="+mn-ea"/>
              </a:rPr>
              <a:t>) </a:t>
            </a:r>
            <a:r>
              <a:rPr lang="en-US" altLang="ja-JP" sz="1400" dirty="0" smtClean="0">
                <a:latin typeface="+mn-ea"/>
                <a:ea typeface="+mn-ea"/>
              </a:rPr>
              <a:t>:</a:t>
            </a:r>
          </a:p>
          <a:p>
            <a:r>
              <a:rPr lang="ja-JP" altLang="en-US" sz="1400" dirty="0" smtClean="0">
                <a:latin typeface="+mn-ea"/>
                <a:ea typeface="+mn-ea"/>
              </a:rPr>
              <a:t>　「</a:t>
            </a:r>
            <a:r>
              <a:rPr lang="ja-JP" altLang="en-US" sz="1400" dirty="0">
                <a:latin typeface="+mn-ea"/>
                <a:ea typeface="+mn-ea"/>
              </a:rPr>
              <a:t>変化が加速する時代に</a:t>
            </a:r>
            <a:r>
              <a:rPr lang="en-US" altLang="ja-JP" sz="1400" dirty="0">
                <a:latin typeface="+mn-ea"/>
                <a:ea typeface="+mn-ea"/>
              </a:rPr>
              <a:t>IT</a:t>
            </a:r>
            <a:r>
              <a:rPr lang="ja-JP" altLang="en-US" sz="1400" dirty="0">
                <a:latin typeface="+mn-ea"/>
                <a:ea typeface="+mn-ea"/>
              </a:rPr>
              <a:t>はどう向き合うの</a:t>
            </a:r>
            <a:r>
              <a:rPr lang="ja-JP" altLang="en-US" sz="1400" dirty="0" smtClean="0">
                <a:latin typeface="+mn-ea"/>
                <a:ea typeface="+mn-ea"/>
              </a:rPr>
              <a:t>か</a:t>
            </a:r>
            <a:endParaRPr lang="en-US" altLang="ja-JP" sz="1400" dirty="0" smtClean="0">
              <a:latin typeface="+mn-ea"/>
              <a:ea typeface="+mn-ea"/>
            </a:endParaRPr>
          </a:p>
          <a:p>
            <a:r>
              <a:rPr lang="ja-JP" altLang="en-US" sz="1400" dirty="0" smtClean="0">
                <a:latin typeface="+mn-ea"/>
                <a:ea typeface="+mn-ea"/>
              </a:rPr>
              <a:t> </a:t>
            </a:r>
            <a:r>
              <a:rPr lang="ja-JP" altLang="en-US" sz="1400" dirty="0">
                <a:latin typeface="+mn-ea"/>
                <a:ea typeface="+mn-ea"/>
              </a:rPr>
              <a:t>　</a:t>
            </a:r>
            <a:r>
              <a:rPr lang="en-US" altLang="ja-JP" sz="1400" dirty="0">
                <a:latin typeface="+mn-ea"/>
                <a:ea typeface="+mn-ea"/>
              </a:rPr>
              <a:t>〜</a:t>
            </a:r>
            <a:r>
              <a:rPr lang="ja-JP" altLang="en-US" sz="1400" dirty="0">
                <a:latin typeface="+mn-ea"/>
                <a:ea typeface="+mn-ea"/>
              </a:rPr>
              <a:t>最新の</a:t>
            </a:r>
            <a:r>
              <a:rPr lang="en-US" altLang="ja-JP" sz="1400" dirty="0">
                <a:latin typeface="+mn-ea"/>
                <a:ea typeface="+mn-ea"/>
              </a:rPr>
              <a:t>IT</a:t>
            </a:r>
            <a:r>
              <a:rPr lang="ja-JP" altLang="en-US" sz="1400" dirty="0">
                <a:latin typeface="+mn-ea"/>
                <a:ea typeface="+mn-ea"/>
              </a:rPr>
              <a:t>トレンドから考えるこれからのシステム開発</a:t>
            </a:r>
            <a:r>
              <a:rPr lang="en-US" altLang="ja-JP" sz="1400" dirty="0">
                <a:latin typeface="+mn-ea"/>
                <a:ea typeface="+mn-ea"/>
              </a:rPr>
              <a:t>〜</a:t>
            </a:r>
            <a:r>
              <a:rPr lang="ja-JP" altLang="en-US" sz="1400" dirty="0">
                <a:latin typeface="+mn-ea"/>
                <a:ea typeface="+mn-ea"/>
              </a:rPr>
              <a:t>」</a:t>
            </a:r>
          </a:p>
          <a:p>
            <a:r>
              <a:rPr lang="ja-JP" altLang="en-US" sz="1400" dirty="0">
                <a:latin typeface="+mn-ea"/>
                <a:ea typeface="+mn-ea"/>
              </a:rPr>
              <a:t>　　ネットコマース株式会社 代表取締役社長 斎藤 昌義 様</a:t>
            </a:r>
          </a:p>
          <a:p>
            <a:endParaRPr lang="ja-JP" altLang="en-US" sz="1400" dirty="0">
              <a:latin typeface="+mn-ea"/>
              <a:ea typeface="+mn-ea"/>
            </a:endParaRPr>
          </a:p>
          <a:p>
            <a:r>
              <a:rPr lang="ja-JP" altLang="en-US" sz="1400" dirty="0">
                <a:latin typeface="+mn-ea"/>
                <a:ea typeface="+mn-ea"/>
              </a:rPr>
              <a:t>事例講演</a:t>
            </a:r>
            <a:r>
              <a:rPr lang="en-US" altLang="ja-JP" sz="1400" dirty="0">
                <a:latin typeface="+mn-ea"/>
                <a:ea typeface="+mn-ea"/>
              </a:rPr>
              <a:t>(40</a:t>
            </a:r>
            <a:r>
              <a:rPr lang="ja-JP" altLang="en-US" sz="1400" dirty="0">
                <a:latin typeface="+mn-ea"/>
                <a:ea typeface="+mn-ea"/>
              </a:rPr>
              <a:t>分</a:t>
            </a:r>
            <a:r>
              <a:rPr lang="en-US" altLang="ja-JP" sz="1400" dirty="0">
                <a:latin typeface="+mn-ea"/>
                <a:ea typeface="+mn-ea"/>
              </a:rPr>
              <a:t>)</a:t>
            </a:r>
            <a:r>
              <a:rPr lang="en-US" altLang="ja-JP" sz="1400" dirty="0" smtClean="0">
                <a:latin typeface="+mn-ea"/>
                <a:ea typeface="+mn-ea"/>
              </a:rPr>
              <a:t>:</a:t>
            </a:r>
          </a:p>
          <a:p>
            <a:r>
              <a:rPr lang="ja-JP" altLang="ja-JP" sz="1400" dirty="0">
                <a:latin typeface="+mn-ea"/>
                <a:ea typeface="+mn-ea"/>
              </a:rPr>
              <a:t>　</a:t>
            </a:r>
            <a:r>
              <a:rPr lang="ja-JP" altLang="en-US" sz="1400" dirty="0" smtClean="0">
                <a:latin typeface="+mn-ea"/>
                <a:ea typeface="+mn-ea"/>
              </a:rPr>
              <a:t>「</a:t>
            </a:r>
            <a:r>
              <a:rPr lang="ja-JP" altLang="en-US" sz="1400" dirty="0">
                <a:latin typeface="+mn-ea"/>
                <a:ea typeface="+mn-ea"/>
              </a:rPr>
              <a:t>モバイルアプリ開発基盤を活用したアプリ内製化の事例紹介」</a:t>
            </a:r>
          </a:p>
          <a:p>
            <a:r>
              <a:rPr lang="ja-JP" altLang="en-US" sz="1400" dirty="0">
                <a:latin typeface="+mn-ea"/>
                <a:ea typeface="+mn-ea"/>
              </a:rPr>
              <a:t>　　フジテック株式会社 情報システム部 主事　小庵寺 良剛 様</a:t>
            </a:r>
          </a:p>
          <a:p>
            <a:endParaRPr lang="ja-JP" altLang="en-US" sz="1400" dirty="0">
              <a:latin typeface="+mn-ea"/>
              <a:ea typeface="+mn-ea"/>
            </a:endParaRPr>
          </a:p>
          <a:p>
            <a:r>
              <a:rPr lang="ja-JP" altLang="en-US" sz="1400" dirty="0">
                <a:latin typeface="+mn-ea"/>
                <a:ea typeface="+mn-ea"/>
              </a:rPr>
              <a:t>ソリューション紹介</a:t>
            </a:r>
            <a:r>
              <a:rPr lang="en-US" altLang="ja-JP" sz="1400" dirty="0">
                <a:latin typeface="+mn-ea"/>
                <a:ea typeface="+mn-ea"/>
              </a:rPr>
              <a:t>1(40</a:t>
            </a:r>
            <a:r>
              <a:rPr lang="ja-JP" altLang="en-US" sz="1400" dirty="0">
                <a:latin typeface="+mn-ea"/>
                <a:ea typeface="+mn-ea"/>
              </a:rPr>
              <a:t>分</a:t>
            </a:r>
            <a:r>
              <a:rPr lang="en-US" altLang="ja-JP" sz="1400" dirty="0">
                <a:latin typeface="+mn-ea"/>
                <a:ea typeface="+mn-ea"/>
              </a:rPr>
              <a:t>)</a:t>
            </a:r>
            <a:r>
              <a:rPr lang="en-US" altLang="ja-JP" sz="1400" dirty="0" smtClean="0">
                <a:latin typeface="+mn-ea"/>
                <a:ea typeface="+mn-ea"/>
              </a:rPr>
              <a:t>:</a:t>
            </a:r>
          </a:p>
          <a:p>
            <a:r>
              <a:rPr lang="ja-JP" altLang="en-US" sz="1400" dirty="0" smtClean="0">
                <a:latin typeface="+mn-ea"/>
                <a:ea typeface="+mn-ea"/>
              </a:rPr>
              <a:t>　「</a:t>
            </a:r>
            <a:r>
              <a:rPr lang="ja-JP" altLang="en-US" sz="1400" dirty="0">
                <a:latin typeface="+mn-ea"/>
                <a:ea typeface="+mn-ea"/>
              </a:rPr>
              <a:t>企業向けバックエンドサービス</a:t>
            </a:r>
            <a:r>
              <a:rPr lang="en-US" altLang="ja-JP" sz="1400" dirty="0">
                <a:latin typeface="+mn-ea"/>
                <a:ea typeface="+mn-ea"/>
              </a:rPr>
              <a:t>AppPot</a:t>
            </a:r>
            <a:r>
              <a:rPr lang="ja-JP" altLang="en-US" sz="1400" dirty="0">
                <a:latin typeface="+mn-ea"/>
                <a:ea typeface="+mn-ea"/>
              </a:rPr>
              <a:t>を使ったモバイルアプリの高速開発手法 」</a:t>
            </a:r>
          </a:p>
          <a:p>
            <a:r>
              <a:rPr lang="ja-JP" altLang="en-US" sz="1400" dirty="0">
                <a:latin typeface="+mn-ea"/>
                <a:ea typeface="+mn-ea"/>
              </a:rPr>
              <a:t>　　</a:t>
            </a:r>
            <a:r>
              <a:rPr lang="en-US" altLang="ja-JP" sz="1400" dirty="0">
                <a:latin typeface="+mn-ea"/>
                <a:ea typeface="+mn-ea"/>
              </a:rPr>
              <a:t>NC</a:t>
            </a:r>
            <a:r>
              <a:rPr lang="ja-JP" altLang="en-US" sz="1400" dirty="0">
                <a:latin typeface="+mn-ea"/>
                <a:ea typeface="+mn-ea"/>
              </a:rPr>
              <a:t>デザイン</a:t>
            </a:r>
            <a:r>
              <a:rPr lang="en-US" altLang="ja-JP" sz="1400" dirty="0">
                <a:latin typeface="+mn-ea"/>
                <a:ea typeface="+mn-ea"/>
              </a:rPr>
              <a:t>&amp;</a:t>
            </a:r>
            <a:r>
              <a:rPr lang="ja-JP" altLang="en-US" sz="1400" dirty="0">
                <a:latin typeface="+mn-ea"/>
                <a:ea typeface="+mn-ea"/>
              </a:rPr>
              <a:t>コンサルティング株式会社　執行役員、</a:t>
            </a:r>
            <a:r>
              <a:rPr lang="en-US" altLang="ja-JP" sz="1400" dirty="0">
                <a:latin typeface="+mn-ea"/>
                <a:ea typeface="+mn-ea"/>
              </a:rPr>
              <a:t>AppPot</a:t>
            </a:r>
            <a:r>
              <a:rPr lang="ja-JP" altLang="en-US" sz="1400" dirty="0">
                <a:latin typeface="+mn-ea"/>
                <a:ea typeface="+mn-ea"/>
              </a:rPr>
              <a:t>プロダクトマネージャ　十川 亮平</a:t>
            </a:r>
          </a:p>
          <a:p>
            <a:endParaRPr lang="ja-JP" altLang="en-US" sz="1400" dirty="0">
              <a:latin typeface="+mn-ea"/>
              <a:ea typeface="+mn-ea"/>
            </a:endParaRPr>
          </a:p>
          <a:p>
            <a:r>
              <a:rPr lang="ja-JP" altLang="en-US" sz="1400" dirty="0">
                <a:latin typeface="+mn-ea"/>
                <a:ea typeface="+mn-ea"/>
              </a:rPr>
              <a:t>ソリューション紹介</a:t>
            </a:r>
            <a:r>
              <a:rPr lang="en-US" altLang="ja-JP" sz="1400" dirty="0">
                <a:latin typeface="+mn-ea"/>
                <a:ea typeface="+mn-ea"/>
              </a:rPr>
              <a:t>2(40</a:t>
            </a:r>
            <a:r>
              <a:rPr lang="ja-JP" altLang="en-US" sz="1400" dirty="0">
                <a:latin typeface="+mn-ea"/>
                <a:ea typeface="+mn-ea"/>
              </a:rPr>
              <a:t>分</a:t>
            </a:r>
            <a:r>
              <a:rPr lang="en-US" altLang="ja-JP" sz="1400" dirty="0">
                <a:latin typeface="+mn-ea"/>
                <a:ea typeface="+mn-ea"/>
              </a:rPr>
              <a:t>)</a:t>
            </a:r>
            <a:r>
              <a:rPr lang="en-US" altLang="ja-JP" sz="1400" dirty="0" smtClean="0">
                <a:latin typeface="+mn-ea"/>
                <a:ea typeface="+mn-ea"/>
              </a:rPr>
              <a:t>:</a:t>
            </a:r>
          </a:p>
          <a:p>
            <a:r>
              <a:rPr lang="ja-JP" altLang="en-US" sz="1400" dirty="0" smtClean="0">
                <a:latin typeface="+mn-ea"/>
                <a:ea typeface="+mn-ea"/>
              </a:rPr>
              <a:t>　「</a:t>
            </a:r>
            <a:r>
              <a:rPr lang="en-US" altLang="ja-JP" sz="1400" dirty="0">
                <a:latin typeface="+mn-ea"/>
                <a:ea typeface="+mn-ea"/>
              </a:rPr>
              <a:t>Web</a:t>
            </a:r>
            <a:r>
              <a:rPr lang="ja-JP" altLang="en-US" sz="1400" dirty="0">
                <a:latin typeface="+mn-ea"/>
                <a:ea typeface="+mn-ea"/>
              </a:rPr>
              <a:t>標準技術で</a:t>
            </a:r>
            <a:r>
              <a:rPr lang="en-US" altLang="ja-JP" sz="1400" dirty="0">
                <a:latin typeface="+mn-ea"/>
                <a:ea typeface="+mn-ea"/>
              </a:rPr>
              <a:t>iOS</a:t>
            </a:r>
            <a:r>
              <a:rPr lang="ja-JP" altLang="en-US" sz="1400" dirty="0">
                <a:latin typeface="+mn-ea"/>
                <a:ea typeface="+mn-ea"/>
              </a:rPr>
              <a:t>、</a:t>
            </a:r>
            <a:r>
              <a:rPr lang="en-US" altLang="ja-JP" sz="1400" dirty="0">
                <a:latin typeface="+mn-ea"/>
                <a:ea typeface="+mn-ea"/>
              </a:rPr>
              <a:t>Android</a:t>
            </a:r>
            <a:r>
              <a:rPr lang="ja-JP" altLang="en-US" sz="1400" dirty="0">
                <a:latin typeface="+mn-ea"/>
                <a:ea typeface="+mn-ea"/>
              </a:rPr>
              <a:t>両対応アプリを開発</a:t>
            </a:r>
          </a:p>
          <a:p>
            <a:r>
              <a:rPr lang="ja-JP" altLang="en-US" sz="1400" dirty="0">
                <a:latin typeface="+mn-ea"/>
                <a:ea typeface="+mn-ea"/>
              </a:rPr>
              <a:t>　　　</a:t>
            </a:r>
            <a:r>
              <a:rPr lang="en-US" altLang="ja-JP" sz="1400" dirty="0">
                <a:latin typeface="+mn-ea"/>
                <a:ea typeface="+mn-ea"/>
              </a:rPr>
              <a:t>〜Monaca</a:t>
            </a:r>
            <a:r>
              <a:rPr lang="ja-JP" altLang="en-US" sz="1400" dirty="0">
                <a:latin typeface="+mn-ea"/>
                <a:ea typeface="+mn-ea"/>
              </a:rPr>
              <a:t>でのモバイルアプリのスピード開発事例より</a:t>
            </a:r>
            <a:r>
              <a:rPr lang="en-US" altLang="ja-JP" sz="1400" dirty="0">
                <a:latin typeface="+mn-ea"/>
                <a:ea typeface="+mn-ea"/>
              </a:rPr>
              <a:t>〜</a:t>
            </a:r>
            <a:r>
              <a:rPr lang="ja-JP" altLang="en-US" sz="1400" dirty="0">
                <a:latin typeface="+mn-ea"/>
                <a:ea typeface="+mn-ea"/>
              </a:rPr>
              <a:t>」</a:t>
            </a:r>
          </a:p>
          <a:p>
            <a:r>
              <a:rPr lang="ja-JP" altLang="en-US" sz="1400" dirty="0">
                <a:latin typeface="+mn-ea"/>
                <a:ea typeface="+mn-ea"/>
              </a:rPr>
              <a:t>　　アシアル株式会社　マーケティング・事業開発担当 取締役　塚田 亮一</a:t>
            </a:r>
            <a:endParaRPr kumimoji="1" lang="ja-JP" altLang="en-US" sz="1400" dirty="0">
              <a:latin typeface="+mn-ea"/>
              <a:ea typeface="+mn-ea"/>
            </a:endParaRPr>
          </a:p>
        </p:txBody>
      </p:sp>
    </p:spTree>
    <p:extLst>
      <p:ext uri="{BB962C8B-B14F-4D97-AF65-F5344CB8AC3E}">
        <p14:creationId xmlns:p14="http://schemas.microsoft.com/office/powerpoint/2010/main" val="8989657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企業向けに特化したバックエンドサービス</a:t>
            </a:r>
            <a:endParaRPr kumimoji="1" lang="ja-JP" altLang="en-US" dirty="0"/>
          </a:p>
        </p:txBody>
      </p:sp>
      <p:sp>
        <p:nvSpPr>
          <p:cNvPr id="4" name="テキスト ボックス 3"/>
          <p:cNvSpPr txBox="1"/>
          <p:nvPr/>
        </p:nvSpPr>
        <p:spPr>
          <a:xfrm>
            <a:off x="611863" y="2258873"/>
            <a:ext cx="2586770" cy="2664000"/>
          </a:xfrm>
          <a:prstGeom prst="rect">
            <a:avLst/>
          </a:prstGeom>
          <a:noFill/>
          <a:ln>
            <a:solidFill>
              <a:srgbClr val="17375E"/>
            </a:solidFill>
          </a:ln>
        </p:spPr>
        <p:txBody>
          <a:bodyPr wrap="square" rtlCol="0">
            <a:noAutofit/>
          </a:bodyPr>
          <a:lstStyle/>
          <a:p>
            <a:r>
              <a:rPr kumimoji="1" lang="ja-JP" altLang="en-US" b="1" dirty="0" smtClean="0">
                <a:latin typeface="+mn-ea"/>
                <a:ea typeface="+mn-ea"/>
              </a:rPr>
              <a:t>企業システムとの連携</a:t>
            </a:r>
            <a:endParaRPr kumimoji="1" lang="en-US" altLang="ja-JP" b="1" dirty="0" smtClean="0">
              <a:latin typeface="+mn-ea"/>
              <a:ea typeface="+mn-ea"/>
            </a:endParaRPr>
          </a:p>
          <a:p>
            <a:endParaRPr kumimoji="1" lang="en-US" altLang="ja-JP" dirty="0" smtClean="0">
              <a:latin typeface="+mn-ea"/>
              <a:ea typeface="+mn-ea"/>
            </a:endParaRPr>
          </a:p>
          <a:p>
            <a:r>
              <a:rPr kumimoji="1" lang="en-US" altLang="ja-JP" dirty="0" err="1" smtClean="0">
                <a:latin typeface="+mn-ea"/>
                <a:ea typeface="+mn-ea"/>
              </a:rPr>
              <a:t>ActiveDirectory</a:t>
            </a:r>
            <a:r>
              <a:rPr kumimoji="1" lang="ja-JP" altLang="en-US" dirty="0" smtClean="0">
                <a:latin typeface="+mn-ea"/>
                <a:ea typeface="+mn-ea"/>
              </a:rPr>
              <a:t>や</a:t>
            </a:r>
            <a:r>
              <a:rPr kumimoji="1" lang="en-US" altLang="ja-JP" dirty="0" smtClean="0">
                <a:latin typeface="+mn-ea"/>
                <a:ea typeface="+mn-ea"/>
              </a:rPr>
              <a:t>Google</a:t>
            </a:r>
            <a:r>
              <a:rPr lang="ja-JP" altLang="en-US" dirty="0" smtClean="0">
                <a:latin typeface="+mn-ea"/>
                <a:ea typeface="+mn-ea"/>
              </a:rPr>
              <a:t>アカウントとの認証の連携</a:t>
            </a:r>
            <a:r>
              <a:rPr kumimoji="1" lang="ja-JP" altLang="en-US" dirty="0" smtClean="0">
                <a:latin typeface="+mn-ea"/>
                <a:ea typeface="+mn-ea"/>
              </a:rPr>
              <a:t>、</a:t>
            </a:r>
            <a:r>
              <a:rPr lang="ja-JP" altLang="en-US" dirty="0" smtClean="0">
                <a:latin typeface="+mn-ea"/>
                <a:ea typeface="+mn-ea"/>
              </a:rPr>
              <a:t>既存の</a:t>
            </a:r>
            <a:r>
              <a:rPr lang="en-US" altLang="ja-JP" dirty="0" smtClean="0">
                <a:latin typeface="+mn-ea"/>
                <a:ea typeface="+mn-ea"/>
              </a:rPr>
              <a:t>DB</a:t>
            </a:r>
            <a:r>
              <a:rPr lang="ja-JP" altLang="en-US" dirty="0" smtClean="0">
                <a:latin typeface="+mn-ea"/>
                <a:ea typeface="+mn-ea"/>
              </a:rPr>
              <a:t>や</a:t>
            </a:r>
            <a:r>
              <a:rPr lang="en-US" altLang="ja-JP" dirty="0" smtClean="0">
                <a:latin typeface="+mn-ea"/>
                <a:ea typeface="+mn-ea"/>
              </a:rPr>
              <a:t>Web</a:t>
            </a:r>
            <a:r>
              <a:rPr lang="ja-JP" altLang="en-US" dirty="0" smtClean="0">
                <a:latin typeface="+mn-ea"/>
                <a:ea typeface="+mn-ea"/>
              </a:rPr>
              <a:t>サービス</a:t>
            </a:r>
            <a:r>
              <a:rPr kumimoji="1" lang="ja-JP" altLang="en-US" dirty="0" smtClean="0">
                <a:latin typeface="+mn-ea"/>
                <a:ea typeface="+mn-ea"/>
              </a:rPr>
              <a:t>など他システム連携など企業システムで必要な機能が用意されている</a:t>
            </a:r>
            <a:endParaRPr kumimoji="1" lang="ja-JP" altLang="en-US" dirty="0">
              <a:latin typeface="+mn-ea"/>
              <a:ea typeface="+mn-ea"/>
            </a:endParaRPr>
          </a:p>
        </p:txBody>
      </p:sp>
      <p:sp>
        <p:nvSpPr>
          <p:cNvPr id="5" name="テキスト ボックス 4"/>
          <p:cNvSpPr txBox="1"/>
          <p:nvPr/>
        </p:nvSpPr>
        <p:spPr>
          <a:xfrm>
            <a:off x="3363608" y="2258874"/>
            <a:ext cx="2586770" cy="2664000"/>
          </a:xfrm>
          <a:prstGeom prst="rect">
            <a:avLst/>
          </a:prstGeom>
          <a:noFill/>
          <a:ln>
            <a:solidFill>
              <a:srgbClr val="17375E"/>
            </a:solidFill>
          </a:ln>
        </p:spPr>
        <p:txBody>
          <a:bodyPr wrap="square" rtlCol="0">
            <a:noAutofit/>
          </a:bodyPr>
          <a:lstStyle/>
          <a:p>
            <a:r>
              <a:rPr kumimoji="1" lang="en-US" altLang="ja-JP" b="1" dirty="0" smtClean="0">
                <a:latin typeface="+mn-ea"/>
                <a:ea typeface="+mn-ea"/>
              </a:rPr>
              <a:t>DB</a:t>
            </a:r>
            <a:r>
              <a:rPr kumimoji="1" lang="ja-JP" altLang="en-US" b="1" dirty="0" smtClean="0">
                <a:latin typeface="+mn-ea"/>
                <a:ea typeface="+mn-ea"/>
              </a:rPr>
              <a:t>は</a:t>
            </a:r>
            <a:r>
              <a:rPr kumimoji="1" lang="en-US" altLang="ja-JP" b="1" dirty="0" err="1" smtClean="0">
                <a:latin typeface="+mn-ea"/>
                <a:ea typeface="+mn-ea"/>
              </a:rPr>
              <a:t>NoSQL</a:t>
            </a:r>
            <a:r>
              <a:rPr kumimoji="1" lang="ja-JP" altLang="en-US" b="1" dirty="0" smtClean="0">
                <a:latin typeface="+mn-ea"/>
                <a:ea typeface="+mn-ea"/>
              </a:rPr>
              <a:t>ではなくあえて</a:t>
            </a:r>
            <a:r>
              <a:rPr kumimoji="1" lang="en-US" altLang="ja-JP" b="1" dirty="0" smtClean="0">
                <a:latin typeface="+mn-ea"/>
                <a:ea typeface="+mn-ea"/>
              </a:rPr>
              <a:t>RDBMS</a:t>
            </a:r>
            <a:r>
              <a:rPr kumimoji="1" lang="ja-JP" altLang="en-US" b="1" dirty="0" smtClean="0">
                <a:latin typeface="+mn-ea"/>
                <a:ea typeface="+mn-ea"/>
              </a:rPr>
              <a:t>を採用</a:t>
            </a:r>
            <a:endParaRPr kumimoji="1" lang="en-US" altLang="ja-JP" b="1" dirty="0" smtClean="0">
              <a:latin typeface="+mn-ea"/>
              <a:ea typeface="+mn-ea"/>
            </a:endParaRPr>
          </a:p>
          <a:p>
            <a:endParaRPr kumimoji="1" lang="en-US" altLang="ja-JP" dirty="0" smtClean="0">
              <a:latin typeface="+mn-ea"/>
              <a:ea typeface="+mn-ea"/>
            </a:endParaRPr>
          </a:p>
          <a:p>
            <a:r>
              <a:rPr lang="ja-JP" altLang="en-US" dirty="0" smtClean="0">
                <a:latin typeface="+mn-ea"/>
                <a:ea typeface="+mn-ea"/>
              </a:rPr>
              <a:t>複雑な</a:t>
            </a:r>
            <a:r>
              <a:rPr lang="en-US" altLang="ja-JP" dirty="0" smtClean="0">
                <a:latin typeface="+mn-ea"/>
                <a:ea typeface="+mn-ea"/>
              </a:rPr>
              <a:t>Join</a:t>
            </a:r>
            <a:r>
              <a:rPr lang="ja-JP" altLang="en-US" dirty="0" smtClean="0">
                <a:latin typeface="+mn-ea"/>
                <a:ea typeface="+mn-ea"/>
              </a:rPr>
              <a:t>など業務システムのデータを扱うのに十分な機能がある</a:t>
            </a:r>
            <a:endParaRPr kumimoji="1" lang="ja-JP" altLang="en-US" dirty="0">
              <a:latin typeface="+mn-ea"/>
              <a:ea typeface="+mn-ea"/>
            </a:endParaRPr>
          </a:p>
        </p:txBody>
      </p:sp>
      <p:sp>
        <p:nvSpPr>
          <p:cNvPr id="6" name="テキスト ボックス 5"/>
          <p:cNvSpPr txBox="1"/>
          <p:nvPr/>
        </p:nvSpPr>
        <p:spPr>
          <a:xfrm>
            <a:off x="6114430" y="2258874"/>
            <a:ext cx="2586770" cy="2664000"/>
          </a:xfrm>
          <a:prstGeom prst="rect">
            <a:avLst/>
          </a:prstGeom>
          <a:noFill/>
          <a:ln>
            <a:solidFill>
              <a:srgbClr val="17375E"/>
            </a:solidFill>
          </a:ln>
        </p:spPr>
        <p:txBody>
          <a:bodyPr wrap="square" rtlCol="0">
            <a:noAutofit/>
          </a:bodyPr>
          <a:lstStyle/>
          <a:p>
            <a:r>
              <a:rPr kumimoji="1" lang="ja-JP" altLang="en-US" b="1" dirty="0" smtClean="0">
                <a:latin typeface="+mn-ea"/>
                <a:ea typeface="+mn-ea"/>
              </a:rPr>
              <a:t>クラウドでもオンプレミスでも企業のポリシーに合わせて選択可能</a:t>
            </a:r>
            <a:endParaRPr kumimoji="1" lang="en-US" altLang="ja-JP" b="1"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オンプレミスからクラウドへの移行も可能</a:t>
            </a:r>
            <a:endParaRPr kumimoji="1" lang="ja-JP" altLang="en-US" dirty="0">
              <a:latin typeface="+mn-ea"/>
              <a:ea typeface="+mn-ea"/>
            </a:endParaRPr>
          </a:p>
        </p:txBody>
      </p:sp>
    </p:spTree>
    <p:extLst>
      <p:ext uri="{BB962C8B-B14F-4D97-AF65-F5344CB8AC3E}">
        <p14:creationId xmlns:p14="http://schemas.microsoft.com/office/powerpoint/2010/main" val="4972743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演習内容の説明</a:t>
            </a:r>
            <a:endParaRPr kumimoji="1" lang="ja-JP" altLang="en-US" dirty="0"/>
          </a:p>
        </p:txBody>
      </p:sp>
    </p:spTree>
    <p:extLst>
      <p:ext uri="{BB962C8B-B14F-4D97-AF65-F5344CB8AC3E}">
        <p14:creationId xmlns:p14="http://schemas.microsoft.com/office/powerpoint/2010/main" val="2351848389"/>
      </p:ext>
    </p:extLst>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ハンズオン</a:t>
            </a:r>
            <a:r>
              <a:rPr kumimoji="1" lang="ja-JP" altLang="en-US" dirty="0" smtClean="0"/>
              <a:t>アプリの仕様</a:t>
            </a:r>
            <a:endParaRPr kumimoji="1" lang="ja-JP" altLang="en-US" dirty="0"/>
          </a:p>
        </p:txBody>
      </p:sp>
      <p:sp>
        <p:nvSpPr>
          <p:cNvPr id="4" name="コンテンツ プレースホルダー 2"/>
          <p:cNvSpPr>
            <a:spLocks noGrp="1"/>
          </p:cNvSpPr>
          <p:nvPr>
            <p:ph idx="1"/>
          </p:nvPr>
        </p:nvSpPr>
        <p:spPr>
          <a:xfrm>
            <a:off x="457200" y="1313793"/>
            <a:ext cx="8229600" cy="5370229"/>
          </a:xfrm>
          <a:solidFill>
            <a:srgbClr val="FFFFFF"/>
          </a:solidFill>
        </p:spPr>
        <p:txBody>
          <a:bodyPr>
            <a:normAutofit/>
          </a:bodyPr>
          <a:lstStyle/>
          <a:p>
            <a:r>
              <a:rPr kumimoji="1" lang="ja-JP" altLang="en-US" sz="2000" dirty="0" smtClean="0"/>
              <a:t>処理概要</a:t>
            </a:r>
            <a:endParaRPr kumimoji="1" lang="en-US" altLang="ja-JP" sz="2000" dirty="0" smtClean="0"/>
          </a:p>
          <a:p>
            <a:pPr lvl="1"/>
            <a:r>
              <a:rPr kumimoji="1" lang="en-US" altLang="ja-JP" sz="1600" dirty="0" smtClean="0"/>
              <a:t>AppPot</a:t>
            </a:r>
            <a:r>
              <a:rPr kumimoji="1" lang="ja-JP" altLang="en-US" sz="1600" dirty="0" smtClean="0"/>
              <a:t>サーバー</a:t>
            </a:r>
            <a:r>
              <a:rPr lang="ja-JP" altLang="en-US" sz="1600" dirty="0" smtClean="0"/>
              <a:t>内に生成されたローカル</a:t>
            </a:r>
            <a:r>
              <a:rPr lang="en-US" altLang="ja-JP" sz="1600" dirty="0" smtClean="0"/>
              <a:t>DB</a:t>
            </a:r>
            <a:r>
              <a:rPr lang="ja-JP" altLang="en-US" sz="1600" dirty="0" smtClean="0"/>
              <a:t>のテーブルにアクセスし、データの</a:t>
            </a:r>
            <a:r>
              <a:rPr lang="en-US" altLang="ja-JP" sz="1600" dirty="0" smtClean="0"/>
              <a:t>CRUD</a:t>
            </a:r>
            <a:r>
              <a:rPr lang="ja-JP" altLang="en-US" sz="1600" dirty="0" smtClean="0"/>
              <a:t>を行う</a:t>
            </a:r>
            <a:endParaRPr lang="en-US" altLang="ja-JP" sz="1600" dirty="0" smtClean="0"/>
          </a:p>
          <a:p>
            <a:r>
              <a:rPr lang="ja-JP" altLang="en-US" sz="2000" dirty="0" smtClean="0"/>
              <a:t>接続先テーブルのレイアウト</a:t>
            </a:r>
            <a:endParaRPr lang="en-US" altLang="ja-JP" sz="2000" dirty="0" smtClean="0"/>
          </a:p>
          <a:p>
            <a:pPr lvl="1"/>
            <a:r>
              <a:rPr lang="en-US" altLang="ja-JP" sz="1600" dirty="0" smtClean="0"/>
              <a:t>Customer</a:t>
            </a:r>
            <a:r>
              <a:rPr lang="ja-JP" altLang="en-US" sz="1600" dirty="0" smtClean="0"/>
              <a:t>（顧客テーブル）</a:t>
            </a:r>
            <a:endParaRPr lang="en-US" altLang="ja-JP" sz="1600" dirty="0" smtClean="0"/>
          </a:p>
        </p:txBody>
      </p:sp>
      <p:graphicFrame>
        <p:nvGraphicFramePr>
          <p:cNvPr id="5" name="コンテンツ プレースホルダー 3"/>
          <p:cNvGraphicFramePr>
            <a:graphicFrameLocks/>
          </p:cNvGraphicFramePr>
          <p:nvPr>
            <p:extLst>
              <p:ext uri="{D42A27DB-BD31-4B8C-83A1-F6EECF244321}">
                <p14:modId xmlns:p14="http://schemas.microsoft.com/office/powerpoint/2010/main" val="1635216691"/>
              </p:ext>
            </p:extLst>
          </p:nvPr>
        </p:nvGraphicFramePr>
        <p:xfrm>
          <a:off x="877201" y="3412645"/>
          <a:ext cx="7303011" cy="2987824"/>
        </p:xfrm>
        <a:graphic>
          <a:graphicData uri="http://schemas.openxmlformats.org/drawingml/2006/table">
            <a:tbl>
              <a:tblPr firstRow="1">
                <a:tableStyleId>{93296810-A885-4BE3-A3E7-6D5BEEA58F35}</a:tableStyleId>
              </a:tblPr>
              <a:tblGrid>
                <a:gridCol w="1598116"/>
                <a:gridCol w="1354788"/>
                <a:gridCol w="4350107"/>
              </a:tblGrid>
              <a:tr h="426832">
                <a:tc>
                  <a:txBody>
                    <a:bodyPr/>
                    <a:lstStyle/>
                    <a:p>
                      <a:r>
                        <a:rPr kumimoji="1" lang="ja-JP" altLang="en-US" sz="1400" dirty="0" smtClean="0">
                          <a:latin typeface="+mn-ea"/>
                          <a:ea typeface="+mn-ea"/>
                        </a:rPr>
                        <a:t>項目名</a:t>
                      </a:r>
                      <a:endParaRPr kumimoji="1" lang="ja-JP" altLang="en-US" sz="1400" dirty="0">
                        <a:latin typeface="+mn-ea"/>
                        <a:ea typeface="+mn-ea"/>
                      </a:endParaRPr>
                    </a:p>
                  </a:txBody>
                  <a:tcPr/>
                </a:tc>
                <a:tc>
                  <a:txBody>
                    <a:bodyPr/>
                    <a:lstStyle/>
                    <a:p>
                      <a:r>
                        <a:rPr kumimoji="1" lang="ja-JP" altLang="en-US" sz="1400" dirty="0" smtClean="0">
                          <a:latin typeface="+mn-ea"/>
                          <a:ea typeface="+mn-ea"/>
                        </a:rPr>
                        <a:t>型</a:t>
                      </a:r>
                      <a:endParaRPr kumimoji="1" lang="ja-JP" altLang="en-US" sz="1400" dirty="0">
                        <a:latin typeface="+mn-ea"/>
                        <a:ea typeface="+mn-ea"/>
                      </a:endParaRPr>
                    </a:p>
                  </a:txBody>
                  <a:tcPr/>
                </a:tc>
                <a:tc>
                  <a:txBody>
                    <a:bodyPr/>
                    <a:lstStyle/>
                    <a:p>
                      <a:r>
                        <a:rPr kumimoji="1" lang="ja-JP" altLang="en-US" sz="1400" dirty="0" smtClean="0">
                          <a:latin typeface="+mn-ea"/>
                          <a:ea typeface="+mn-ea"/>
                        </a:rPr>
                        <a:t>説明</a:t>
                      </a:r>
                      <a:endParaRPr kumimoji="1" lang="ja-JP" altLang="en-US" sz="1400" dirty="0">
                        <a:latin typeface="+mn-ea"/>
                        <a:ea typeface="+mn-ea"/>
                      </a:endParaRPr>
                    </a:p>
                  </a:txBody>
                  <a:tcPr/>
                </a:tc>
              </a:tr>
              <a:tr h="426832">
                <a:tc>
                  <a:txBody>
                    <a:bodyPr/>
                    <a:lstStyle/>
                    <a:p>
                      <a:r>
                        <a:rPr kumimoji="1" lang="en-US" altLang="ja-JP" sz="1400" dirty="0" err="1" smtClean="0">
                          <a:latin typeface="+mn-ea"/>
                          <a:ea typeface="+mn-ea"/>
                        </a:rPr>
                        <a:t>customerId</a:t>
                      </a:r>
                      <a:endParaRPr kumimoji="1" lang="ja-JP" altLang="en-US" sz="1400" dirty="0">
                        <a:latin typeface="+mn-ea"/>
                        <a:ea typeface="+mn-ea"/>
                      </a:endParaRPr>
                    </a:p>
                  </a:txBody>
                  <a:tcPr>
                    <a:solidFill>
                      <a:schemeClr val="tx1">
                        <a:lumMod val="10000"/>
                        <a:lumOff val="90000"/>
                      </a:schemeClr>
                    </a:solidFill>
                  </a:tcPr>
                </a:tc>
                <a:tc>
                  <a:txBody>
                    <a:bodyPr/>
                    <a:lstStyle/>
                    <a:p>
                      <a:r>
                        <a:rPr kumimoji="1" lang="en-US" altLang="ja-JP" sz="1400" dirty="0" smtClean="0">
                          <a:latin typeface="+mn-ea"/>
                          <a:ea typeface="+mn-ea"/>
                        </a:rPr>
                        <a:t>String</a:t>
                      </a:r>
                      <a:endParaRPr kumimoji="1" lang="ja-JP" altLang="en-US" sz="1400" dirty="0">
                        <a:latin typeface="+mn-ea"/>
                        <a:ea typeface="+mn-ea"/>
                      </a:endParaRPr>
                    </a:p>
                  </a:txBody>
                  <a:tcPr>
                    <a:solidFill>
                      <a:schemeClr val="tx1">
                        <a:lumMod val="10000"/>
                        <a:lumOff val="90000"/>
                      </a:schemeClr>
                    </a:solidFill>
                  </a:tcPr>
                </a:tc>
                <a:tc>
                  <a:txBody>
                    <a:bodyPr/>
                    <a:lstStyle/>
                    <a:p>
                      <a:r>
                        <a:rPr kumimoji="1" lang="ja-JP" altLang="en-US" sz="1400" dirty="0" smtClean="0">
                          <a:latin typeface="+mn-ea"/>
                          <a:ea typeface="+mn-ea"/>
                        </a:rPr>
                        <a:t>顧客</a:t>
                      </a:r>
                      <a:r>
                        <a:rPr kumimoji="1" lang="en-US" altLang="ja-JP" sz="1400" dirty="0" smtClean="0">
                          <a:latin typeface="+mn-ea"/>
                          <a:ea typeface="+mn-ea"/>
                        </a:rPr>
                        <a:t>ID</a:t>
                      </a:r>
                      <a:endParaRPr kumimoji="1" lang="ja-JP" altLang="en-US" sz="1400" dirty="0">
                        <a:latin typeface="+mn-ea"/>
                        <a:ea typeface="+mn-ea"/>
                      </a:endParaRPr>
                    </a:p>
                  </a:txBody>
                  <a:tcPr>
                    <a:solidFill>
                      <a:schemeClr val="tx1">
                        <a:lumMod val="10000"/>
                        <a:lumOff val="90000"/>
                      </a:schemeClr>
                    </a:solidFill>
                  </a:tcPr>
                </a:tc>
              </a:tr>
              <a:tr h="426832">
                <a:tc>
                  <a:txBody>
                    <a:bodyPr/>
                    <a:lstStyle/>
                    <a:p>
                      <a:r>
                        <a:rPr kumimoji="1" lang="en-US" altLang="ja-JP" sz="1400" dirty="0" smtClean="0">
                          <a:latin typeface="+mn-ea"/>
                          <a:ea typeface="+mn-ea"/>
                        </a:rPr>
                        <a:t>name</a:t>
                      </a:r>
                      <a:endParaRPr kumimoji="1" lang="ja-JP" altLang="en-US" sz="1400" dirty="0">
                        <a:latin typeface="+mn-ea"/>
                        <a:ea typeface="+mn-ea"/>
                      </a:endParaRPr>
                    </a:p>
                  </a:txBody>
                  <a:tcPr>
                    <a:solidFill>
                      <a:schemeClr val="tx1">
                        <a:lumMod val="10000"/>
                        <a:lumOff val="90000"/>
                      </a:schemeClr>
                    </a:solidFill>
                  </a:tcPr>
                </a:tc>
                <a:tc>
                  <a:txBody>
                    <a:bodyPr/>
                    <a:lstStyle/>
                    <a:p>
                      <a:r>
                        <a:rPr kumimoji="1" lang="en-US" altLang="ja-JP" sz="1400" dirty="0" smtClean="0">
                          <a:latin typeface="+mn-ea"/>
                          <a:ea typeface="+mn-ea"/>
                        </a:rPr>
                        <a:t>String</a:t>
                      </a:r>
                      <a:endParaRPr kumimoji="1" lang="ja-JP" altLang="en-US" sz="1400" dirty="0">
                        <a:latin typeface="+mn-ea"/>
                        <a:ea typeface="+mn-ea"/>
                      </a:endParaRPr>
                    </a:p>
                  </a:txBody>
                  <a:tcPr>
                    <a:solidFill>
                      <a:schemeClr val="tx1">
                        <a:lumMod val="10000"/>
                        <a:lumOff val="90000"/>
                      </a:schemeClr>
                    </a:solidFill>
                  </a:tcPr>
                </a:tc>
                <a:tc>
                  <a:txBody>
                    <a:bodyPr/>
                    <a:lstStyle/>
                    <a:p>
                      <a:r>
                        <a:rPr kumimoji="1" lang="ja-JP" altLang="en-US" sz="1400" dirty="0" smtClean="0">
                          <a:latin typeface="+mn-ea"/>
                          <a:ea typeface="+mn-ea"/>
                        </a:rPr>
                        <a:t>顧客名</a:t>
                      </a:r>
                      <a:endParaRPr kumimoji="1" lang="ja-JP" altLang="en-US" sz="1400" dirty="0">
                        <a:latin typeface="+mn-ea"/>
                        <a:ea typeface="+mn-ea"/>
                      </a:endParaRPr>
                    </a:p>
                  </a:txBody>
                  <a:tcPr>
                    <a:solidFill>
                      <a:schemeClr val="tx1">
                        <a:lumMod val="10000"/>
                        <a:lumOff val="90000"/>
                      </a:schemeClr>
                    </a:solidFill>
                  </a:tcPr>
                </a:tc>
              </a:tr>
              <a:tr h="426832">
                <a:tc>
                  <a:txBody>
                    <a:bodyPr/>
                    <a:lstStyle/>
                    <a:p>
                      <a:r>
                        <a:rPr kumimoji="1" lang="en-US" altLang="ja-JP" sz="1400" dirty="0" smtClean="0">
                          <a:latin typeface="+mn-ea"/>
                          <a:ea typeface="+mn-ea"/>
                        </a:rPr>
                        <a:t>zip</a:t>
                      </a:r>
                      <a:endParaRPr kumimoji="1" lang="ja-JP" altLang="en-US" sz="1400" dirty="0">
                        <a:latin typeface="+mn-ea"/>
                        <a:ea typeface="+mn-ea"/>
                      </a:endParaRPr>
                    </a:p>
                  </a:txBody>
                  <a:tcPr>
                    <a:solidFill>
                      <a:schemeClr val="tx1">
                        <a:lumMod val="10000"/>
                        <a:lumOff val="90000"/>
                      </a:schemeClr>
                    </a:solidFill>
                  </a:tcPr>
                </a:tc>
                <a:tc>
                  <a:txBody>
                    <a:bodyPr/>
                    <a:lstStyle/>
                    <a:p>
                      <a:r>
                        <a:rPr kumimoji="1" lang="en-US" altLang="ja-JP" sz="1400" dirty="0" smtClean="0">
                          <a:latin typeface="+mn-ea"/>
                          <a:ea typeface="+mn-ea"/>
                        </a:rPr>
                        <a:t>String</a:t>
                      </a:r>
                      <a:endParaRPr kumimoji="1" lang="ja-JP" altLang="en-US" sz="1400" dirty="0">
                        <a:latin typeface="+mn-ea"/>
                        <a:ea typeface="+mn-ea"/>
                      </a:endParaRPr>
                    </a:p>
                  </a:txBody>
                  <a:tcPr>
                    <a:solidFill>
                      <a:schemeClr val="tx1">
                        <a:lumMod val="10000"/>
                        <a:lumOff val="90000"/>
                      </a:schemeClr>
                    </a:solidFill>
                  </a:tcPr>
                </a:tc>
                <a:tc>
                  <a:txBody>
                    <a:bodyPr/>
                    <a:lstStyle/>
                    <a:p>
                      <a:r>
                        <a:rPr kumimoji="1" lang="ja-JP" altLang="en-US" sz="1400" dirty="0" smtClean="0">
                          <a:latin typeface="+mn-ea"/>
                          <a:ea typeface="+mn-ea"/>
                        </a:rPr>
                        <a:t>郵便番号</a:t>
                      </a:r>
                      <a:endParaRPr kumimoji="1" lang="ja-JP" altLang="en-US" sz="1400" dirty="0">
                        <a:latin typeface="+mn-ea"/>
                        <a:ea typeface="+mn-ea"/>
                      </a:endParaRPr>
                    </a:p>
                  </a:txBody>
                  <a:tcPr>
                    <a:solidFill>
                      <a:schemeClr val="tx1">
                        <a:lumMod val="10000"/>
                        <a:lumOff val="90000"/>
                      </a:schemeClr>
                    </a:solidFill>
                  </a:tcPr>
                </a:tc>
              </a:tr>
              <a:tr h="426832">
                <a:tc>
                  <a:txBody>
                    <a:bodyPr/>
                    <a:lstStyle/>
                    <a:p>
                      <a:r>
                        <a:rPr kumimoji="1" lang="en-US" altLang="ja-JP" sz="1400" dirty="0" smtClean="0">
                          <a:latin typeface="+mn-ea"/>
                          <a:ea typeface="+mn-ea"/>
                        </a:rPr>
                        <a:t>address</a:t>
                      </a:r>
                      <a:endParaRPr kumimoji="1" lang="ja-JP" altLang="en-US" sz="1400" dirty="0">
                        <a:latin typeface="+mn-ea"/>
                        <a:ea typeface="+mn-ea"/>
                      </a:endParaRPr>
                    </a:p>
                  </a:txBody>
                  <a:tcPr>
                    <a:solidFill>
                      <a:schemeClr val="tx1">
                        <a:lumMod val="10000"/>
                        <a:lumOff val="90000"/>
                      </a:schemeClr>
                    </a:solidFill>
                  </a:tcPr>
                </a:tc>
                <a:tc>
                  <a:txBody>
                    <a:bodyPr/>
                    <a:lstStyle/>
                    <a:p>
                      <a:r>
                        <a:rPr kumimoji="1" lang="en-US" altLang="ja-JP" sz="1400" dirty="0" smtClean="0">
                          <a:latin typeface="+mn-ea"/>
                          <a:ea typeface="+mn-ea"/>
                        </a:rPr>
                        <a:t>String</a:t>
                      </a:r>
                      <a:endParaRPr kumimoji="1" lang="ja-JP" altLang="en-US" sz="1400" dirty="0">
                        <a:latin typeface="+mn-ea"/>
                        <a:ea typeface="+mn-ea"/>
                      </a:endParaRPr>
                    </a:p>
                  </a:txBody>
                  <a:tcPr>
                    <a:solidFill>
                      <a:schemeClr val="tx1">
                        <a:lumMod val="10000"/>
                        <a:lumOff val="90000"/>
                      </a:schemeClr>
                    </a:solidFill>
                  </a:tcPr>
                </a:tc>
                <a:tc>
                  <a:txBody>
                    <a:bodyPr/>
                    <a:lstStyle/>
                    <a:p>
                      <a:r>
                        <a:rPr kumimoji="1" lang="ja-JP" altLang="en-US" sz="1400" dirty="0" smtClean="0">
                          <a:latin typeface="+mn-ea"/>
                          <a:ea typeface="+mn-ea"/>
                        </a:rPr>
                        <a:t>住所</a:t>
                      </a:r>
                      <a:endParaRPr kumimoji="1" lang="ja-JP" altLang="en-US" sz="1400" dirty="0">
                        <a:latin typeface="+mn-ea"/>
                        <a:ea typeface="+mn-ea"/>
                      </a:endParaRPr>
                    </a:p>
                  </a:txBody>
                  <a:tcPr>
                    <a:solidFill>
                      <a:schemeClr val="tx1">
                        <a:lumMod val="10000"/>
                        <a:lumOff val="90000"/>
                      </a:schemeClr>
                    </a:solidFill>
                  </a:tcPr>
                </a:tc>
              </a:tr>
              <a:tr h="426832">
                <a:tc>
                  <a:txBody>
                    <a:bodyPr/>
                    <a:lstStyle/>
                    <a:p>
                      <a:r>
                        <a:rPr kumimoji="1" lang="en-US" altLang="ja-JP" sz="1400" dirty="0" smtClean="0">
                          <a:latin typeface="+mn-ea"/>
                          <a:ea typeface="+mn-ea"/>
                        </a:rPr>
                        <a:t>phone</a:t>
                      </a:r>
                      <a:endParaRPr kumimoji="1" lang="ja-JP" altLang="en-US" sz="1400" dirty="0">
                        <a:latin typeface="+mn-ea"/>
                        <a:ea typeface="+mn-ea"/>
                      </a:endParaRPr>
                    </a:p>
                  </a:txBody>
                  <a:tcPr>
                    <a:solidFill>
                      <a:schemeClr val="tx1">
                        <a:lumMod val="10000"/>
                        <a:lumOff val="90000"/>
                      </a:schemeClr>
                    </a:solidFill>
                  </a:tcPr>
                </a:tc>
                <a:tc>
                  <a:txBody>
                    <a:bodyPr/>
                    <a:lstStyle/>
                    <a:p>
                      <a:r>
                        <a:rPr kumimoji="1" lang="en-US" altLang="ja-JP" sz="1400" dirty="0" smtClean="0">
                          <a:latin typeface="+mn-ea"/>
                          <a:ea typeface="+mn-ea"/>
                        </a:rPr>
                        <a:t>String</a:t>
                      </a:r>
                      <a:endParaRPr kumimoji="1" lang="ja-JP" altLang="en-US" sz="1400" dirty="0">
                        <a:latin typeface="+mn-ea"/>
                        <a:ea typeface="+mn-ea"/>
                      </a:endParaRPr>
                    </a:p>
                  </a:txBody>
                  <a:tcPr>
                    <a:solidFill>
                      <a:schemeClr val="tx1">
                        <a:lumMod val="10000"/>
                        <a:lumOff val="90000"/>
                      </a:schemeClr>
                    </a:solidFill>
                  </a:tcPr>
                </a:tc>
                <a:tc>
                  <a:txBody>
                    <a:bodyPr/>
                    <a:lstStyle/>
                    <a:p>
                      <a:r>
                        <a:rPr kumimoji="1" lang="ja-JP" altLang="en-US" sz="1400" dirty="0" smtClean="0">
                          <a:latin typeface="+mn-ea"/>
                          <a:ea typeface="+mn-ea"/>
                        </a:rPr>
                        <a:t>電話番号</a:t>
                      </a:r>
                      <a:endParaRPr kumimoji="1" lang="ja-JP" altLang="en-US" sz="1400" dirty="0">
                        <a:latin typeface="+mn-ea"/>
                        <a:ea typeface="+mn-ea"/>
                      </a:endParaRPr>
                    </a:p>
                  </a:txBody>
                  <a:tcPr>
                    <a:solidFill>
                      <a:schemeClr val="tx1">
                        <a:lumMod val="10000"/>
                        <a:lumOff val="90000"/>
                      </a:schemeClr>
                    </a:solidFill>
                  </a:tcPr>
                </a:tc>
              </a:tr>
              <a:tr h="426832">
                <a:tc>
                  <a:txBody>
                    <a:bodyPr/>
                    <a:lstStyle/>
                    <a:p>
                      <a:r>
                        <a:rPr kumimoji="1" lang="en-US" altLang="ja-JP" sz="1400" dirty="0" smtClean="0">
                          <a:latin typeface="+mn-ea"/>
                          <a:ea typeface="+mn-ea"/>
                        </a:rPr>
                        <a:t>sex</a:t>
                      </a:r>
                      <a:endParaRPr kumimoji="1" lang="ja-JP" altLang="en-US" sz="1400" dirty="0">
                        <a:latin typeface="+mn-ea"/>
                        <a:ea typeface="+mn-ea"/>
                      </a:endParaRPr>
                    </a:p>
                  </a:txBody>
                  <a:tcPr>
                    <a:solidFill>
                      <a:schemeClr val="tx1">
                        <a:lumMod val="10000"/>
                        <a:lumOff val="90000"/>
                      </a:schemeClr>
                    </a:solidFill>
                  </a:tcPr>
                </a:tc>
                <a:tc>
                  <a:txBody>
                    <a:bodyPr/>
                    <a:lstStyle/>
                    <a:p>
                      <a:r>
                        <a:rPr kumimoji="1" lang="en-US" altLang="ja-JP" sz="1400" dirty="0" smtClean="0">
                          <a:latin typeface="+mn-ea"/>
                          <a:ea typeface="+mn-ea"/>
                        </a:rPr>
                        <a:t>Number</a:t>
                      </a:r>
                      <a:endParaRPr kumimoji="1" lang="ja-JP" altLang="en-US" sz="1400" dirty="0">
                        <a:latin typeface="+mn-ea"/>
                        <a:ea typeface="+mn-ea"/>
                      </a:endParaRPr>
                    </a:p>
                  </a:txBody>
                  <a:tcPr>
                    <a:solidFill>
                      <a:schemeClr val="tx1">
                        <a:lumMod val="10000"/>
                        <a:lumOff val="90000"/>
                      </a:schemeClr>
                    </a:solidFill>
                  </a:tcPr>
                </a:tc>
                <a:tc>
                  <a:txBody>
                    <a:bodyPr/>
                    <a:lstStyle/>
                    <a:p>
                      <a:r>
                        <a:rPr kumimoji="1" lang="ja-JP" altLang="en-US" sz="1400" dirty="0" smtClean="0">
                          <a:latin typeface="+mn-ea"/>
                          <a:ea typeface="+mn-ea"/>
                        </a:rPr>
                        <a:t>性別（</a:t>
                      </a:r>
                      <a:r>
                        <a:rPr kumimoji="1" lang="en-US" altLang="ja-JP" sz="1400" dirty="0" smtClean="0">
                          <a:latin typeface="+mn-ea"/>
                          <a:ea typeface="+mn-ea"/>
                        </a:rPr>
                        <a:t>0:</a:t>
                      </a:r>
                      <a:r>
                        <a:rPr kumimoji="1" lang="ja-JP" altLang="en-US" sz="1400" dirty="0" smtClean="0">
                          <a:latin typeface="+mn-ea"/>
                          <a:ea typeface="+mn-ea"/>
                        </a:rPr>
                        <a:t>男性、</a:t>
                      </a:r>
                      <a:r>
                        <a:rPr kumimoji="1" lang="en-US" altLang="ja-JP" sz="1400" dirty="0" smtClean="0">
                          <a:latin typeface="+mn-ea"/>
                          <a:ea typeface="+mn-ea"/>
                        </a:rPr>
                        <a:t>1:</a:t>
                      </a:r>
                      <a:r>
                        <a:rPr kumimoji="1" lang="ja-JP" altLang="en-US" sz="1400" dirty="0" smtClean="0">
                          <a:latin typeface="+mn-ea"/>
                          <a:ea typeface="+mn-ea"/>
                        </a:rPr>
                        <a:t>女性）</a:t>
                      </a:r>
                      <a:endParaRPr kumimoji="1" lang="ja-JP" altLang="en-US" sz="1400" dirty="0">
                        <a:latin typeface="+mn-ea"/>
                        <a:ea typeface="+mn-ea"/>
                      </a:endParaRPr>
                    </a:p>
                  </a:txBody>
                  <a:tcPr>
                    <a:solidFill>
                      <a:schemeClr val="tx1">
                        <a:lumMod val="10000"/>
                        <a:lumOff val="90000"/>
                      </a:schemeClr>
                    </a:solidFill>
                  </a:tcPr>
                </a:tc>
              </a:tr>
            </a:tbl>
          </a:graphicData>
        </a:graphic>
      </p:graphicFrame>
    </p:spTree>
    <p:extLst>
      <p:ext uri="{BB962C8B-B14F-4D97-AF65-F5344CB8AC3E}">
        <p14:creationId xmlns:p14="http://schemas.microsoft.com/office/powerpoint/2010/main" val="307225054"/>
      </p:ext>
    </p:extLst>
  </p:cSld>
  <p:clrMapOvr>
    <a:masterClrMapping/>
  </p:clrMapOvr>
  <p:transition xmlns:p14="http://schemas.microsoft.com/office/powerpoint/2010/mai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ハンズオンアプリの</a:t>
            </a:r>
            <a:r>
              <a:rPr lang="ja-JP" altLang="en-US" dirty="0" smtClean="0"/>
              <a:t>仕様（画面）</a:t>
            </a:r>
            <a:endParaRPr kumimoji="1" lang="ja-JP" altLang="en-US" dirty="0"/>
          </a:p>
        </p:txBody>
      </p:sp>
      <p:pic>
        <p:nvPicPr>
          <p:cNvPr id="5" name="図 4" descr="スクリーンショット 0028-09-08 14.24.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06" y="3496537"/>
            <a:ext cx="5610153" cy="3129168"/>
          </a:xfrm>
          <a:prstGeom prst="rect">
            <a:avLst/>
          </a:prstGeom>
          <a:ln>
            <a:solidFill>
              <a:srgbClr val="A6A6A6"/>
            </a:solidFill>
          </a:ln>
        </p:spPr>
      </p:pic>
      <p:pic>
        <p:nvPicPr>
          <p:cNvPr id="6" name="図 5" descr="スクリーンショット 0028-09-08 14.23.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945" y="2558345"/>
            <a:ext cx="3166526" cy="4150302"/>
          </a:xfrm>
          <a:prstGeom prst="rect">
            <a:avLst/>
          </a:prstGeom>
        </p:spPr>
      </p:pic>
      <p:pic>
        <p:nvPicPr>
          <p:cNvPr id="7" name="図 6" descr="スクリーンショット 0028-09-08 13.18.17.png"/>
          <p:cNvPicPr>
            <a:picLocks noChangeAspect="1"/>
          </p:cNvPicPr>
          <p:nvPr/>
        </p:nvPicPr>
        <p:blipFill rotWithShape="1">
          <a:blip r:embed="rId4">
            <a:extLst>
              <a:ext uri="{28A0092B-C50C-407E-A947-70E740481C1C}">
                <a14:useLocalDpi xmlns:a14="http://schemas.microsoft.com/office/drawing/2010/main" val="0"/>
              </a:ext>
            </a:extLst>
          </a:blip>
          <a:srcRect l="28200" t="6953" r="27435" b="33861"/>
          <a:stretch/>
        </p:blipFill>
        <p:spPr>
          <a:xfrm>
            <a:off x="1890057" y="1256370"/>
            <a:ext cx="2470068" cy="2080152"/>
          </a:xfrm>
          <a:prstGeom prst="rect">
            <a:avLst/>
          </a:prstGeom>
          <a:ln>
            <a:solidFill>
              <a:srgbClr val="A6A6A6"/>
            </a:solidFill>
          </a:ln>
        </p:spPr>
      </p:pic>
    </p:spTree>
    <p:extLst>
      <p:ext uri="{BB962C8B-B14F-4D97-AF65-F5344CB8AC3E}">
        <p14:creationId xmlns:p14="http://schemas.microsoft.com/office/powerpoint/2010/main" val="3504112319"/>
      </p:ext>
    </p:extLst>
  </p:cSld>
  <p:clrMapOvr>
    <a:masterClrMapping/>
  </p:clrMapOvr>
  <p:transition xmlns:p14="http://schemas.microsoft.com/office/powerpoint/2010/mai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n-ea"/>
              </a:rPr>
              <a:t>管理画面での準備</a:t>
            </a:r>
            <a:endParaRPr kumimoji="1" lang="ja-JP" altLang="en-US" dirty="0"/>
          </a:p>
        </p:txBody>
      </p:sp>
    </p:spTree>
    <p:extLst>
      <p:ext uri="{BB962C8B-B14F-4D97-AF65-F5344CB8AC3E}">
        <p14:creationId xmlns:p14="http://schemas.microsoft.com/office/powerpoint/2010/main" val="10102431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手順</a:t>
            </a:r>
            <a:endParaRPr kumimoji="1" lang="ja-JP" altLang="en-US" dirty="0"/>
          </a:p>
        </p:txBody>
      </p:sp>
      <p:sp>
        <p:nvSpPr>
          <p:cNvPr id="4" name="コンテンツ プレースホルダー 3"/>
          <p:cNvSpPr>
            <a:spLocks noGrp="1"/>
          </p:cNvSpPr>
          <p:nvPr>
            <p:ph idx="1"/>
          </p:nvPr>
        </p:nvSpPr>
        <p:spPr>
          <a:solidFill>
            <a:srgbClr val="FFFFFF"/>
          </a:solidFill>
        </p:spPr>
        <p:txBody>
          <a:bodyPr/>
          <a:lstStyle/>
          <a:p>
            <a:r>
              <a:rPr kumimoji="1" lang="ja-JP" altLang="en-US" dirty="0" smtClean="0"/>
              <a:t>管理者ユーザでのログイン</a:t>
            </a:r>
            <a:endParaRPr kumimoji="1" lang="en-US" altLang="ja-JP" dirty="0" smtClean="0"/>
          </a:p>
          <a:p>
            <a:r>
              <a:rPr lang="ja-JP" altLang="en-US" dirty="0" smtClean="0"/>
              <a:t>グループの作成</a:t>
            </a:r>
            <a:endParaRPr lang="en-US" altLang="ja-JP" dirty="0" smtClean="0"/>
          </a:p>
          <a:p>
            <a:r>
              <a:rPr kumimoji="1" lang="ja-JP" altLang="en-US" dirty="0" smtClean="0"/>
              <a:t>アプリ定義の作成</a:t>
            </a:r>
            <a:endParaRPr kumimoji="1" lang="en-US" altLang="ja-JP" dirty="0" smtClean="0"/>
          </a:p>
          <a:p>
            <a:r>
              <a:rPr kumimoji="1" lang="ja-JP" altLang="en-US" dirty="0" smtClean="0"/>
              <a:t>ユーザーの作成</a:t>
            </a:r>
            <a:endParaRPr kumimoji="1" lang="en-US" altLang="ja-JP" dirty="0" smtClean="0"/>
          </a:p>
        </p:txBody>
      </p:sp>
    </p:spTree>
    <p:extLst>
      <p:ext uri="{BB962C8B-B14F-4D97-AF65-F5344CB8AC3E}">
        <p14:creationId xmlns:p14="http://schemas.microsoft.com/office/powerpoint/2010/main" val="427277405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配布した管理者アカウントでログイン</a:t>
            </a:r>
            <a:endParaRPr kumimoji="1" lang="ja-JP" altLang="en-US" dirty="0"/>
          </a:p>
        </p:txBody>
      </p:sp>
      <p:pic>
        <p:nvPicPr>
          <p:cNvPr id="4" name="図 3" descr="ログイン 2016-07-14 13-05-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91" y="1835965"/>
            <a:ext cx="7200000" cy="4495952"/>
          </a:xfrm>
          <a:prstGeom prst="rect">
            <a:avLst/>
          </a:prstGeom>
        </p:spPr>
      </p:pic>
      <p:sp>
        <p:nvSpPr>
          <p:cNvPr id="2" name="テキスト ボックス 1"/>
          <p:cNvSpPr txBox="1"/>
          <p:nvPr/>
        </p:nvSpPr>
        <p:spPr>
          <a:xfrm>
            <a:off x="1042291" y="1251189"/>
            <a:ext cx="5352747" cy="584776"/>
          </a:xfrm>
          <a:prstGeom prst="rect">
            <a:avLst/>
          </a:prstGeom>
          <a:noFill/>
        </p:spPr>
        <p:txBody>
          <a:bodyPr wrap="none" rtlCol="0">
            <a:spAutoFit/>
          </a:bodyPr>
          <a:lstStyle/>
          <a:p>
            <a:r>
              <a:rPr lang="en-US" altLang="ja-JP" sz="3200" dirty="0"/>
              <a:t>http://</a:t>
            </a:r>
            <a:r>
              <a:rPr lang="en-US" altLang="ja-JP" sz="3200" dirty="0" err="1"/>
              <a:t>trial.apppot.net</a:t>
            </a:r>
            <a:r>
              <a:rPr lang="en-US" altLang="ja-JP" sz="3200" dirty="0"/>
              <a:t>/</a:t>
            </a:r>
            <a:r>
              <a:rPr lang="en-US" altLang="ja-JP" sz="3200" dirty="0" err="1"/>
              <a:t>apppot</a:t>
            </a:r>
            <a:r>
              <a:rPr lang="en-US" altLang="ja-JP" sz="3200" smtClean="0"/>
              <a:t>/</a:t>
            </a:r>
            <a:endParaRPr kumimoji="1" lang="ja-JP" altLang="en-US" sz="3200" dirty="0"/>
          </a:p>
        </p:txBody>
      </p:sp>
    </p:spTree>
    <p:extLst>
      <p:ext uri="{BB962C8B-B14F-4D97-AF65-F5344CB8AC3E}">
        <p14:creationId xmlns:p14="http://schemas.microsoft.com/office/powerpoint/2010/main" val="38253744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グループの作成</a:t>
            </a:r>
            <a:endParaRPr kumimoji="1" lang="ja-JP" altLang="en-US" dirty="0"/>
          </a:p>
        </p:txBody>
      </p:sp>
      <p:pic>
        <p:nvPicPr>
          <p:cNvPr id="4" name="図 3" descr="グループ一覧 2016-07-14 13-07-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447" y="1696216"/>
            <a:ext cx="7200000" cy="3521680"/>
          </a:xfrm>
          <a:prstGeom prst="rect">
            <a:avLst/>
          </a:prstGeom>
        </p:spPr>
      </p:pic>
      <p:cxnSp>
        <p:nvCxnSpPr>
          <p:cNvPr id="7" name="直線矢印コネクタ 6"/>
          <p:cNvCxnSpPr/>
          <p:nvPr/>
        </p:nvCxnSpPr>
        <p:spPr>
          <a:xfrm flipH="1" flipV="1">
            <a:off x="1844973" y="4123750"/>
            <a:ext cx="252735" cy="371177"/>
          </a:xfrm>
          <a:prstGeom prst="straightConnector1">
            <a:avLst/>
          </a:prstGeom>
          <a:ln w="76200" cap="flat" cmpd="sng">
            <a:solidFill>
              <a:srgbClr val="FF0000"/>
            </a:solidFill>
            <a:headEnd type="none" w="med" len="lg"/>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7020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3"/>
          <p:cNvGraphicFramePr>
            <a:graphicFrameLocks/>
          </p:cNvGraphicFramePr>
          <p:nvPr>
            <p:extLst>
              <p:ext uri="{D42A27DB-BD31-4B8C-83A1-F6EECF244321}">
                <p14:modId xmlns:p14="http://schemas.microsoft.com/office/powerpoint/2010/main" val="1610337883"/>
              </p:ext>
            </p:extLst>
          </p:nvPr>
        </p:nvGraphicFramePr>
        <p:xfrm>
          <a:off x="457200" y="1334784"/>
          <a:ext cx="8229600" cy="4054736"/>
        </p:xfrm>
        <a:graphic>
          <a:graphicData uri="http://schemas.openxmlformats.org/drawingml/2006/table">
            <a:tbl>
              <a:tblPr firstRow="1" bandRow="1">
                <a:tableStyleId>{93296810-A885-4BE3-A3E7-6D5BEEA58F35}</a:tableStyleId>
              </a:tblPr>
              <a:tblGrid>
                <a:gridCol w="2418647"/>
                <a:gridCol w="5810953"/>
              </a:tblGrid>
              <a:tr h="426832">
                <a:tc>
                  <a:txBody>
                    <a:bodyPr/>
                    <a:lstStyle/>
                    <a:p>
                      <a:pPr algn="ctr"/>
                      <a:r>
                        <a:rPr kumimoji="1" lang="ja-JP" altLang="en-US" dirty="0" smtClean="0"/>
                        <a:t>時間</a:t>
                      </a:r>
                      <a:endParaRPr kumimoji="1" lang="ja-JP" altLang="en-US" dirty="0"/>
                    </a:p>
                  </a:txBody>
                  <a:tcPr/>
                </a:tc>
                <a:tc>
                  <a:txBody>
                    <a:bodyPr/>
                    <a:lstStyle/>
                    <a:p>
                      <a:pPr algn="ctr"/>
                      <a:r>
                        <a:rPr kumimoji="1" lang="ja-JP" altLang="en-US" dirty="0" smtClean="0"/>
                        <a:t>内容</a:t>
                      </a:r>
                      <a:endParaRPr kumimoji="1" lang="ja-JP" altLang="en-US" dirty="0"/>
                    </a:p>
                  </a:txBody>
                  <a:tcPr/>
                </a:tc>
              </a:tr>
              <a:tr h="426832">
                <a:tc>
                  <a:txBody>
                    <a:bodyPr/>
                    <a:lstStyle/>
                    <a:p>
                      <a:r>
                        <a:rPr kumimoji="1" lang="en-US" altLang="ja-JP" dirty="0" smtClean="0"/>
                        <a:t>19:30 </a:t>
                      </a:r>
                      <a:r>
                        <a:rPr kumimoji="1" lang="ja-JP" altLang="en-US" dirty="0" smtClean="0"/>
                        <a:t>ー</a:t>
                      </a:r>
                      <a:r>
                        <a:rPr kumimoji="1" lang="en-US" altLang="ja-JP" dirty="0" smtClean="0"/>
                        <a:t> 19:45</a:t>
                      </a:r>
                      <a:endParaRPr kumimoji="1" lang="ja-JP" altLang="en-US" dirty="0"/>
                    </a:p>
                  </a:txBody>
                  <a:tcPr>
                    <a:solidFill>
                      <a:srgbClr val="E8E9E8"/>
                    </a:solidFill>
                  </a:tcPr>
                </a:tc>
                <a:tc>
                  <a:txBody>
                    <a:bodyPr/>
                    <a:lstStyle/>
                    <a:p>
                      <a:r>
                        <a:rPr kumimoji="1" lang="en-US" altLang="ja-JP" dirty="0" smtClean="0"/>
                        <a:t>AppPot</a:t>
                      </a:r>
                      <a:r>
                        <a:rPr kumimoji="1" lang="ja-JP" altLang="en-US" dirty="0" smtClean="0"/>
                        <a:t>の概要説明</a:t>
                      </a:r>
                      <a:endParaRPr kumimoji="1" lang="ja-JP" altLang="en-US" dirty="0"/>
                    </a:p>
                  </a:txBody>
                  <a:tcPr>
                    <a:solidFill>
                      <a:srgbClr val="E8E9E8"/>
                    </a:solidFill>
                  </a:tcPr>
                </a:tc>
              </a:tr>
              <a:tr h="426832">
                <a:tc>
                  <a:txBody>
                    <a:bodyPr/>
                    <a:lstStyle/>
                    <a:p>
                      <a:r>
                        <a:rPr kumimoji="1" lang="en-US" altLang="ja-JP" dirty="0" smtClean="0"/>
                        <a:t>19:45 </a:t>
                      </a:r>
                      <a:r>
                        <a:rPr kumimoji="1" lang="ja-JP" altLang="en-US" dirty="0" smtClean="0"/>
                        <a:t>ー</a:t>
                      </a:r>
                      <a:r>
                        <a:rPr kumimoji="1" lang="en-US" altLang="ja-JP" dirty="0" smtClean="0"/>
                        <a:t> 20:00</a:t>
                      </a:r>
                      <a:endParaRPr kumimoji="1" lang="ja-JP" altLang="en-US" dirty="0"/>
                    </a:p>
                  </a:txBody>
                  <a:tcPr>
                    <a:solidFill>
                      <a:srgbClr val="E8E9E8"/>
                    </a:solidFill>
                  </a:tcPr>
                </a:tc>
                <a:tc>
                  <a:txBody>
                    <a:bodyPr/>
                    <a:lstStyle/>
                    <a:p>
                      <a:r>
                        <a:rPr kumimoji="1" lang="ja-JP" altLang="en-US" dirty="0" smtClean="0"/>
                        <a:t>アプリの定義やユーザーの作成をする</a:t>
                      </a:r>
                      <a:endParaRPr kumimoji="1" lang="ja-JP" altLang="en-US" dirty="0"/>
                    </a:p>
                  </a:txBody>
                  <a:tcPr>
                    <a:solidFill>
                      <a:srgbClr val="E8E9E8"/>
                    </a:solidFill>
                  </a:tcPr>
                </a:tc>
              </a:tr>
              <a:tr h="426832">
                <a:tc>
                  <a:txBody>
                    <a:bodyPr/>
                    <a:lstStyle/>
                    <a:p>
                      <a:r>
                        <a:rPr kumimoji="1" lang="en-US" altLang="ja-JP" dirty="0" smtClean="0"/>
                        <a:t>20:00 </a:t>
                      </a:r>
                      <a:r>
                        <a:rPr kumimoji="1" lang="ja-JP" altLang="en-US" dirty="0" smtClean="0"/>
                        <a:t>ー</a:t>
                      </a:r>
                      <a:r>
                        <a:rPr kumimoji="1" lang="en-US" altLang="ja-JP" dirty="0" smtClean="0"/>
                        <a:t> 20:30</a:t>
                      </a:r>
                      <a:endParaRPr kumimoji="1" lang="ja-JP" altLang="en-US" dirty="0"/>
                    </a:p>
                  </a:txBody>
                  <a:tcPr>
                    <a:solidFill>
                      <a:schemeClr val="tx1">
                        <a:lumMod val="10000"/>
                        <a:lumOff val="90000"/>
                      </a:schemeClr>
                    </a:solidFill>
                  </a:tcPr>
                </a:tc>
                <a:tc>
                  <a:txBody>
                    <a:bodyPr/>
                    <a:lstStyle/>
                    <a:p>
                      <a:r>
                        <a:rPr kumimoji="1" lang="en-US" altLang="ja-JP" dirty="0" smtClean="0"/>
                        <a:t>Exercise 1</a:t>
                      </a:r>
                      <a:r>
                        <a:rPr kumimoji="1" lang="ja-JP" altLang="en-US" dirty="0" smtClean="0"/>
                        <a:t>　ログイン機能の実装</a:t>
                      </a:r>
                      <a:endParaRPr kumimoji="1" lang="ja-JP" altLang="en-US" dirty="0"/>
                    </a:p>
                  </a:txBody>
                  <a:tcPr>
                    <a:solidFill>
                      <a:schemeClr val="tx1">
                        <a:lumMod val="10000"/>
                        <a:lumOff val="90000"/>
                      </a:schemeClr>
                    </a:solidFill>
                  </a:tcPr>
                </a:tc>
              </a:tr>
              <a:tr h="426832">
                <a:tc>
                  <a:txBody>
                    <a:bodyPr/>
                    <a:lstStyle/>
                    <a:p>
                      <a:endParaRPr kumimoji="1" lang="ja-JP" altLang="en-US" dirty="0"/>
                    </a:p>
                  </a:txBody>
                  <a:tcPr>
                    <a:solidFill>
                      <a:schemeClr val="tx1">
                        <a:lumMod val="10000"/>
                        <a:lumOff val="90000"/>
                      </a:schemeClr>
                    </a:solidFill>
                  </a:tcPr>
                </a:tc>
                <a:tc>
                  <a:txBody>
                    <a:bodyPr/>
                    <a:lstStyle/>
                    <a:p>
                      <a:r>
                        <a:rPr kumimoji="1" lang="en-US" altLang="ja-JP" dirty="0" smtClean="0"/>
                        <a:t>Exercise 2</a:t>
                      </a:r>
                      <a:r>
                        <a:rPr kumimoji="1" lang="ja-JP" altLang="en-US" dirty="0" smtClean="0"/>
                        <a:t>　ログアウト機能の実装</a:t>
                      </a:r>
                      <a:endParaRPr kumimoji="1" lang="ja-JP" altLang="en-US" dirty="0"/>
                    </a:p>
                  </a:txBody>
                  <a:tcPr>
                    <a:solidFill>
                      <a:schemeClr val="tx1">
                        <a:lumMod val="10000"/>
                        <a:lumOff val="90000"/>
                      </a:schemeClr>
                    </a:solidFill>
                  </a:tcPr>
                </a:tc>
              </a:tr>
              <a:tr h="426832">
                <a:tc>
                  <a:txBody>
                    <a:bodyPr/>
                    <a:lstStyle/>
                    <a:p>
                      <a:r>
                        <a:rPr kumimoji="1" lang="en-US" altLang="ja-JP" dirty="0" smtClean="0"/>
                        <a:t>20:30 </a:t>
                      </a:r>
                      <a:r>
                        <a:rPr kumimoji="1" lang="ja-JP" altLang="en-US" dirty="0" smtClean="0"/>
                        <a:t>ー</a:t>
                      </a:r>
                      <a:r>
                        <a:rPr kumimoji="1" lang="en-US" altLang="ja-JP" dirty="0" smtClean="0"/>
                        <a:t> 21:20</a:t>
                      </a:r>
                      <a:endParaRPr kumimoji="1" lang="ja-JP" altLang="en-US" dirty="0"/>
                    </a:p>
                  </a:txBody>
                  <a:tcPr>
                    <a:solidFill>
                      <a:schemeClr val="tx1">
                        <a:lumMod val="10000"/>
                        <a:lumOff val="90000"/>
                      </a:schemeClr>
                    </a:solidFill>
                  </a:tcPr>
                </a:tc>
                <a:tc>
                  <a:txBody>
                    <a:bodyPr/>
                    <a:lstStyle/>
                    <a:p>
                      <a:r>
                        <a:rPr kumimoji="1" lang="en-US" altLang="ja-JP" dirty="0" smtClean="0"/>
                        <a:t>Exercise 3</a:t>
                      </a:r>
                      <a:r>
                        <a:rPr kumimoji="1" lang="ja-JP" altLang="en-US" dirty="0" smtClean="0"/>
                        <a:t>　検索機能の実装</a:t>
                      </a:r>
                      <a:endParaRPr kumimoji="1" lang="ja-JP" altLang="en-US" dirty="0"/>
                    </a:p>
                  </a:txBody>
                  <a:tcPr>
                    <a:solidFill>
                      <a:schemeClr val="tx1">
                        <a:lumMod val="10000"/>
                        <a:lumOff val="90000"/>
                      </a:schemeClr>
                    </a:solidFill>
                  </a:tcPr>
                </a:tc>
              </a:tr>
              <a:tr h="426832">
                <a:tc>
                  <a:txBody>
                    <a:bodyPr/>
                    <a:lstStyle/>
                    <a:p>
                      <a:endParaRPr kumimoji="1" lang="ja-JP" altLang="en-US" dirty="0"/>
                    </a:p>
                  </a:txBody>
                  <a:tcPr>
                    <a:solidFill>
                      <a:schemeClr val="tx1">
                        <a:lumMod val="10000"/>
                        <a:lumOff val="90000"/>
                      </a:schemeClr>
                    </a:solidFill>
                  </a:tcPr>
                </a:tc>
                <a:tc>
                  <a:txBody>
                    <a:bodyPr/>
                    <a:lstStyle/>
                    <a:p>
                      <a:r>
                        <a:rPr kumimoji="1" lang="en-US" altLang="ja-JP" dirty="0" smtClean="0"/>
                        <a:t>Exercise 4</a:t>
                      </a:r>
                      <a:r>
                        <a:rPr kumimoji="1" lang="ja-JP" altLang="en-US" dirty="0" smtClean="0"/>
                        <a:t>　登録機能の実装</a:t>
                      </a:r>
                      <a:endParaRPr kumimoji="1" lang="ja-JP" altLang="en-US" dirty="0"/>
                    </a:p>
                  </a:txBody>
                  <a:tcPr>
                    <a:solidFill>
                      <a:schemeClr val="tx1">
                        <a:lumMod val="10000"/>
                        <a:lumOff val="90000"/>
                      </a:schemeClr>
                    </a:solidFill>
                  </a:tcPr>
                </a:tc>
              </a:tr>
              <a:tr h="426832">
                <a:tc>
                  <a:txBody>
                    <a:bodyPr/>
                    <a:lstStyle/>
                    <a:p>
                      <a:endParaRPr kumimoji="1" lang="ja-JP" altLang="en-US" dirty="0"/>
                    </a:p>
                  </a:txBody>
                  <a:tcPr>
                    <a:solidFill>
                      <a:schemeClr val="tx1">
                        <a:lumMod val="10000"/>
                        <a:lumOff val="90000"/>
                      </a:schemeClr>
                    </a:solidFill>
                  </a:tcPr>
                </a:tc>
                <a:tc>
                  <a:txBody>
                    <a:bodyPr/>
                    <a:lstStyle/>
                    <a:p>
                      <a:r>
                        <a:rPr kumimoji="1" lang="en-US" altLang="ja-JP" dirty="0" smtClean="0"/>
                        <a:t>Exercise 5</a:t>
                      </a:r>
                      <a:r>
                        <a:rPr kumimoji="1" lang="ja-JP" altLang="en-US" dirty="0" smtClean="0"/>
                        <a:t>　更新／削除機能の実装</a:t>
                      </a:r>
                      <a:endParaRPr kumimoji="1" lang="ja-JP" altLang="en-US" dirty="0"/>
                    </a:p>
                  </a:txBody>
                  <a:tcPr>
                    <a:solidFill>
                      <a:schemeClr val="tx1">
                        <a:lumMod val="10000"/>
                        <a:lumOff val="90000"/>
                      </a:schemeClr>
                    </a:solidFill>
                  </a:tcPr>
                </a:tc>
              </a:tr>
              <a:tr h="426832">
                <a:tc>
                  <a:txBody>
                    <a:bodyPr/>
                    <a:lstStyle/>
                    <a:p>
                      <a:r>
                        <a:rPr kumimoji="1" lang="en-US" altLang="ja-JP" dirty="0" smtClean="0"/>
                        <a:t>21:20 </a:t>
                      </a:r>
                      <a:r>
                        <a:rPr kumimoji="1" lang="ja-JP" altLang="en-US" dirty="0" smtClean="0"/>
                        <a:t>ー</a:t>
                      </a:r>
                      <a:r>
                        <a:rPr kumimoji="1" lang="en-US" altLang="ja-JP" dirty="0" smtClean="0"/>
                        <a:t> 21:30</a:t>
                      </a:r>
                      <a:endParaRPr kumimoji="1" lang="ja-JP" altLang="en-US" dirty="0"/>
                    </a:p>
                  </a:txBody>
                  <a:tcPr>
                    <a:solidFill>
                      <a:schemeClr val="tx1">
                        <a:lumMod val="10000"/>
                        <a:lumOff val="90000"/>
                      </a:schemeClr>
                    </a:solidFill>
                  </a:tcPr>
                </a:tc>
                <a:tc>
                  <a:txBody>
                    <a:bodyPr/>
                    <a:lstStyle/>
                    <a:p>
                      <a:r>
                        <a:rPr kumimoji="1" lang="ja-JP" altLang="en-US" dirty="0" smtClean="0"/>
                        <a:t>まとめ</a:t>
                      </a:r>
                      <a:endParaRPr kumimoji="1" lang="en-US" altLang="ja-JP" dirty="0" smtClean="0"/>
                    </a:p>
                    <a:p>
                      <a:r>
                        <a:rPr kumimoji="1" lang="ja-JP" altLang="en-US" dirty="0" smtClean="0"/>
                        <a:t>早く終わった方から流れ解散</a:t>
                      </a:r>
                      <a:endParaRPr kumimoji="1" lang="ja-JP" altLang="en-US" dirty="0"/>
                    </a:p>
                  </a:txBody>
                  <a:tcPr>
                    <a:solidFill>
                      <a:schemeClr val="tx1">
                        <a:lumMod val="10000"/>
                        <a:lumOff val="90000"/>
                      </a:schemeClr>
                    </a:solidFill>
                  </a:tcPr>
                </a:tc>
              </a:tr>
            </a:tbl>
          </a:graphicData>
        </a:graphic>
      </p:graphicFrame>
      <p:sp>
        <p:nvSpPr>
          <p:cNvPr id="2" name="タイトル 1"/>
          <p:cNvSpPr>
            <a:spLocks noGrp="1"/>
          </p:cNvSpPr>
          <p:nvPr>
            <p:ph type="title"/>
          </p:nvPr>
        </p:nvSpPr>
        <p:spPr/>
        <p:txBody>
          <a:bodyPr/>
          <a:lstStyle/>
          <a:p>
            <a:r>
              <a:rPr kumimoji="1" lang="ja-JP" altLang="en-US" dirty="0" smtClean="0"/>
              <a:t>本日のスケジュール</a:t>
            </a:r>
            <a:endParaRPr kumimoji="1" lang="ja-JP" altLang="en-US" dirty="0"/>
          </a:p>
        </p:txBody>
      </p:sp>
    </p:spTree>
    <p:extLst>
      <p:ext uri="{BB962C8B-B14F-4D97-AF65-F5344CB8AC3E}">
        <p14:creationId xmlns:p14="http://schemas.microsoft.com/office/powerpoint/2010/main" val="31760223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グループの作成</a:t>
            </a:r>
            <a:endParaRPr kumimoji="1" lang="ja-JP" altLang="en-US" dirty="0"/>
          </a:p>
        </p:txBody>
      </p:sp>
      <p:pic>
        <p:nvPicPr>
          <p:cNvPr id="3" name="図 2" descr="グループ情報 2016-07-14 13-07-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35" y="1646953"/>
            <a:ext cx="7200000" cy="3134181"/>
          </a:xfrm>
          <a:prstGeom prst="rect">
            <a:avLst/>
          </a:prstGeom>
        </p:spPr>
      </p:pic>
    </p:spTree>
    <p:extLst>
      <p:ext uri="{BB962C8B-B14F-4D97-AF65-F5344CB8AC3E}">
        <p14:creationId xmlns:p14="http://schemas.microsoft.com/office/powerpoint/2010/main" val="3245195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アプリ定義の作成</a:t>
            </a:r>
            <a:endParaRPr kumimoji="1" lang="ja-JP" altLang="en-US" dirty="0"/>
          </a:p>
        </p:txBody>
      </p:sp>
      <p:pic>
        <p:nvPicPr>
          <p:cNvPr id="3" name="図 2" descr="アプリを管理 2016-07-14 13-06-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447" y="1329963"/>
            <a:ext cx="7200000" cy="4575952"/>
          </a:xfrm>
          <a:prstGeom prst="rect">
            <a:avLst/>
          </a:prstGeom>
        </p:spPr>
      </p:pic>
      <p:cxnSp>
        <p:nvCxnSpPr>
          <p:cNvPr id="5" name="直線矢印コネクタ 4"/>
          <p:cNvCxnSpPr/>
          <p:nvPr/>
        </p:nvCxnSpPr>
        <p:spPr>
          <a:xfrm flipH="1" flipV="1">
            <a:off x="1706626" y="3776537"/>
            <a:ext cx="252735" cy="371177"/>
          </a:xfrm>
          <a:prstGeom prst="straightConnector1">
            <a:avLst/>
          </a:prstGeom>
          <a:ln w="76200" cap="flat" cmpd="sng">
            <a:solidFill>
              <a:srgbClr val="FF0000"/>
            </a:solidFill>
            <a:headEnd type="none" w="med" len="lg"/>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04930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アプリケーションの作成 2016-07-14 13-06-41.png"/>
          <p:cNvPicPr>
            <a:picLocks noChangeAspect="1"/>
          </p:cNvPicPr>
          <p:nvPr/>
        </p:nvPicPr>
        <p:blipFill rotWithShape="1">
          <a:blip r:embed="rId2">
            <a:extLst>
              <a:ext uri="{28A0092B-C50C-407E-A947-70E740481C1C}">
                <a14:useLocalDpi xmlns:a14="http://schemas.microsoft.com/office/drawing/2010/main" val="0"/>
              </a:ext>
            </a:extLst>
          </a:blip>
          <a:srcRect b="28275"/>
          <a:stretch/>
        </p:blipFill>
        <p:spPr>
          <a:xfrm>
            <a:off x="818415" y="157746"/>
            <a:ext cx="7200000" cy="3297199"/>
          </a:xfrm>
          <a:prstGeom prst="rect">
            <a:avLst/>
          </a:prstGeom>
        </p:spPr>
      </p:pic>
      <p:pic>
        <p:nvPicPr>
          <p:cNvPr id="4" name="図 3" descr="アプリケーションの作成 2016-07-14 13-15-28.png"/>
          <p:cNvPicPr>
            <a:picLocks noChangeAspect="1"/>
          </p:cNvPicPr>
          <p:nvPr/>
        </p:nvPicPr>
        <p:blipFill rotWithShape="1">
          <a:blip r:embed="rId3">
            <a:extLst>
              <a:ext uri="{28A0092B-C50C-407E-A947-70E740481C1C}">
                <a14:useLocalDpi xmlns:a14="http://schemas.microsoft.com/office/drawing/2010/main" val="0"/>
              </a:ext>
            </a:extLst>
          </a:blip>
          <a:srcRect t="25346"/>
          <a:stretch/>
        </p:blipFill>
        <p:spPr>
          <a:xfrm>
            <a:off x="818415" y="3430684"/>
            <a:ext cx="7200000" cy="3357410"/>
          </a:xfrm>
          <a:prstGeom prst="rect">
            <a:avLst/>
          </a:prstGeom>
        </p:spPr>
      </p:pic>
      <p:sp>
        <p:nvSpPr>
          <p:cNvPr id="6" name="フリーフォーム 5"/>
          <p:cNvSpPr/>
          <p:nvPr/>
        </p:nvSpPr>
        <p:spPr>
          <a:xfrm>
            <a:off x="698614" y="3437809"/>
            <a:ext cx="7603769" cy="168670"/>
          </a:xfrm>
          <a:custGeom>
            <a:avLst/>
            <a:gdLst>
              <a:gd name="connsiteX0" fmla="*/ 0 w 7739305"/>
              <a:gd name="connsiteY0" fmla="*/ 1019370 h 1175607"/>
              <a:gd name="connsiteX1" fmla="*/ 2108541 w 7739305"/>
              <a:gd name="connsiteY1" fmla="*/ 929 h 1175607"/>
              <a:gd name="connsiteX2" fmla="*/ 5343235 w 7739305"/>
              <a:gd name="connsiteY2" fmla="*/ 1175131 h 1175607"/>
              <a:gd name="connsiteX3" fmla="*/ 7739305 w 7739305"/>
              <a:gd name="connsiteY3" fmla="*/ 156691 h 1175607"/>
            </a:gdLst>
            <a:ahLst/>
            <a:cxnLst>
              <a:cxn ang="0">
                <a:pos x="connsiteX0" y="connsiteY0"/>
              </a:cxn>
              <a:cxn ang="0">
                <a:pos x="connsiteX1" y="connsiteY1"/>
              </a:cxn>
              <a:cxn ang="0">
                <a:pos x="connsiteX2" y="connsiteY2"/>
              </a:cxn>
              <a:cxn ang="0">
                <a:pos x="connsiteX3" y="connsiteY3"/>
              </a:cxn>
            </a:cxnLst>
            <a:rect l="l" t="t" r="r" b="b"/>
            <a:pathLst>
              <a:path w="7739305" h="1175607">
                <a:moveTo>
                  <a:pt x="0" y="1019370"/>
                </a:moveTo>
                <a:cubicBezTo>
                  <a:pt x="609001" y="497169"/>
                  <a:pt x="1218002" y="-25031"/>
                  <a:pt x="2108541" y="929"/>
                </a:cubicBezTo>
                <a:cubicBezTo>
                  <a:pt x="2999080" y="26889"/>
                  <a:pt x="4404774" y="1149171"/>
                  <a:pt x="5343235" y="1175131"/>
                </a:cubicBezTo>
                <a:cubicBezTo>
                  <a:pt x="6281696" y="1201091"/>
                  <a:pt x="7739305" y="156691"/>
                  <a:pt x="7739305" y="156691"/>
                </a:cubicBezTo>
              </a:path>
            </a:pathLst>
          </a:cu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 name="直線矢印コネクタ 6"/>
          <p:cNvCxnSpPr/>
          <p:nvPr/>
        </p:nvCxnSpPr>
        <p:spPr>
          <a:xfrm flipH="1">
            <a:off x="4294382" y="1895418"/>
            <a:ext cx="629540" cy="0"/>
          </a:xfrm>
          <a:prstGeom prst="straightConnector1">
            <a:avLst/>
          </a:prstGeom>
          <a:ln w="76200" cap="flat" cmpd="sng">
            <a:solidFill>
              <a:srgbClr val="FF0000"/>
            </a:solidFill>
            <a:headEnd type="none" w="med" len="lg"/>
            <a:tailEnd type="triangle"/>
          </a:ln>
          <a:effectLst/>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4923922" y="1572252"/>
            <a:ext cx="2646878" cy="830997"/>
          </a:xfrm>
          <a:prstGeom prst="rect">
            <a:avLst/>
          </a:prstGeom>
          <a:noFill/>
        </p:spPr>
        <p:txBody>
          <a:bodyPr wrap="none" rtlCol="0">
            <a:spAutoFit/>
          </a:bodyPr>
          <a:lstStyle/>
          <a:p>
            <a:r>
              <a:rPr lang="ja-JP" altLang="en-US" sz="1200" dirty="0" smtClean="0">
                <a:latin typeface="+mn-ea"/>
                <a:ea typeface="+mn-ea"/>
              </a:rPr>
              <a:t>本来は任意ですが、後で</a:t>
            </a:r>
            <a:endParaRPr lang="en-US" altLang="ja-JP" sz="1200" dirty="0" smtClean="0">
              <a:latin typeface="+mn-ea"/>
              <a:ea typeface="+mn-ea"/>
            </a:endParaRPr>
          </a:p>
          <a:p>
            <a:r>
              <a:rPr lang="en-US" altLang="ja-JP" sz="1200" dirty="0" smtClean="0">
                <a:latin typeface="+mn-ea"/>
                <a:ea typeface="+mn-ea"/>
              </a:rPr>
              <a:t>DB</a:t>
            </a:r>
            <a:r>
              <a:rPr lang="ja-JP" altLang="en-US" sz="1200" dirty="0" smtClean="0">
                <a:latin typeface="+mn-ea"/>
                <a:ea typeface="+mn-ea"/>
              </a:rPr>
              <a:t>を直接確認する手順のため</a:t>
            </a:r>
            <a:endParaRPr lang="en-US" altLang="ja-JP" sz="1200" dirty="0" smtClean="0">
              <a:latin typeface="+mn-ea"/>
              <a:ea typeface="+mn-ea"/>
            </a:endParaRPr>
          </a:p>
          <a:p>
            <a:r>
              <a:rPr lang="ja-JP" altLang="en-US" sz="1200" dirty="0" smtClean="0">
                <a:latin typeface="+mn-ea"/>
                <a:ea typeface="+mn-ea"/>
              </a:rPr>
              <a:t>ログイン時に使用したユーザー名と</a:t>
            </a:r>
            <a:endParaRPr lang="en-US" altLang="ja-JP" sz="1200" dirty="0" smtClean="0">
              <a:latin typeface="+mn-ea"/>
              <a:ea typeface="+mn-ea"/>
            </a:endParaRPr>
          </a:p>
          <a:p>
            <a:r>
              <a:rPr lang="ja-JP" altLang="en-US" sz="1200" dirty="0" smtClean="0">
                <a:latin typeface="+mn-ea"/>
                <a:ea typeface="+mn-ea"/>
              </a:rPr>
              <a:t>一緒にしてください</a:t>
            </a:r>
            <a:endParaRPr kumimoji="1" lang="ja-JP" altLang="en-US" sz="1200" dirty="0">
              <a:latin typeface="+mn-ea"/>
              <a:ea typeface="+mn-ea"/>
            </a:endParaRPr>
          </a:p>
        </p:txBody>
      </p:sp>
      <p:cxnSp>
        <p:nvCxnSpPr>
          <p:cNvPr id="11" name="直線矢印コネクタ 10"/>
          <p:cNvCxnSpPr/>
          <p:nvPr/>
        </p:nvCxnSpPr>
        <p:spPr>
          <a:xfrm flipH="1">
            <a:off x="5025965" y="5834021"/>
            <a:ext cx="629540" cy="0"/>
          </a:xfrm>
          <a:prstGeom prst="straightConnector1">
            <a:avLst/>
          </a:prstGeom>
          <a:ln w="76200" cap="flat" cmpd="sng">
            <a:solidFill>
              <a:srgbClr val="FF0000"/>
            </a:solidFill>
            <a:headEnd type="none" w="med" len="lg"/>
            <a:tailEnd type="triangle"/>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5655505" y="5695521"/>
            <a:ext cx="1261884" cy="461665"/>
          </a:xfrm>
          <a:prstGeom prst="rect">
            <a:avLst/>
          </a:prstGeom>
          <a:noFill/>
        </p:spPr>
        <p:txBody>
          <a:bodyPr wrap="none" rtlCol="0">
            <a:spAutoFit/>
          </a:bodyPr>
          <a:lstStyle/>
          <a:p>
            <a:r>
              <a:rPr kumimoji="1" lang="ja-JP" altLang="en-US" sz="1200" dirty="0" smtClean="0">
                <a:latin typeface="+mn-ea"/>
                <a:ea typeface="+mn-ea"/>
              </a:rPr>
              <a:t>前の手順で作成</a:t>
            </a:r>
            <a:endParaRPr kumimoji="1" lang="en-US" altLang="ja-JP" sz="1200" dirty="0" smtClean="0">
              <a:latin typeface="+mn-ea"/>
              <a:ea typeface="+mn-ea"/>
            </a:endParaRPr>
          </a:p>
          <a:p>
            <a:r>
              <a:rPr kumimoji="1" lang="ja-JP" altLang="en-US" sz="1200" dirty="0" smtClean="0">
                <a:latin typeface="+mn-ea"/>
                <a:ea typeface="+mn-ea"/>
              </a:rPr>
              <a:t>したグループ</a:t>
            </a:r>
            <a:endParaRPr kumimoji="1" lang="ja-JP" altLang="en-US" sz="1200" dirty="0">
              <a:latin typeface="+mn-ea"/>
              <a:ea typeface="+mn-ea"/>
            </a:endParaRPr>
          </a:p>
        </p:txBody>
      </p:sp>
    </p:spTree>
    <p:extLst>
      <p:ext uri="{BB962C8B-B14F-4D97-AF65-F5344CB8AC3E}">
        <p14:creationId xmlns:p14="http://schemas.microsoft.com/office/powerpoint/2010/main" val="1789884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アプリにログインするユーザーの作成</a:t>
            </a:r>
            <a:endParaRPr kumimoji="1" lang="ja-JP" altLang="en-US" dirty="0"/>
          </a:p>
        </p:txBody>
      </p:sp>
      <p:pic>
        <p:nvPicPr>
          <p:cNvPr id="3" name="図 2" descr="ユーザー管理 2016-07-14 13-57-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270" y="1522460"/>
            <a:ext cx="7200000" cy="2942282"/>
          </a:xfrm>
          <a:prstGeom prst="rect">
            <a:avLst/>
          </a:prstGeom>
        </p:spPr>
      </p:pic>
      <p:cxnSp>
        <p:nvCxnSpPr>
          <p:cNvPr id="5" name="直線矢印コネクタ 4"/>
          <p:cNvCxnSpPr/>
          <p:nvPr/>
        </p:nvCxnSpPr>
        <p:spPr>
          <a:xfrm flipH="1" flipV="1">
            <a:off x="1959361" y="3962125"/>
            <a:ext cx="252735" cy="371177"/>
          </a:xfrm>
          <a:prstGeom prst="straightConnector1">
            <a:avLst/>
          </a:prstGeom>
          <a:ln w="76200" cap="flat" cmpd="sng">
            <a:solidFill>
              <a:srgbClr val="FF0000"/>
            </a:solidFill>
            <a:headEnd type="none" w="med" len="lg"/>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17814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アプリにログインするユーザーの作成</a:t>
            </a:r>
            <a:endParaRPr kumimoji="1" lang="ja-JP" altLang="en-US" dirty="0"/>
          </a:p>
        </p:txBody>
      </p:sp>
      <p:pic>
        <p:nvPicPr>
          <p:cNvPr id="3" name="図 2" descr="ユーザーを作成します 2016-07-14 13-5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526" y="1461762"/>
            <a:ext cx="7200000" cy="4564671"/>
          </a:xfrm>
          <a:prstGeom prst="rect">
            <a:avLst/>
          </a:prstGeom>
        </p:spPr>
      </p:pic>
      <p:cxnSp>
        <p:nvCxnSpPr>
          <p:cNvPr id="4" name="直線矢印コネクタ 3"/>
          <p:cNvCxnSpPr/>
          <p:nvPr/>
        </p:nvCxnSpPr>
        <p:spPr>
          <a:xfrm flipH="1">
            <a:off x="6475587" y="5372356"/>
            <a:ext cx="629540" cy="0"/>
          </a:xfrm>
          <a:prstGeom prst="straightConnector1">
            <a:avLst/>
          </a:prstGeom>
          <a:ln w="76200" cap="flat" cmpd="sng">
            <a:solidFill>
              <a:srgbClr val="FF0000"/>
            </a:solidFill>
            <a:headEnd type="none" w="med" len="lg"/>
            <a:tailEnd type="triangle"/>
          </a:ln>
          <a:effectLst/>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7105127" y="5233856"/>
            <a:ext cx="1261884" cy="461665"/>
          </a:xfrm>
          <a:prstGeom prst="rect">
            <a:avLst/>
          </a:prstGeom>
          <a:noFill/>
        </p:spPr>
        <p:txBody>
          <a:bodyPr wrap="none" rtlCol="0">
            <a:spAutoFit/>
          </a:bodyPr>
          <a:lstStyle/>
          <a:p>
            <a:r>
              <a:rPr kumimoji="1" lang="ja-JP" altLang="en-US" sz="1200" dirty="0" smtClean="0">
                <a:latin typeface="+mn-ea"/>
                <a:ea typeface="+mn-ea"/>
              </a:rPr>
              <a:t>前の手順で作成</a:t>
            </a:r>
            <a:endParaRPr kumimoji="1" lang="en-US" altLang="ja-JP" sz="1200" dirty="0" smtClean="0">
              <a:latin typeface="+mn-ea"/>
              <a:ea typeface="+mn-ea"/>
            </a:endParaRPr>
          </a:p>
          <a:p>
            <a:r>
              <a:rPr kumimoji="1" lang="ja-JP" altLang="en-US" sz="1200" dirty="0" smtClean="0">
                <a:latin typeface="+mn-ea"/>
                <a:ea typeface="+mn-ea"/>
              </a:rPr>
              <a:t>したグループ</a:t>
            </a:r>
            <a:endParaRPr kumimoji="1" lang="ja-JP" altLang="en-US" sz="1200" dirty="0">
              <a:latin typeface="+mn-ea"/>
              <a:ea typeface="+mn-ea"/>
            </a:endParaRPr>
          </a:p>
        </p:txBody>
      </p:sp>
      <p:cxnSp>
        <p:nvCxnSpPr>
          <p:cNvPr id="6" name="直線矢印コネクタ 5"/>
          <p:cNvCxnSpPr/>
          <p:nvPr/>
        </p:nvCxnSpPr>
        <p:spPr>
          <a:xfrm flipH="1">
            <a:off x="4160035" y="4971474"/>
            <a:ext cx="629540" cy="0"/>
          </a:xfrm>
          <a:prstGeom prst="straightConnector1">
            <a:avLst/>
          </a:prstGeom>
          <a:ln w="76200" cap="flat" cmpd="sng">
            <a:solidFill>
              <a:srgbClr val="FF0000"/>
            </a:solidFill>
            <a:headEnd type="none" w="med" len="lg"/>
            <a:tailEnd type="triangle"/>
          </a:ln>
          <a:effectLst/>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4789575" y="4832974"/>
            <a:ext cx="954107" cy="276999"/>
          </a:xfrm>
          <a:prstGeom prst="rect">
            <a:avLst/>
          </a:prstGeom>
          <a:noFill/>
        </p:spPr>
        <p:txBody>
          <a:bodyPr wrap="none" rtlCol="0">
            <a:spAutoFit/>
          </a:bodyPr>
          <a:lstStyle/>
          <a:p>
            <a:r>
              <a:rPr kumimoji="1" lang="ja-JP" altLang="en-US" sz="1200" dirty="0" smtClean="0">
                <a:latin typeface="+mn-ea"/>
                <a:ea typeface="+mn-ea"/>
              </a:rPr>
              <a:t>選択しない</a:t>
            </a:r>
            <a:endParaRPr kumimoji="1" lang="ja-JP" altLang="en-US" sz="1200" dirty="0">
              <a:latin typeface="+mn-ea"/>
              <a:ea typeface="+mn-ea"/>
            </a:endParaRPr>
          </a:p>
        </p:txBody>
      </p:sp>
    </p:spTree>
    <p:extLst>
      <p:ext uri="{BB962C8B-B14F-4D97-AF65-F5344CB8AC3E}">
        <p14:creationId xmlns:p14="http://schemas.microsoft.com/office/powerpoint/2010/main" val="19000666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アプリに設定する値の確認</a:t>
            </a:r>
            <a:endParaRPr kumimoji="1" lang="ja-JP" altLang="en-US" dirty="0"/>
          </a:p>
        </p:txBody>
      </p:sp>
      <p:pic>
        <p:nvPicPr>
          <p:cNvPr id="3" name="図 2" descr="アプリケーションの作成 2016-07-14 13-06-41.png"/>
          <p:cNvPicPr>
            <a:picLocks noChangeAspect="1"/>
          </p:cNvPicPr>
          <p:nvPr/>
        </p:nvPicPr>
        <p:blipFill rotWithShape="1">
          <a:blip r:embed="rId2">
            <a:extLst>
              <a:ext uri="{28A0092B-C50C-407E-A947-70E740481C1C}">
                <a14:useLocalDpi xmlns:a14="http://schemas.microsoft.com/office/drawing/2010/main" val="0"/>
              </a:ext>
            </a:extLst>
          </a:blip>
          <a:srcRect b="28275"/>
          <a:stretch/>
        </p:blipFill>
        <p:spPr>
          <a:xfrm>
            <a:off x="998120" y="2014903"/>
            <a:ext cx="7200000" cy="3297199"/>
          </a:xfrm>
          <a:prstGeom prst="rect">
            <a:avLst/>
          </a:prstGeom>
        </p:spPr>
      </p:pic>
      <p:sp>
        <p:nvSpPr>
          <p:cNvPr id="4" name="正方形/長方形 3"/>
          <p:cNvSpPr/>
          <p:nvPr/>
        </p:nvSpPr>
        <p:spPr>
          <a:xfrm>
            <a:off x="1138133" y="3582515"/>
            <a:ext cx="4504611" cy="1377890"/>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endParaRPr kumimoji="1" lang="ja-JP" altLang="en-US" sz="1400" dirty="0" smtClean="0">
              <a:solidFill>
                <a:schemeClr val="tx1">
                  <a:lumMod val="90000"/>
                  <a:lumOff val="10000"/>
                </a:schemeClr>
              </a:solidFill>
            </a:endParaRPr>
          </a:p>
        </p:txBody>
      </p:sp>
      <p:sp>
        <p:nvSpPr>
          <p:cNvPr id="5" name="テキスト ボックス 4"/>
          <p:cNvSpPr txBox="1"/>
          <p:nvPr/>
        </p:nvSpPr>
        <p:spPr>
          <a:xfrm>
            <a:off x="998120" y="1270057"/>
            <a:ext cx="6452194" cy="646331"/>
          </a:xfrm>
          <a:prstGeom prst="rect">
            <a:avLst/>
          </a:prstGeom>
          <a:noFill/>
        </p:spPr>
        <p:txBody>
          <a:bodyPr wrap="none" rtlCol="0">
            <a:spAutoFit/>
          </a:bodyPr>
          <a:lstStyle/>
          <a:p>
            <a:r>
              <a:rPr kumimoji="1" lang="ja-JP" altLang="en-US" dirty="0" smtClean="0">
                <a:latin typeface="+mn-ea"/>
                <a:ea typeface="+mn-ea"/>
              </a:rPr>
              <a:t>アプリ管理画面で確認できるアプリ</a:t>
            </a:r>
            <a:r>
              <a:rPr kumimoji="1" lang="en-US" altLang="ja-JP" dirty="0" smtClean="0">
                <a:latin typeface="+mn-ea"/>
                <a:ea typeface="+mn-ea"/>
              </a:rPr>
              <a:t>ID</a:t>
            </a:r>
            <a:r>
              <a:rPr lang="ja-JP" altLang="en-US" dirty="0" smtClean="0">
                <a:latin typeface="+mn-ea"/>
                <a:ea typeface="+mn-ea"/>
              </a:rPr>
              <a:t>、アプリバージョン、</a:t>
            </a:r>
            <a:endParaRPr lang="en-US" altLang="ja-JP" dirty="0" smtClean="0">
              <a:latin typeface="+mn-ea"/>
              <a:ea typeface="+mn-ea"/>
            </a:endParaRPr>
          </a:p>
          <a:p>
            <a:r>
              <a:rPr lang="ja-JP" altLang="en-US" dirty="0" smtClean="0">
                <a:latin typeface="+mn-ea"/>
                <a:ea typeface="+mn-ea"/>
              </a:rPr>
              <a:t>アプリキーをこれから作成するアプリで使用します</a:t>
            </a:r>
            <a:endParaRPr kumimoji="1" lang="ja-JP" altLang="en-US" dirty="0">
              <a:latin typeface="+mn-ea"/>
              <a:ea typeface="+mn-ea"/>
            </a:endParaRPr>
          </a:p>
        </p:txBody>
      </p:sp>
    </p:spTree>
    <p:extLst>
      <p:ext uri="{BB962C8B-B14F-4D97-AF65-F5344CB8AC3E}">
        <p14:creationId xmlns:p14="http://schemas.microsoft.com/office/powerpoint/2010/main" val="39820403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コーディングの準備</a:t>
            </a:r>
            <a:endParaRPr kumimoji="1" lang="ja-JP" altLang="en-US" dirty="0"/>
          </a:p>
        </p:txBody>
      </p:sp>
    </p:spTree>
    <p:extLst>
      <p:ext uri="{BB962C8B-B14F-4D97-AF65-F5344CB8AC3E}">
        <p14:creationId xmlns:p14="http://schemas.microsoft.com/office/powerpoint/2010/main" val="1187901768"/>
      </p:ext>
    </p:extLst>
  </p:cSld>
  <p:clrMapOvr>
    <a:masterClrMapping/>
  </p:clrMapOvr>
  <p:transition xmlns:p14="http://schemas.microsoft.com/office/powerpoint/2010/mai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開発環境の準備</a:t>
            </a:r>
            <a:endParaRPr kumimoji="1" lang="ja-JP" altLang="en-US" dirty="0"/>
          </a:p>
        </p:txBody>
      </p:sp>
      <p:sp>
        <p:nvSpPr>
          <p:cNvPr id="3" name="コンテンツ プレースホルダー 2"/>
          <p:cNvSpPr>
            <a:spLocks noGrp="1"/>
          </p:cNvSpPr>
          <p:nvPr>
            <p:ph idx="1"/>
          </p:nvPr>
        </p:nvSpPr>
        <p:spPr>
          <a:xfrm>
            <a:off x="457200" y="1322874"/>
            <a:ext cx="8229600" cy="4803289"/>
          </a:xfrm>
          <a:noFill/>
        </p:spPr>
        <p:txBody>
          <a:bodyPr>
            <a:normAutofit fontScale="85000" lnSpcReduction="20000"/>
          </a:bodyPr>
          <a:lstStyle/>
          <a:p>
            <a:r>
              <a:rPr kumimoji="1" lang="en-US" altLang="ja-JP" dirty="0" err="1" smtClean="0"/>
              <a:t>node.js</a:t>
            </a:r>
            <a:r>
              <a:rPr kumimoji="1" lang="ja-JP" altLang="en-US" dirty="0" smtClean="0"/>
              <a:t>と</a:t>
            </a:r>
            <a:r>
              <a:rPr kumimoji="1" lang="en-US" altLang="ja-JP" dirty="0" err="1" smtClean="0"/>
              <a:t>npm</a:t>
            </a:r>
            <a:r>
              <a:rPr kumimoji="1" lang="ja-JP" altLang="en-US" dirty="0" smtClean="0"/>
              <a:t>のインストール</a:t>
            </a:r>
            <a:endParaRPr kumimoji="1" lang="en-US" altLang="ja-JP" dirty="0" smtClean="0"/>
          </a:p>
          <a:p>
            <a:pPr lvl="1"/>
            <a:r>
              <a:rPr lang="ja-JP" altLang="en-US" dirty="0" smtClean="0"/>
              <a:t>ダウンロードページ</a:t>
            </a:r>
            <a:endParaRPr kumimoji="1" lang="en-US" altLang="ja-JP" dirty="0" smtClean="0"/>
          </a:p>
          <a:p>
            <a:pPr lvl="2"/>
            <a:r>
              <a:rPr lang="en-US" altLang="ja-JP" dirty="0">
                <a:hlinkClick r:id="rId2"/>
              </a:rPr>
              <a:t>https://nodejs.org/en/download</a:t>
            </a:r>
            <a:r>
              <a:rPr lang="en-US" altLang="ja-JP" dirty="0" smtClean="0">
                <a:hlinkClick r:id="rId2"/>
              </a:rPr>
              <a:t>/</a:t>
            </a:r>
            <a:endParaRPr lang="en-US" altLang="ja-JP" dirty="0" smtClean="0"/>
          </a:p>
          <a:p>
            <a:pPr lvl="1"/>
            <a:r>
              <a:rPr lang="ja-JP" altLang="en-US" dirty="0"/>
              <a:t>参考ページ</a:t>
            </a:r>
            <a:endParaRPr lang="en-US" altLang="ja-JP" dirty="0">
              <a:hlinkClick r:id="rId3"/>
            </a:endParaRPr>
          </a:p>
          <a:p>
            <a:pPr lvl="2"/>
            <a:r>
              <a:rPr lang="en-US" altLang="ja-JP" dirty="0" smtClean="0">
                <a:hlinkClick r:id="rId3"/>
              </a:rPr>
              <a:t>http</a:t>
            </a:r>
            <a:r>
              <a:rPr lang="en-US" altLang="ja-JP" dirty="0">
                <a:hlinkClick r:id="rId3"/>
              </a:rPr>
              <a:t>://qiita.com/krtbk1d/items/</a:t>
            </a:r>
            <a:r>
              <a:rPr lang="en-US" altLang="ja-JP" dirty="0" smtClean="0">
                <a:hlinkClick r:id="rId3"/>
              </a:rPr>
              <a:t>9001ae194571feb63a5e</a:t>
            </a:r>
            <a:endParaRPr lang="en-US" altLang="ja-JP" dirty="0" smtClean="0"/>
          </a:p>
          <a:p>
            <a:pPr>
              <a:spcBef>
                <a:spcPts val="2400"/>
              </a:spcBef>
            </a:pPr>
            <a:r>
              <a:rPr lang="en-US" altLang="ja-JP" dirty="0" err="1" smtClean="0"/>
              <a:t>node.js</a:t>
            </a:r>
            <a:r>
              <a:rPr lang="ja-JP" altLang="en-US" dirty="0" smtClean="0"/>
              <a:t>の</a:t>
            </a:r>
            <a:r>
              <a:rPr lang="en-US" altLang="ja-JP" dirty="0" smtClean="0"/>
              <a:t>http-server</a:t>
            </a:r>
            <a:r>
              <a:rPr lang="ja-JP" altLang="en-US" dirty="0" smtClean="0"/>
              <a:t>のインストール</a:t>
            </a:r>
            <a:endParaRPr lang="en-US" altLang="ja-JP" dirty="0" smtClean="0"/>
          </a:p>
          <a:p>
            <a:pPr lvl="1"/>
            <a:r>
              <a:rPr lang="ja-JP" altLang="en-US" dirty="0" smtClean="0"/>
              <a:t>インストールコマンド</a:t>
            </a:r>
            <a:endParaRPr lang="en-US" altLang="ja-JP" dirty="0" smtClean="0"/>
          </a:p>
          <a:p>
            <a:pPr lvl="2"/>
            <a:r>
              <a:rPr lang="en-US" altLang="ja-JP" dirty="0" smtClean="0"/>
              <a:t>$ </a:t>
            </a:r>
            <a:r>
              <a:rPr lang="en-US" altLang="ja-JP" dirty="0" err="1" smtClean="0"/>
              <a:t>npm</a:t>
            </a:r>
            <a:r>
              <a:rPr lang="en-US" altLang="ja-JP" dirty="0" smtClean="0"/>
              <a:t> install –g http-server</a:t>
            </a:r>
          </a:p>
          <a:p>
            <a:pPr lvl="1"/>
            <a:r>
              <a:rPr lang="ja-JP" altLang="en-US" dirty="0" smtClean="0"/>
              <a:t>起動コマンド</a:t>
            </a:r>
            <a:endParaRPr lang="en-US" altLang="ja-JP" dirty="0"/>
          </a:p>
          <a:p>
            <a:pPr lvl="2"/>
            <a:r>
              <a:rPr lang="ja-JP" altLang="en-US" dirty="0" smtClean="0"/>
              <a:t>ドキュメントルートディレクトリに移動</a:t>
            </a:r>
            <a:endParaRPr lang="en-US" altLang="ja-JP" dirty="0"/>
          </a:p>
          <a:p>
            <a:pPr lvl="2"/>
            <a:r>
              <a:rPr lang="en-US" altLang="ja-JP" dirty="0" smtClean="0"/>
              <a:t>$ http</a:t>
            </a:r>
            <a:r>
              <a:rPr lang="en-US" altLang="ja-JP" dirty="0"/>
              <a:t>-</a:t>
            </a:r>
            <a:r>
              <a:rPr lang="en-US" altLang="ja-JP" dirty="0" smtClean="0"/>
              <a:t>server</a:t>
            </a:r>
          </a:p>
          <a:p>
            <a:pPr lvl="1"/>
            <a:r>
              <a:rPr lang="ja-JP" altLang="en-US" dirty="0" smtClean="0"/>
              <a:t>参考ページ</a:t>
            </a:r>
            <a:endParaRPr lang="en-US" altLang="ja-JP" dirty="0"/>
          </a:p>
          <a:p>
            <a:pPr lvl="2"/>
            <a:r>
              <a:rPr lang="en-US" altLang="ja-JP" dirty="0">
                <a:hlinkClick r:id="rId4"/>
              </a:rPr>
              <a:t>https://firegoby.jp/archives/</a:t>
            </a:r>
            <a:r>
              <a:rPr lang="en-US" altLang="ja-JP" dirty="0" smtClean="0">
                <a:hlinkClick r:id="rId4"/>
              </a:rPr>
              <a:t>5706</a:t>
            </a:r>
            <a:endParaRPr lang="en-US" altLang="ja-JP" dirty="0" smtClean="0"/>
          </a:p>
        </p:txBody>
      </p:sp>
    </p:spTree>
    <p:extLst>
      <p:ext uri="{BB962C8B-B14F-4D97-AF65-F5344CB8AC3E}">
        <p14:creationId xmlns:p14="http://schemas.microsoft.com/office/powerpoint/2010/main" val="6465638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ハンズオン</a:t>
            </a:r>
            <a:r>
              <a:rPr kumimoji="1" lang="ja-JP" altLang="en-US" dirty="0" smtClean="0"/>
              <a:t>コードのダウンロード</a:t>
            </a:r>
            <a:endParaRPr kumimoji="1" lang="ja-JP" altLang="en-US" dirty="0"/>
          </a:p>
        </p:txBody>
      </p:sp>
      <p:sp>
        <p:nvSpPr>
          <p:cNvPr id="3" name="コンテンツ プレースホルダー 2"/>
          <p:cNvSpPr>
            <a:spLocks noGrp="1"/>
          </p:cNvSpPr>
          <p:nvPr>
            <p:ph idx="1"/>
          </p:nvPr>
        </p:nvSpPr>
        <p:spPr>
          <a:solidFill>
            <a:srgbClr val="FFFFFF"/>
          </a:solidFill>
        </p:spPr>
        <p:txBody>
          <a:bodyPr/>
          <a:lstStyle/>
          <a:p>
            <a:r>
              <a:rPr kumimoji="1" lang="en-US" altLang="ja-JP" dirty="0" smtClean="0"/>
              <a:t>GitHub</a:t>
            </a:r>
            <a:r>
              <a:rPr kumimoji="1" lang="ja-JP" altLang="en-US" dirty="0" smtClean="0"/>
              <a:t>でハンズオンのコードを公開</a:t>
            </a:r>
            <a:r>
              <a:rPr lang="ja-JP" altLang="en-US" dirty="0" smtClean="0"/>
              <a:t>中</a:t>
            </a:r>
            <a:endParaRPr kumimoji="1" lang="en-US" altLang="ja-JP" dirty="0" smtClean="0"/>
          </a:p>
          <a:p>
            <a:pPr lvl="1"/>
            <a:r>
              <a:rPr lang="en-US" altLang="ja-JP" dirty="0">
                <a:hlinkClick r:id="rId2"/>
              </a:rPr>
              <a:t>https://github.com/NCDCHub/AppPot-AngularJS-HandsOn-</a:t>
            </a:r>
            <a:r>
              <a:rPr lang="en-US" altLang="ja-JP" dirty="0" smtClean="0">
                <a:hlinkClick r:id="rId2"/>
              </a:rPr>
              <a:t>Pub</a:t>
            </a:r>
            <a:endParaRPr lang="en-US" altLang="ja-JP" dirty="0" smtClean="0"/>
          </a:p>
          <a:p>
            <a:pPr>
              <a:spcBef>
                <a:spcPts val="1800"/>
              </a:spcBef>
            </a:pPr>
            <a:r>
              <a:rPr lang="ja-JP" altLang="en-US" dirty="0" smtClean="0"/>
              <a:t>ダウンロード方法</a:t>
            </a:r>
            <a:endParaRPr lang="en-US" altLang="ja-JP" dirty="0" smtClean="0"/>
          </a:p>
          <a:p>
            <a:pPr lvl="1"/>
            <a:r>
              <a:rPr lang="en-US" altLang="ja-JP" dirty="0" err="1" smtClean="0"/>
              <a:t>git</a:t>
            </a:r>
            <a:r>
              <a:rPr lang="ja-JP" altLang="en-US" dirty="0" smtClean="0"/>
              <a:t>で</a:t>
            </a:r>
            <a:r>
              <a:rPr lang="en-US" altLang="ja-JP" dirty="0" smtClean="0"/>
              <a:t>clone</a:t>
            </a:r>
            <a:r>
              <a:rPr lang="ja-JP" altLang="en-US" dirty="0" smtClean="0"/>
              <a:t>する</a:t>
            </a:r>
            <a:endParaRPr lang="en-US" altLang="ja-JP" dirty="0" smtClean="0"/>
          </a:p>
          <a:p>
            <a:pPr lvl="1"/>
            <a:r>
              <a:rPr lang="en-US" altLang="ja-JP" dirty="0" smtClean="0"/>
              <a:t>GitHub</a:t>
            </a:r>
            <a:r>
              <a:rPr lang="ja-JP" altLang="en-US" dirty="0" smtClean="0"/>
              <a:t>の</a:t>
            </a:r>
            <a:r>
              <a:rPr lang="en-US" altLang="ja-JP" dirty="0" smtClean="0"/>
              <a:t>release</a:t>
            </a:r>
            <a:r>
              <a:rPr lang="ja-JP" altLang="en-US" dirty="0" smtClean="0"/>
              <a:t>から</a:t>
            </a:r>
            <a:r>
              <a:rPr lang="en-US" altLang="ja-JP" dirty="0" smtClean="0"/>
              <a:t>zip</a:t>
            </a:r>
            <a:r>
              <a:rPr lang="ja-JP" altLang="en-US" dirty="0" smtClean="0"/>
              <a:t>ファイルをダウンロードし、任意のディレクトリに展開</a:t>
            </a:r>
            <a:endParaRPr lang="en-US" altLang="ja-JP" dirty="0" smtClean="0"/>
          </a:p>
          <a:p>
            <a:pPr lvl="2"/>
            <a:r>
              <a:rPr lang="en-US" altLang="ja-JP" dirty="0"/>
              <a:t>release &gt; 2016/</a:t>
            </a:r>
            <a:r>
              <a:rPr lang="en-US" altLang="ja-JP" dirty="0" smtClean="0"/>
              <a:t>09/08 </a:t>
            </a:r>
            <a:r>
              <a:rPr lang="ja-JP" altLang="en-US" dirty="0"/>
              <a:t>東京開催向け</a:t>
            </a:r>
            <a:r>
              <a:rPr lang="ja-JP" altLang="en-US" dirty="0" smtClean="0"/>
              <a:t>リリース</a:t>
            </a:r>
            <a:r>
              <a:rPr lang="en-US" altLang="ja-JP" dirty="0"/>
              <a:t> &gt; Source code (zip)</a:t>
            </a:r>
            <a:endParaRPr lang="en-US" altLang="ja-JP" dirty="0" smtClean="0"/>
          </a:p>
          <a:p>
            <a:pPr lvl="1"/>
            <a:endParaRPr lang="en-US" altLang="ja-JP" dirty="0" smtClean="0"/>
          </a:p>
        </p:txBody>
      </p:sp>
    </p:spTree>
    <p:extLst>
      <p:ext uri="{BB962C8B-B14F-4D97-AF65-F5344CB8AC3E}">
        <p14:creationId xmlns:p14="http://schemas.microsoft.com/office/powerpoint/2010/main" val="1981635753"/>
      </p:ext>
    </p:extLst>
  </p:cSld>
  <p:clrMapOvr>
    <a:masterClrMapping/>
  </p:clrMapOvr>
  <p:transition xmlns:p14="http://schemas.microsoft.com/office/powerpoint/2010/mai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ハンズオンアプリ</a:t>
            </a:r>
            <a:r>
              <a:rPr kumimoji="1" lang="ja-JP" altLang="en-US" dirty="0" smtClean="0"/>
              <a:t>コード全体像の説明</a:t>
            </a:r>
            <a:endParaRPr kumimoji="1" lang="ja-JP" altLang="en-US" dirty="0"/>
          </a:p>
        </p:txBody>
      </p:sp>
      <p:sp>
        <p:nvSpPr>
          <p:cNvPr id="3" name="コンテンツ プレースホルダー 2"/>
          <p:cNvSpPr>
            <a:spLocks noGrp="1"/>
          </p:cNvSpPr>
          <p:nvPr>
            <p:ph idx="1"/>
          </p:nvPr>
        </p:nvSpPr>
        <p:spPr>
          <a:xfrm>
            <a:off x="457200" y="1322873"/>
            <a:ext cx="8229600" cy="4847385"/>
          </a:xfrm>
          <a:noFill/>
        </p:spPr>
        <p:txBody>
          <a:bodyPr>
            <a:normAutofit/>
          </a:bodyPr>
          <a:lstStyle/>
          <a:p>
            <a:pPr marL="0" indent="0">
              <a:spcBef>
                <a:spcPts val="0"/>
              </a:spcBef>
              <a:spcAft>
                <a:spcPts val="0"/>
              </a:spcAft>
              <a:buNone/>
            </a:pPr>
            <a:r>
              <a:rPr lang="en-US" altLang="ja-JP" sz="1200" dirty="0">
                <a:latin typeface="ＭＳ ゴシック"/>
                <a:ea typeface="ＭＳ ゴシック"/>
                <a:cs typeface="ＭＳ ゴシック"/>
              </a:rPr>
              <a:t>AppPot-AngularJS-</a:t>
            </a:r>
            <a:r>
              <a:rPr lang="en-US" altLang="ja-JP" sz="1200" dirty="0" err="1">
                <a:latin typeface="ＭＳ ゴシック"/>
                <a:ea typeface="ＭＳ ゴシック"/>
                <a:cs typeface="ＭＳ ゴシック"/>
              </a:rPr>
              <a:t>HandsOn</a:t>
            </a:r>
            <a:endParaRPr lang="en-US" altLang="ja-JP" sz="1200" dirty="0">
              <a:latin typeface="ＭＳ ゴシック"/>
              <a:ea typeface="ＭＳ ゴシック"/>
              <a:cs typeface="ＭＳ ゴシック"/>
            </a:endParaRPr>
          </a:p>
          <a:p>
            <a:pPr marL="0" indent="0">
              <a:spcBef>
                <a:spcPts val="0"/>
              </a:spcBef>
              <a:spcAft>
                <a:spcPts val="0"/>
              </a:spcAft>
              <a:buNone/>
            </a:pPr>
            <a:r>
              <a:rPr lang="en-US" altLang="ja-JP" sz="1200" dirty="0" smtClean="0">
                <a:latin typeface="ＭＳ ゴシック"/>
                <a:ea typeface="ＭＳ ゴシック"/>
                <a:cs typeface="ＭＳ ゴシック"/>
              </a:rPr>
              <a:t>├</a:t>
            </a:r>
            <a:r>
              <a:rPr lang="en-US" altLang="ja-JP" sz="1200" dirty="0">
                <a:latin typeface="ＭＳ ゴシック"/>
                <a:ea typeface="ＭＳ ゴシック"/>
                <a:cs typeface="ＭＳ ゴシック"/>
              </a:rPr>
              <a:t>── </a:t>
            </a:r>
            <a:r>
              <a:rPr lang="en-US" altLang="ja-JP" sz="1200" dirty="0" err="1" smtClean="0">
                <a:latin typeface="ＭＳ ゴシック"/>
                <a:ea typeface="ＭＳ ゴシック"/>
                <a:cs typeface="ＭＳ ゴシック"/>
              </a:rPr>
              <a:t>exerciseXX</a:t>
            </a:r>
            <a:r>
              <a:rPr lang="en-US" altLang="ja-JP" sz="1200" dirty="0" smtClean="0">
                <a:latin typeface="ＭＳ ゴシック"/>
                <a:ea typeface="ＭＳ ゴシック"/>
                <a:cs typeface="ＭＳ ゴシック"/>
              </a:rPr>
              <a:t>                            ... </a:t>
            </a:r>
            <a:r>
              <a:rPr lang="ja-JP" altLang="en-US" sz="1200" dirty="0" smtClean="0">
                <a:latin typeface="ＭＳ ゴシック"/>
                <a:ea typeface="ＭＳ ゴシック"/>
                <a:cs typeface="ＭＳ ゴシック"/>
              </a:rPr>
              <a:t>各エクササイズの回答コード</a:t>
            </a:r>
            <a:endParaRPr lang="en-US" altLang="ja-JP" sz="1200" dirty="0">
              <a:latin typeface="ＭＳ ゴシック"/>
              <a:ea typeface="ＭＳ ゴシック"/>
              <a:cs typeface="ＭＳ ゴシック"/>
            </a:endParaRPr>
          </a:p>
          <a:p>
            <a:pPr marL="0" indent="0">
              <a:spcBef>
                <a:spcPts val="0"/>
              </a:spcBef>
              <a:spcAft>
                <a:spcPts val="0"/>
              </a:spcAft>
              <a:buNone/>
            </a:pPr>
            <a:r>
              <a:rPr lang="en-US" altLang="ja-JP" sz="1200" dirty="0" smtClean="0">
                <a:latin typeface="ＭＳ ゴシック"/>
                <a:ea typeface="ＭＳ ゴシック"/>
                <a:cs typeface="ＭＳ ゴシック"/>
              </a:rPr>
              <a:t>└</a:t>
            </a:r>
            <a:r>
              <a:rPr lang="en-US" altLang="ja-JP" sz="1200" dirty="0">
                <a:latin typeface="ＭＳ ゴシック"/>
                <a:ea typeface="ＭＳ ゴシック"/>
                <a:cs typeface="ＭＳ ゴシック"/>
              </a:rPr>
              <a:t>── </a:t>
            </a:r>
            <a:r>
              <a:rPr lang="en-US" altLang="ja-JP" sz="1200" dirty="0" smtClean="0">
                <a:latin typeface="ＭＳ ゴシック"/>
                <a:ea typeface="ＭＳ ゴシック"/>
                <a:cs typeface="ＭＳ ゴシック"/>
              </a:rPr>
              <a:t>work</a:t>
            </a:r>
            <a:r>
              <a:rPr lang="en-US" altLang="ja-JP" sz="1200" dirty="0">
                <a:latin typeface="ＭＳ ゴシック"/>
                <a:ea typeface="ＭＳ ゴシック"/>
                <a:cs typeface="ＭＳ ゴシック"/>
              </a:rPr>
              <a:t> </a:t>
            </a:r>
            <a:r>
              <a:rPr lang="en-US" altLang="ja-JP" sz="1200" dirty="0" smtClean="0">
                <a:latin typeface="ＭＳ ゴシック"/>
                <a:ea typeface="ＭＳ ゴシック"/>
                <a:cs typeface="ＭＳ ゴシック"/>
              </a:rPr>
              <a:t>                                 .</a:t>
            </a:r>
            <a:r>
              <a:rPr lang="en-US" altLang="ja-JP" sz="1200" dirty="0">
                <a:latin typeface="ＭＳ ゴシック"/>
                <a:ea typeface="ＭＳ ゴシック"/>
                <a:cs typeface="ＭＳ ゴシック"/>
              </a:rPr>
              <a:t>.. </a:t>
            </a:r>
            <a:r>
              <a:rPr lang="ja-JP" altLang="en-US" sz="1200" dirty="0" smtClean="0">
                <a:latin typeface="ＭＳ ゴシック"/>
                <a:ea typeface="ＭＳ ゴシック"/>
                <a:cs typeface="ＭＳ ゴシック"/>
              </a:rPr>
              <a:t>今回のハンズオンで作業してもらうディレクトリ</a:t>
            </a:r>
            <a:endParaRPr lang="sk-SK" altLang="ja-JP" sz="1200" dirty="0">
              <a:latin typeface="ＭＳ ゴシック"/>
              <a:ea typeface="ＭＳ ゴシック"/>
              <a:cs typeface="ＭＳ ゴシック"/>
            </a:endParaRPr>
          </a:p>
          <a:p>
            <a:pPr marL="0" indent="0">
              <a:spcBef>
                <a:spcPts val="0"/>
              </a:spcBef>
              <a:spcAft>
                <a:spcPts val="0"/>
              </a:spcAft>
              <a:buNone/>
            </a:pPr>
            <a:r>
              <a:rPr lang="ja-JP" altLang="ja-JP" sz="1200" dirty="0">
                <a:latin typeface="ＭＳ ゴシック"/>
                <a:ea typeface="ＭＳ ゴシック"/>
                <a:cs typeface="ＭＳ ゴシック"/>
              </a:rPr>
              <a:t>　</a:t>
            </a:r>
            <a:r>
              <a:rPr lang="ja-JP" altLang="en-US" sz="1200" dirty="0" smtClean="0">
                <a:latin typeface="ＭＳ ゴシック"/>
                <a:ea typeface="ＭＳ ゴシック"/>
                <a:cs typeface="ＭＳ ゴシック"/>
              </a:rPr>
              <a:t>　</a:t>
            </a:r>
            <a:r>
              <a:rPr lang="sk-SK" altLang="ja-JP" sz="1200" dirty="0" smtClean="0">
                <a:latin typeface="ＭＳ ゴシック"/>
                <a:ea typeface="ＭＳ ゴシック"/>
                <a:cs typeface="ＭＳ ゴシック"/>
              </a:rPr>
              <a:t>└</a:t>
            </a:r>
            <a:r>
              <a:rPr lang="sk-SK" altLang="ja-JP" sz="1200" dirty="0">
                <a:latin typeface="ＭＳ ゴシック"/>
                <a:ea typeface="ＭＳ ゴシック"/>
                <a:cs typeface="ＭＳ ゴシック"/>
              </a:rPr>
              <a:t>── </a:t>
            </a:r>
            <a:r>
              <a:rPr lang="sk-SK" altLang="ja-JP" sz="1200" dirty="0" smtClean="0">
                <a:latin typeface="ＭＳ ゴシック"/>
                <a:ea typeface="ＭＳ ゴシック"/>
                <a:cs typeface="ＭＳ ゴシック"/>
              </a:rPr>
              <a:t>www</a:t>
            </a:r>
            <a:r>
              <a:rPr lang="en-US" altLang="ja-JP" sz="1200" dirty="0">
                <a:latin typeface="ＭＳ ゴシック"/>
                <a:ea typeface="ＭＳ ゴシック"/>
                <a:cs typeface="ＭＳ ゴシック"/>
              </a:rPr>
              <a:t> </a:t>
            </a:r>
            <a:r>
              <a:rPr lang="en-US" altLang="ja-JP" sz="1200" dirty="0" smtClean="0">
                <a:latin typeface="ＭＳ ゴシック"/>
                <a:ea typeface="ＭＳ ゴシック"/>
                <a:cs typeface="ＭＳ ゴシック"/>
              </a:rPr>
              <a:t>                              </a:t>
            </a:r>
            <a:r>
              <a:rPr lang="en-US" altLang="ja-JP" sz="1200" dirty="0">
                <a:latin typeface="ＭＳ ゴシック"/>
                <a:ea typeface="ＭＳ ゴシック"/>
                <a:cs typeface="ＭＳ ゴシック"/>
              </a:rPr>
              <a:t>... </a:t>
            </a:r>
            <a:r>
              <a:rPr lang="en-US" altLang="ja-JP" sz="1200" dirty="0" smtClean="0">
                <a:latin typeface="ＭＳ ゴシック"/>
                <a:ea typeface="ＭＳ ゴシック"/>
                <a:cs typeface="ＭＳ ゴシック"/>
              </a:rPr>
              <a:t>Web</a:t>
            </a:r>
            <a:r>
              <a:rPr lang="ja-JP" altLang="en-US" sz="1200" dirty="0" smtClean="0">
                <a:latin typeface="ＭＳ ゴシック"/>
                <a:ea typeface="ＭＳ ゴシック"/>
                <a:cs typeface="ＭＳ ゴシック"/>
              </a:rPr>
              <a:t>サーバーのドキュメントルート</a:t>
            </a:r>
            <a:r>
              <a:rPr lang="it-IT" altLang="ja-JP" sz="1200" dirty="0" smtClean="0">
                <a:latin typeface="ＭＳ ゴシック"/>
                <a:ea typeface="ＭＳ ゴシック"/>
                <a:cs typeface="ＭＳ ゴシック"/>
              </a:rPr>
              <a:t>           </a:t>
            </a:r>
          </a:p>
          <a:p>
            <a:pPr marL="0" indent="0">
              <a:spcBef>
                <a:spcPts val="0"/>
              </a:spcBef>
              <a:spcAft>
                <a:spcPts val="0"/>
              </a:spcAft>
              <a:buNone/>
            </a:pPr>
            <a:r>
              <a:rPr lang="it-IT" altLang="ja-JP" sz="1200" dirty="0" smtClean="0">
                <a:latin typeface="ＭＳ ゴシック"/>
                <a:ea typeface="ＭＳ ゴシック"/>
                <a:cs typeface="ＭＳ ゴシック"/>
              </a:rPr>
              <a:t>        ├</a:t>
            </a:r>
            <a:r>
              <a:rPr lang="it-IT" altLang="ja-JP" sz="1200" dirty="0">
                <a:latin typeface="ＭＳ ゴシック"/>
                <a:ea typeface="ＭＳ ゴシック"/>
                <a:cs typeface="ＭＳ ゴシック"/>
              </a:rPr>
              <a:t>── </a:t>
            </a:r>
            <a:r>
              <a:rPr lang="it-IT" altLang="ja-JP" sz="1200" dirty="0" err="1" smtClean="0">
                <a:latin typeface="ＭＳ ゴシック"/>
                <a:ea typeface="ＭＳ ゴシック"/>
                <a:cs typeface="ＭＳ ゴシック"/>
              </a:rPr>
              <a:t>components</a:t>
            </a:r>
            <a:r>
              <a:rPr lang="it-IT" altLang="ja-JP" sz="1200" dirty="0" smtClean="0">
                <a:latin typeface="ＭＳ ゴシック"/>
                <a:ea typeface="ＭＳ ゴシック"/>
                <a:cs typeface="ＭＳ ゴシック"/>
              </a:rPr>
              <a:t>                   </a:t>
            </a:r>
            <a:r>
              <a:rPr lang="en-US" altLang="ja-JP" sz="1200" dirty="0" smtClean="0">
                <a:latin typeface="ＭＳ ゴシック"/>
                <a:ea typeface="ＭＳ ゴシック"/>
                <a:cs typeface="ＭＳ ゴシック"/>
              </a:rPr>
              <a:t> </a:t>
            </a:r>
            <a:r>
              <a:rPr lang="en-US" altLang="ja-JP" sz="1200" dirty="0">
                <a:latin typeface="ＭＳ ゴシック"/>
                <a:ea typeface="ＭＳ ゴシック"/>
                <a:cs typeface="ＭＳ ゴシック"/>
              </a:rPr>
              <a:t>... </a:t>
            </a:r>
            <a:r>
              <a:rPr lang="ja-JP" altLang="en-US" sz="1200" dirty="0" smtClean="0">
                <a:latin typeface="ＭＳ ゴシック"/>
                <a:ea typeface="ＭＳ ゴシック"/>
                <a:cs typeface="ＭＳ ゴシック"/>
              </a:rPr>
              <a:t>実装モジュールを配置するルート</a:t>
            </a:r>
            <a:endParaRPr lang="it-IT" altLang="ja-JP" sz="1200" dirty="0">
              <a:latin typeface="ＭＳ ゴシック"/>
              <a:ea typeface="ＭＳ ゴシック"/>
              <a:cs typeface="ＭＳ ゴシック"/>
            </a:endParaRPr>
          </a:p>
          <a:p>
            <a:pPr marL="0" indent="0">
              <a:spcBef>
                <a:spcPts val="0"/>
              </a:spcBef>
              <a:spcAft>
                <a:spcPts val="0"/>
              </a:spcAft>
              <a:buNone/>
            </a:pPr>
            <a:r>
              <a:rPr lang="de-DE" altLang="ja-JP" sz="1200" dirty="0">
                <a:latin typeface="ＭＳ ゴシック"/>
                <a:ea typeface="ＭＳ ゴシック"/>
                <a:cs typeface="ＭＳ ゴシック"/>
              </a:rPr>
              <a:t>        │   ├── </a:t>
            </a:r>
            <a:r>
              <a:rPr lang="de-DE" altLang="ja-JP" sz="1200" dirty="0" err="1" smtClean="0">
                <a:latin typeface="ＭＳ ゴシック"/>
                <a:ea typeface="ＭＳ ゴシック"/>
                <a:cs typeface="ＭＳ ゴシック"/>
              </a:rPr>
              <a:t>app.js</a:t>
            </a:r>
            <a:r>
              <a:rPr lang="en-US" altLang="ja-JP" sz="1200" dirty="0">
                <a:latin typeface="ＭＳ ゴシック"/>
                <a:ea typeface="ＭＳ ゴシック"/>
                <a:cs typeface="ＭＳ ゴシック"/>
              </a:rPr>
              <a:t> </a:t>
            </a:r>
            <a:r>
              <a:rPr lang="en-US" altLang="ja-JP" sz="1200" dirty="0" smtClean="0">
                <a:latin typeface="ＭＳ ゴシック"/>
                <a:ea typeface="ＭＳ ゴシック"/>
                <a:cs typeface="ＭＳ ゴシック"/>
              </a:rPr>
              <a:t>                  ... AngularJS</a:t>
            </a:r>
            <a:r>
              <a:rPr lang="ja-JP" altLang="en-US" sz="1200" dirty="0" smtClean="0">
                <a:latin typeface="ＭＳ ゴシック"/>
                <a:ea typeface="ＭＳ ゴシック"/>
                <a:cs typeface="ＭＳ ゴシック"/>
              </a:rPr>
              <a:t>のエントリポイント</a:t>
            </a:r>
            <a:endParaRPr lang="de-DE" altLang="ja-JP" sz="1200" dirty="0">
              <a:latin typeface="ＭＳ ゴシック"/>
              <a:ea typeface="ＭＳ ゴシック"/>
              <a:cs typeface="ＭＳ ゴシック"/>
            </a:endParaRPr>
          </a:p>
          <a:p>
            <a:pPr marL="0" indent="0">
              <a:spcBef>
                <a:spcPts val="0"/>
              </a:spcBef>
              <a:spcAft>
                <a:spcPts val="0"/>
              </a:spcAft>
              <a:buNone/>
            </a:pPr>
            <a:r>
              <a:rPr lang="de-DE" altLang="ja-JP" sz="1200" dirty="0">
                <a:latin typeface="ＭＳ ゴシック"/>
                <a:ea typeface="ＭＳ ゴシック"/>
                <a:cs typeface="ＭＳ ゴシック"/>
              </a:rPr>
              <a:t>        │   ├── </a:t>
            </a:r>
            <a:r>
              <a:rPr lang="de-DE" altLang="ja-JP" sz="1200" dirty="0" err="1" smtClean="0">
                <a:latin typeface="ＭＳ ゴシック"/>
                <a:ea typeface="ＭＳ ゴシック"/>
                <a:cs typeface="ＭＳ ゴシック"/>
              </a:rPr>
              <a:t>auth</a:t>
            </a:r>
            <a:r>
              <a:rPr lang="en-US" altLang="ja-JP" sz="1200" dirty="0">
                <a:latin typeface="ＭＳ ゴシック"/>
                <a:ea typeface="ＭＳ ゴシック"/>
                <a:cs typeface="ＭＳ ゴシック"/>
              </a:rPr>
              <a:t> </a:t>
            </a:r>
            <a:r>
              <a:rPr lang="en-US" altLang="ja-JP" sz="1200" dirty="0" smtClean="0">
                <a:latin typeface="ＭＳ ゴシック"/>
                <a:ea typeface="ＭＳ ゴシック"/>
                <a:cs typeface="ＭＳ ゴシック"/>
              </a:rPr>
              <a:t>                    ... </a:t>
            </a:r>
            <a:r>
              <a:rPr lang="ja-JP" altLang="en-US" sz="1200" dirty="0" smtClean="0">
                <a:latin typeface="ＭＳ ゴシック"/>
                <a:ea typeface="ＭＳ ゴシック"/>
                <a:cs typeface="ＭＳ ゴシック"/>
              </a:rPr>
              <a:t>認証機能のモジュールを配置</a:t>
            </a:r>
            <a:endParaRPr lang="de-DE" altLang="ja-JP" sz="1200" dirty="0">
              <a:latin typeface="ＭＳ ゴシック"/>
              <a:ea typeface="ＭＳ ゴシック"/>
              <a:cs typeface="ＭＳ ゴシック"/>
            </a:endParaRPr>
          </a:p>
          <a:p>
            <a:pPr marL="0" indent="0">
              <a:spcBef>
                <a:spcPts val="0"/>
              </a:spcBef>
              <a:spcAft>
                <a:spcPts val="0"/>
              </a:spcAft>
              <a:buNone/>
            </a:pPr>
            <a:r>
              <a:rPr lang="de-DE" altLang="ja-JP" sz="1200" dirty="0">
                <a:latin typeface="ＭＳ ゴシック"/>
                <a:ea typeface="ＭＳ ゴシック"/>
                <a:cs typeface="ＭＳ ゴシック"/>
              </a:rPr>
              <a:t>        │   │   ├── </a:t>
            </a:r>
            <a:r>
              <a:rPr lang="de-DE" altLang="ja-JP" sz="1200" dirty="0" err="1" smtClean="0">
                <a:latin typeface="ＭＳ ゴシック"/>
                <a:ea typeface="ＭＳ ゴシック"/>
                <a:cs typeface="ＭＳ ゴシック"/>
              </a:rPr>
              <a:t>login.css</a:t>
            </a:r>
            <a:r>
              <a:rPr lang="de-DE" altLang="ja-JP" sz="1200" dirty="0" smtClean="0">
                <a:latin typeface="ＭＳ ゴシック"/>
                <a:ea typeface="ＭＳ ゴシック"/>
                <a:cs typeface="ＭＳ ゴシック"/>
              </a:rPr>
              <a:t>           ... </a:t>
            </a:r>
            <a:r>
              <a:rPr lang="ja-JP" altLang="en-US" sz="1200" dirty="0" smtClean="0">
                <a:latin typeface="ＭＳ ゴシック"/>
                <a:ea typeface="ＭＳ ゴシック"/>
                <a:cs typeface="ＭＳ ゴシック"/>
              </a:rPr>
              <a:t>ログイン画面用の</a:t>
            </a:r>
            <a:r>
              <a:rPr lang="en-US" altLang="ja-JP" sz="1200" dirty="0" smtClean="0">
                <a:latin typeface="ＭＳ ゴシック"/>
                <a:ea typeface="ＭＳ ゴシック"/>
                <a:cs typeface="ＭＳ ゴシック"/>
              </a:rPr>
              <a:t>CSS</a:t>
            </a:r>
            <a:endParaRPr lang="de-DE" altLang="ja-JP" sz="1200" dirty="0">
              <a:latin typeface="ＭＳ ゴシック"/>
              <a:ea typeface="ＭＳ ゴシック"/>
              <a:cs typeface="ＭＳ ゴシック"/>
            </a:endParaRPr>
          </a:p>
          <a:p>
            <a:pPr marL="0" indent="0">
              <a:spcBef>
                <a:spcPts val="0"/>
              </a:spcBef>
              <a:spcAft>
                <a:spcPts val="0"/>
              </a:spcAft>
              <a:buNone/>
            </a:pPr>
            <a:r>
              <a:rPr lang="de-DE" altLang="ja-JP" sz="1200" dirty="0">
                <a:latin typeface="ＭＳ ゴシック"/>
                <a:ea typeface="ＭＳ ゴシック"/>
                <a:cs typeface="ＭＳ ゴシック"/>
              </a:rPr>
              <a:t>        │   │   └── </a:t>
            </a:r>
            <a:r>
              <a:rPr lang="de-DE" altLang="ja-JP" sz="1200" dirty="0" err="1" smtClean="0">
                <a:latin typeface="ＭＳ ゴシック"/>
                <a:ea typeface="ＭＳ ゴシック"/>
                <a:cs typeface="ＭＳ ゴシック"/>
              </a:rPr>
              <a:t>login.html</a:t>
            </a:r>
            <a:r>
              <a:rPr lang="de-DE" altLang="ja-JP" sz="1200" dirty="0" smtClean="0">
                <a:latin typeface="ＭＳ ゴシック"/>
                <a:ea typeface="ＭＳ ゴシック"/>
                <a:cs typeface="ＭＳ ゴシック"/>
              </a:rPr>
              <a:t>          ... </a:t>
            </a:r>
            <a:r>
              <a:rPr lang="ja-JP" altLang="en-US" sz="1200" dirty="0" smtClean="0">
                <a:latin typeface="ＭＳ ゴシック"/>
                <a:ea typeface="ＭＳ ゴシック"/>
                <a:cs typeface="ＭＳ ゴシック"/>
              </a:rPr>
              <a:t>ログイン画面</a:t>
            </a:r>
            <a:endParaRPr lang="de-DE" altLang="ja-JP" sz="1200" dirty="0">
              <a:latin typeface="ＭＳ ゴシック"/>
              <a:ea typeface="ＭＳ ゴシック"/>
              <a:cs typeface="ＭＳ ゴシック"/>
            </a:endParaRPr>
          </a:p>
          <a:p>
            <a:pPr marL="0" indent="0">
              <a:spcBef>
                <a:spcPts val="0"/>
              </a:spcBef>
              <a:spcAft>
                <a:spcPts val="0"/>
              </a:spcAft>
              <a:buNone/>
            </a:pPr>
            <a:r>
              <a:rPr lang="ro-RO" altLang="ja-JP" sz="1200" dirty="0">
                <a:latin typeface="ＭＳ ゴシック"/>
                <a:ea typeface="ＭＳ ゴシック"/>
                <a:cs typeface="ＭＳ ゴシック"/>
              </a:rPr>
              <a:t>        │   ├── </a:t>
            </a:r>
            <a:r>
              <a:rPr lang="ro-RO" altLang="ja-JP" sz="1200" dirty="0" smtClean="0">
                <a:latin typeface="ＭＳ ゴシック"/>
                <a:ea typeface="ＭＳ ゴシック"/>
                <a:cs typeface="ＭＳ ゴシック"/>
              </a:rPr>
              <a:t>config.js</a:t>
            </a:r>
            <a:r>
              <a:rPr lang="en-US" altLang="ja-JP" sz="1200" dirty="0">
                <a:latin typeface="ＭＳ ゴシック"/>
                <a:ea typeface="ＭＳ ゴシック"/>
                <a:cs typeface="ＭＳ ゴシック"/>
              </a:rPr>
              <a:t> </a:t>
            </a:r>
            <a:r>
              <a:rPr lang="en-US" altLang="ja-JP" sz="1200" dirty="0" smtClean="0">
                <a:latin typeface="ＭＳ ゴシック"/>
                <a:ea typeface="ＭＳ ゴシック"/>
                <a:cs typeface="ＭＳ ゴシック"/>
              </a:rPr>
              <a:t>               ...</a:t>
            </a:r>
            <a:r>
              <a:rPr lang="is-IS" altLang="ja-JP" sz="1200" dirty="0" smtClean="0">
                <a:latin typeface="ＭＳ ゴシック"/>
                <a:ea typeface="ＭＳ ゴシック"/>
                <a:cs typeface="ＭＳ ゴシック"/>
              </a:rPr>
              <a:t> </a:t>
            </a:r>
            <a:r>
              <a:rPr lang="en-US" altLang="ja-JP" sz="1200" dirty="0" smtClean="0">
                <a:latin typeface="ＭＳ ゴシック"/>
                <a:ea typeface="ＭＳ ゴシック"/>
                <a:cs typeface="ＭＳ ゴシック"/>
              </a:rPr>
              <a:t>AppPot</a:t>
            </a:r>
            <a:r>
              <a:rPr lang="ja-JP" altLang="en-US" sz="1200" dirty="0" smtClean="0">
                <a:latin typeface="ＭＳ ゴシック"/>
                <a:ea typeface="ＭＳ ゴシック"/>
                <a:cs typeface="ＭＳ ゴシック"/>
              </a:rPr>
              <a:t>接続と</a:t>
            </a:r>
            <a:r>
              <a:rPr lang="en-US" altLang="ja-JP" sz="1200" dirty="0" smtClean="0">
                <a:latin typeface="ＭＳ ゴシック"/>
                <a:ea typeface="ＭＳ ゴシック"/>
                <a:cs typeface="ＭＳ ゴシック"/>
              </a:rPr>
              <a:t>SDK</a:t>
            </a:r>
            <a:r>
              <a:rPr lang="ja-JP" altLang="en-US" sz="1200" dirty="0" smtClean="0">
                <a:latin typeface="ＭＳ ゴシック"/>
                <a:ea typeface="ＭＳ ゴシック"/>
                <a:cs typeface="ＭＳ ゴシック"/>
              </a:rPr>
              <a:t>利用のための設定</a:t>
            </a:r>
            <a:endParaRPr lang="en-US" altLang="ja-JP" sz="1200" dirty="0" smtClean="0">
              <a:latin typeface="ＭＳ ゴシック"/>
              <a:ea typeface="ＭＳ ゴシック"/>
              <a:cs typeface="ＭＳ ゴシック"/>
            </a:endParaRPr>
          </a:p>
          <a:p>
            <a:pPr marL="0" indent="0">
              <a:spcBef>
                <a:spcPts val="0"/>
              </a:spcBef>
              <a:spcAft>
                <a:spcPts val="0"/>
              </a:spcAft>
              <a:buNone/>
            </a:pPr>
            <a:r>
              <a:rPr lang="ro-RO" altLang="ja-JP" sz="1200" dirty="0">
                <a:latin typeface="ＭＳ ゴシック"/>
                <a:ea typeface="ＭＳ ゴシック"/>
                <a:cs typeface="ＭＳ ゴシック"/>
              </a:rPr>
              <a:t> </a:t>
            </a:r>
            <a:r>
              <a:rPr lang="ro-RO" altLang="ja-JP" sz="1200" dirty="0" smtClean="0">
                <a:latin typeface="ＭＳ ゴシック"/>
                <a:ea typeface="ＭＳ ゴシック"/>
                <a:cs typeface="ＭＳ ゴシック"/>
              </a:rPr>
              <a:t>       │</a:t>
            </a:r>
            <a:r>
              <a:rPr lang="ro-RO" altLang="ja-JP" sz="1200" dirty="0">
                <a:latin typeface="ＭＳ ゴシック"/>
                <a:ea typeface="ＭＳ ゴシック"/>
                <a:cs typeface="ＭＳ ゴシック"/>
              </a:rPr>
              <a:t>   ├── </a:t>
            </a:r>
            <a:r>
              <a:rPr lang="ro-RO" altLang="ja-JP" sz="1200" dirty="0" smtClean="0">
                <a:latin typeface="ＭＳ ゴシック"/>
                <a:ea typeface="ＭＳ ゴシック"/>
                <a:cs typeface="ＭＳ ゴシック"/>
              </a:rPr>
              <a:t>helper.js</a:t>
            </a:r>
            <a:r>
              <a:rPr lang="en-US" altLang="ja-JP" sz="1200" dirty="0" smtClean="0">
                <a:latin typeface="ＭＳ ゴシック"/>
                <a:ea typeface="ＭＳ ゴシック"/>
                <a:cs typeface="ＭＳ ゴシック"/>
              </a:rPr>
              <a:t>                </a:t>
            </a:r>
            <a:r>
              <a:rPr lang="en-US" altLang="ja-JP" sz="1200" dirty="0">
                <a:latin typeface="ＭＳ ゴシック"/>
                <a:ea typeface="ＭＳ ゴシック"/>
                <a:cs typeface="ＭＳ ゴシック"/>
              </a:rPr>
              <a:t>...</a:t>
            </a:r>
            <a:r>
              <a:rPr lang="is-IS" altLang="ja-JP" sz="1200" dirty="0">
                <a:latin typeface="ＭＳ ゴシック"/>
                <a:ea typeface="ＭＳ ゴシック"/>
                <a:cs typeface="ＭＳ ゴシック"/>
              </a:rPr>
              <a:t> </a:t>
            </a:r>
            <a:r>
              <a:rPr lang="ja-JP" altLang="en-US" sz="1200" dirty="0" smtClean="0">
                <a:latin typeface="ＭＳ ゴシック"/>
                <a:ea typeface="ＭＳ ゴシック"/>
                <a:cs typeface="ＭＳ ゴシック"/>
              </a:rPr>
              <a:t>軽微な処理用のヘルパー関数郡</a:t>
            </a:r>
            <a:endParaRPr lang="ro-RO" altLang="ja-JP" sz="1200" dirty="0">
              <a:latin typeface="ＭＳ ゴシック"/>
              <a:ea typeface="ＭＳ ゴシック"/>
              <a:cs typeface="ＭＳ ゴシック"/>
            </a:endParaRPr>
          </a:p>
          <a:p>
            <a:pPr marL="0" indent="0">
              <a:spcBef>
                <a:spcPts val="0"/>
              </a:spcBef>
              <a:spcAft>
                <a:spcPts val="0"/>
              </a:spcAft>
              <a:buNone/>
            </a:pPr>
            <a:r>
              <a:rPr lang="ro-RO" altLang="ja-JP" sz="1200" dirty="0">
                <a:latin typeface="ＭＳ ゴシック"/>
                <a:ea typeface="ＭＳ ゴシック"/>
                <a:cs typeface="ＭＳ ゴシック"/>
              </a:rPr>
              <a:t>        │   └── simple-</a:t>
            </a:r>
            <a:r>
              <a:rPr lang="ro-RO" altLang="ja-JP" sz="1200" dirty="0" smtClean="0">
                <a:latin typeface="ＭＳ ゴシック"/>
                <a:ea typeface="ＭＳ ゴシック"/>
                <a:cs typeface="ＭＳ ゴシック"/>
              </a:rPr>
              <a:t>crud</a:t>
            </a:r>
            <a:r>
              <a:rPr lang="en-US" altLang="ja-JP" sz="1200" dirty="0">
                <a:latin typeface="ＭＳ ゴシック"/>
                <a:ea typeface="ＭＳ ゴシック"/>
                <a:cs typeface="ＭＳ ゴシック"/>
              </a:rPr>
              <a:t> </a:t>
            </a:r>
            <a:r>
              <a:rPr lang="en-US" altLang="ja-JP" sz="1200" dirty="0" smtClean="0">
                <a:latin typeface="ＭＳ ゴシック"/>
                <a:ea typeface="ＭＳ ゴシック"/>
                <a:cs typeface="ＭＳ ゴシック"/>
              </a:rPr>
              <a:t>             ... DB</a:t>
            </a:r>
            <a:r>
              <a:rPr lang="ja-JP" altLang="en-US" sz="1200" dirty="0" smtClean="0">
                <a:latin typeface="ＭＳ ゴシック"/>
                <a:ea typeface="ＭＳ ゴシック"/>
                <a:cs typeface="ＭＳ ゴシック"/>
              </a:rPr>
              <a:t>を</a:t>
            </a:r>
            <a:r>
              <a:rPr lang="en-US" altLang="ja-JP" sz="1200" dirty="0" smtClean="0">
                <a:latin typeface="ＭＳ ゴシック"/>
                <a:ea typeface="ＭＳ ゴシック"/>
                <a:cs typeface="ＭＳ ゴシック"/>
              </a:rPr>
              <a:t>CRUD</a:t>
            </a:r>
            <a:r>
              <a:rPr lang="ja-JP" altLang="en-US" sz="1200" dirty="0" smtClean="0">
                <a:latin typeface="ＭＳ ゴシック"/>
                <a:ea typeface="ＭＳ ゴシック"/>
                <a:cs typeface="ＭＳ ゴシック"/>
              </a:rPr>
              <a:t>する機能のモジュールを配置</a:t>
            </a:r>
            <a:endParaRPr lang="ro-RO" altLang="ja-JP" sz="1200" dirty="0">
              <a:latin typeface="ＭＳ ゴシック"/>
              <a:ea typeface="ＭＳ ゴシック"/>
              <a:cs typeface="ＭＳ ゴシック"/>
            </a:endParaRPr>
          </a:p>
          <a:p>
            <a:pPr marL="0" indent="0">
              <a:spcBef>
                <a:spcPts val="0"/>
              </a:spcBef>
              <a:spcAft>
                <a:spcPts val="0"/>
              </a:spcAft>
              <a:buNone/>
            </a:pPr>
            <a:r>
              <a:rPr lang="de-DE" altLang="ja-JP" sz="1200" dirty="0">
                <a:latin typeface="ＭＳ ゴシック"/>
                <a:ea typeface="ＭＳ ゴシック"/>
                <a:cs typeface="ＭＳ ゴシック"/>
              </a:rPr>
              <a:t>        │       ├── </a:t>
            </a:r>
            <a:r>
              <a:rPr lang="de-DE" altLang="ja-JP" sz="1200" dirty="0" err="1" smtClean="0">
                <a:latin typeface="ＭＳ ゴシック"/>
                <a:ea typeface="ＭＳ ゴシック"/>
                <a:cs typeface="ＭＳ ゴシック"/>
              </a:rPr>
              <a:t>customerDetail.html</a:t>
            </a:r>
            <a:r>
              <a:rPr lang="de-DE" altLang="ja-JP" sz="1200" dirty="0" smtClean="0">
                <a:latin typeface="ＭＳ ゴシック"/>
                <a:ea typeface="ＭＳ ゴシック"/>
                <a:cs typeface="ＭＳ ゴシック"/>
              </a:rPr>
              <a:t>  ... </a:t>
            </a:r>
            <a:r>
              <a:rPr lang="ja-JP" altLang="en-US" sz="1200" dirty="0" smtClean="0">
                <a:latin typeface="ＭＳ ゴシック"/>
                <a:ea typeface="ＭＳ ゴシック"/>
                <a:cs typeface="ＭＳ ゴシック"/>
              </a:rPr>
              <a:t>登録・編集画面</a:t>
            </a:r>
            <a:endParaRPr lang="de-DE" altLang="ja-JP" sz="1200" dirty="0">
              <a:latin typeface="ＭＳ ゴシック"/>
              <a:ea typeface="ＭＳ ゴシック"/>
              <a:cs typeface="ＭＳ ゴシック"/>
            </a:endParaRPr>
          </a:p>
          <a:p>
            <a:pPr marL="0" indent="0">
              <a:spcBef>
                <a:spcPts val="0"/>
              </a:spcBef>
              <a:spcAft>
                <a:spcPts val="0"/>
              </a:spcAft>
              <a:buNone/>
            </a:pPr>
            <a:r>
              <a:rPr lang="de-DE" altLang="ja-JP" sz="1200" dirty="0">
                <a:latin typeface="ＭＳ ゴシック"/>
                <a:ea typeface="ＭＳ ゴシック"/>
                <a:cs typeface="ＭＳ ゴシック"/>
              </a:rPr>
              <a:t>        │       └── </a:t>
            </a:r>
            <a:r>
              <a:rPr lang="de-DE" altLang="ja-JP" sz="1200" dirty="0" err="1" smtClean="0">
                <a:latin typeface="ＭＳ ゴシック"/>
                <a:ea typeface="ＭＳ ゴシック"/>
                <a:cs typeface="ＭＳ ゴシック"/>
              </a:rPr>
              <a:t>customerList.html</a:t>
            </a:r>
            <a:r>
              <a:rPr lang="en-US" altLang="ja-JP" sz="1200" dirty="0">
                <a:latin typeface="ＭＳ ゴシック"/>
                <a:ea typeface="ＭＳ ゴシック"/>
                <a:cs typeface="ＭＳ ゴシック"/>
              </a:rPr>
              <a:t> </a:t>
            </a:r>
            <a:r>
              <a:rPr lang="en-US" altLang="ja-JP" sz="1200" dirty="0" smtClean="0">
                <a:latin typeface="ＭＳ ゴシック"/>
                <a:ea typeface="ＭＳ ゴシック"/>
                <a:cs typeface="ＭＳ ゴシック"/>
              </a:rPr>
              <a:t>   ... </a:t>
            </a:r>
            <a:r>
              <a:rPr lang="ja-JP" altLang="en-US" sz="1200" dirty="0" smtClean="0">
                <a:latin typeface="ＭＳ ゴシック"/>
                <a:ea typeface="ＭＳ ゴシック"/>
                <a:cs typeface="ＭＳ ゴシック"/>
              </a:rPr>
              <a:t>一覧表示画面</a:t>
            </a:r>
            <a:endParaRPr lang="de-DE" altLang="ja-JP" sz="1200" dirty="0">
              <a:latin typeface="ＭＳ ゴシック"/>
              <a:ea typeface="ＭＳ ゴシック"/>
              <a:cs typeface="ＭＳ ゴシック"/>
            </a:endParaRPr>
          </a:p>
          <a:p>
            <a:pPr marL="0" indent="0">
              <a:spcBef>
                <a:spcPts val="0"/>
              </a:spcBef>
              <a:spcAft>
                <a:spcPts val="0"/>
              </a:spcAft>
              <a:buNone/>
            </a:pPr>
            <a:r>
              <a:rPr lang="de-DE" altLang="ja-JP" sz="1200" dirty="0">
                <a:latin typeface="ＭＳ ゴシック"/>
                <a:ea typeface="ＭＳ ゴシック"/>
                <a:cs typeface="ＭＳ ゴシック"/>
              </a:rPr>
              <a:t>        ├── </a:t>
            </a:r>
            <a:r>
              <a:rPr lang="de-DE" altLang="ja-JP" sz="1200" dirty="0" err="1" smtClean="0">
                <a:latin typeface="ＭＳ ゴシック"/>
                <a:ea typeface="ＭＳ ゴシック"/>
                <a:cs typeface="ＭＳ ゴシック"/>
              </a:rPr>
              <a:t>index.html</a:t>
            </a:r>
            <a:r>
              <a:rPr lang="de-DE" altLang="ja-JP" sz="1200" dirty="0" smtClean="0">
                <a:latin typeface="ＭＳ ゴシック"/>
                <a:ea typeface="ＭＳ ゴシック"/>
                <a:cs typeface="ＭＳ ゴシック"/>
              </a:rPr>
              <a:t>                    ... </a:t>
            </a:r>
            <a:r>
              <a:rPr lang="ja-JP" altLang="en-US" sz="1200" dirty="0" smtClean="0">
                <a:latin typeface="ＭＳ ゴシック"/>
                <a:ea typeface="ＭＳ ゴシック"/>
                <a:cs typeface="ＭＳ ゴシック"/>
              </a:rPr>
              <a:t>アクセスするルートページ</a:t>
            </a:r>
            <a:endParaRPr lang="de-DE" altLang="ja-JP" sz="1200" dirty="0">
              <a:latin typeface="ＭＳ ゴシック"/>
              <a:ea typeface="ＭＳ ゴシック"/>
              <a:cs typeface="ＭＳ ゴシック"/>
            </a:endParaRPr>
          </a:p>
          <a:p>
            <a:pPr marL="0" indent="0">
              <a:spcBef>
                <a:spcPts val="0"/>
              </a:spcBef>
              <a:spcAft>
                <a:spcPts val="0"/>
              </a:spcAft>
              <a:buNone/>
            </a:pPr>
            <a:r>
              <a:rPr lang="de-DE" altLang="ja-JP" sz="1200" dirty="0">
                <a:latin typeface="ＭＳ ゴシック"/>
                <a:ea typeface="ＭＳ ゴシック"/>
                <a:cs typeface="ＭＳ ゴシック"/>
              </a:rPr>
              <a:t>        └── </a:t>
            </a:r>
            <a:r>
              <a:rPr lang="de-DE" altLang="ja-JP" sz="1200" dirty="0" err="1" smtClean="0">
                <a:latin typeface="ＭＳ ゴシック"/>
                <a:ea typeface="ＭＳ ゴシック"/>
                <a:cs typeface="ＭＳ ゴシック"/>
              </a:rPr>
              <a:t>lib</a:t>
            </a:r>
            <a:r>
              <a:rPr lang="de-DE" altLang="ja-JP" sz="1200" dirty="0" smtClean="0">
                <a:latin typeface="ＭＳ ゴシック"/>
                <a:ea typeface="ＭＳ ゴシック"/>
                <a:cs typeface="ＭＳ ゴシック"/>
              </a:rPr>
              <a:t>                           .</a:t>
            </a:r>
            <a:r>
              <a:rPr lang="de-DE" altLang="ja-JP" sz="1200" dirty="0">
                <a:latin typeface="ＭＳ ゴシック"/>
                <a:ea typeface="ＭＳ ゴシック"/>
                <a:cs typeface="ＭＳ ゴシック"/>
              </a:rPr>
              <a:t>.. </a:t>
            </a:r>
            <a:r>
              <a:rPr lang="ja-JP" altLang="en-US" sz="1200" dirty="0" smtClean="0">
                <a:latin typeface="ＭＳ ゴシック"/>
                <a:ea typeface="ＭＳ ゴシック"/>
                <a:cs typeface="ＭＳ ゴシック"/>
              </a:rPr>
              <a:t>外部ライブラリを配置</a:t>
            </a:r>
            <a:endParaRPr lang="de-DE" altLang="ja-JP" sz="1200" dirty="0" smtClean="0">
              <a:latin typeface="ＭＳ ゴシック"/>
              <a:ea typeface="ＭＳ ゴシック"/>
              <a:cs typeface="ＭＳ ゴシック"/>
            </a:endParaRPr>
          </a:p>
          <a:p>
            <a:pPr marL="0" indent="0">
              <a:spcBef>
                <a:spcPts val="0"/>
              </a:spcBef>
              <a:spcAft>
                <a:spcPts val="0"/>
              </a:spcAft>
              <a:buNone/>
            </a:pPr>
            <a:r>
              <a:rPr lang="ro-RO" altLang="ja-JP" sz="1200" dirty="0" smtClean="0">
                <a:latin typeface="ＭＳ ゴシック"/>
                <a:ea typeface="ＭＳ ゴシック"/>
                <a:cs typeface="ＭＳ ゴシック"/>
              </a:rPr>
              <a:t>            ├── angular</a:t>
            </a:r>
            <a:r>
              <a:rPr lang="en-US" altLang="ja-JP" sz="1200" dirty="0">
                <a:latin typeface="ＭＳ ゴシック"/>
                <a:ea typeface="ＭＳ ゴシック"/>
                <a:cs typeface="ＭＳ ゴシック"/>
              </a:rPr>
              <a:t> </a:t>
            </a:r>
            <a:r>
              <a:rPr lang="en-US" altLang="ja-JP" sz="1200" dirty="0" smtClean="0">
                <a:latin typeface="ＭＳ ゴシック"/>
                <a:ea typeface="ＭＳ ゴシック"/>
                <a:cs typeface="ＭＳ ゴシック"/>
              </a:rPr>
              <a:t>                  </a:t>
            </a:r>
            <a:r>
              <a:rPr lang="de-DE" altLang="ja-JP" sz="1200" dirty="0" smtClean="0">
                <a:latin typeface="ＭＳ ゴシック"/>
                <a:ea typeface="ＭＳ ゴシック"/>
                <a:cs typeface="ＭＳ ゴシック"/>
              </a:rPr>
              <a:t>.</a:t>
            </a:r>
            <a:r>
              <a:rPr lang="de-DE" altLang="ja-JP" sz="1200" dirty="0">
                <a:latin typeface="ＭＳ ゴシック"/>
                <a:ea typeface="ＭＳ ゴシック"/>
                <a:cs typeface="ＭＳ ゴシック"/>
              </a:rPr>
              <a:t>.. </a:t>
            </a:r>
            <a:r>
              <a:rPr lang="de-DE" altLang="ja-JP" sz="1200" dirty="0" smtClean="0">
                <a:latin typeface="ＭＳ ゴシック"/>
                <a:ea typeface="ＭＳ ゴシック"/>
                <a:cs typeface="ＭＳ ゴシック"/>
              </a:rPr>
              <a:t>AngularJS</a:t>
            </a:r>
            <a:r>
              <a:rPr lang="ja-JP" altLang="en-US" sz="1200" dirty="0" smtClean="0">
                <a:latin typeface="ＭＳ ゴシック"/>
                <a:ea typeface="ＭＳ ゴシック"/>
                <a:cs typeface="ＭＳ ゴシック"/>
              </a:rPr>
              <a:t>に関するライブラリを配置</a:t>
            </a:r>
            <a:endParaRPr lang="ro-RO" altLang="ja-JP" sz="1200" dirty="0" smtClean="0">
              <a:latin typeface="ＭＳ ゴシック"/>
              <a:ea typeface="ＭＳ ゴシック"/>
              <a:cs typeface="ＭＳ ゴシック"/>
            </a:endParaRPr>
          </a:p>
          <a:p>
            <a:pPr marL="0" indent="0">
              <a:spcBef>
                <a:spcPts val="0"/>
              </a:spcBef>
              <a:spcAft>
                <a:spcPts val="0"/>
              </a:spcAft>
              <a:buNone/>
            </a:pPr>
            <a:r>
              <a:rPr lang="ro-RO" altLang="ja-JP" sz="1200" dirty="0" smtClean="0">
                <a:latin typeface="ＭＳ ゴシック"/>
                <a:ea typeface="ＭＳ ゴシック"/>
                <a:cs typeface="ＭＳ ゴシック"/>
              </a:rPr>
              <a:t>            </a:t>
            </a:r>
            <a:r>
              <a:rPr lang="de-DE" altLang="ja-JP" sz="1200" dirty="0" smtClean="0">
                <a:latin typeface="ＭＳ ゴシック"/>
                <a:ea typeface="ＭＳ ゴシック"/>
                <a:cs typeface="ＭＳ ゴシック"/>
              </a:rPr>
              <a:t>├── </a:t>
            </a:r>
            <a:r>
              <a:rPr lang="de-DE" altLang="ja-JP" sz="1200" dirty="0" err="1" smtClean="0">
                <a:latin typeface="ＭＳ ゴシック"/>
                <a:ea typeface="ＭＳ ゴシック"/>
                <a:cs typeface="ＭＳ ゴシック"/>
              </a:rPr>
              <a:t>apppot</a:t>
            </a:r>
            <a:r>
              <a:rPr lang="de-DE" altLang="ja-JP" sz="1200" dirty="0" smtClean="0">
                <a:latin typeface="ＭＳ ゴシック"/>
                <a:ea typeface="ＭＳ ゴシック"/>
                <a:cs typeface="ＭＳ ゴシック"/>
              </a:rPr>
              <a:t>                    .</a:t>
            </a:r>
            <a:r>
              <a:rPr lang="de-DE" altLang="ja-JP" sz="1200" dirty="0">
                <a:latin typeface="ＭＳ ゴシック"/>
                <a:ea typeface="ＭＳ ゴシック"/>
                <a:cs typeface="ＭＳ ゴシック"/>
              </a:rPr>
              <a:t>.. </a:t>
            </a:r>
            <a:r>
              <a:rPr lang="en-US" altLang="ja-JP" sz="1200" dirty="0" smtClean="0">
                <a:latin typeface="ＭＳ ゴシック"/>
                <a:ea typeface="ＭＳ ゴシック"/>
                <a:cs typeface="ＭＳ ゴシック"/>
              </a:rPr>
              <a:t>AppPot</a:t>
            </a:r>
            <a:r>
              <a:rPr lang="ja-JP" altLang="en-US" sz="1200" dirty="0" smtClean="0">
                <a:latin typeface="ＭＳ ゴシック"/>
                <a:ea typeface="ＭＳ ゴシック"/>
                <a:cs typeface="ＭＳ ゴシック"/>
              </a:rPr>
              <a:t>に</a:t>
            </a:r>
            <a:r>
              <a:rPr lang="ja-JP" altLang="en-US" sz="1200" dirty="0">
                <a:latin typeface="ＭＳ ゴシック"/>
                <a:ea typeface="ＭＳ ゴシック"/>
                <a:cs typeface="ＭＳ ゴシック"/>
              </a:rPr>
              <a:t>関するライブラリを配置</a:t>
            </a:r>
            <a:endParaRPr lang="de-DE" altLang="ja-JP" sz="1200" dirty="0" smtClean="0">
              <a:latin typeface="ＭＳ ゴシック"/>
              <a:ea typeface="ＭＳ ゴシック"/>
              <a:cs typeface="ＭＳ ゴシック"/>
            </a:endParaRPr>
          </a:p>
          <a:p>
            <a:pPr marL="0" indent="0">
              <a:spcBef>
                <a:spcPts val="0"/>
              </a:spcBef>
              <a:spcAft>
                <a:spcPts val="0"/>
              </a:spcAft>
              <a:buNone/>
            </a:pPr>
            <a:r>
              <a:rPr lang="en-US" altLang="ja-JP" sz="1200" dirty="0" smtClean="0">
                <a:latin typeface="ＭＳ ゴシック"/>
                <a:ea typeface="ＭＳ ゴシック"/>
                <a:cs typeface="ＭＳ ゴシック"/>
              </a:rPr>
              <a:t>            ├</a:t>
            </a:r>
            <a:r>
              <a:rPr lang="en-US" altLang="ja-JP" sz="1200" dirty="0">
                <a:latin typeface="ＭＳ ゴシック"/>
                <a:ea typeface="ＭＳ ゴシック"/>
                <a:cs typeface="ＭＳ ゴシック"/>
              </a:rPr>
              <a:t>── </a:t>
            </a:r>
            <a:r>
              <a:rPr lang="en-US" altLang="ja-JP" sz="1200" dirty="0" smtClean="0">
                <a:latin typeface="ＭＳ ゴシック"/>
                <a:ea typeface="ＭＳ ゴシック"/>
                <a:cs typeface="ＭＳ ゴシック"/>
              </a:rPr>
              <a:t>bootstrap                 </a:t>
            </a:r>
            <a:r>
              <a:rPr lang="de-DE" altLang="ja-JP" sz="1200" dirty="0" smtClean="0">
                <a:latin typeface="ＭＳ ゴシック"/>
                <a:ea typeface="ＭＳ ゴシック"/>
                <a:cs typeface="ＭＳ ゴシック"/>
              </a:rPr>
              <a:t>.</a:t>
            </a:r>
            <a:r>
              <a:rPr lang="de-DE" altLang="ja-JP" sz="1200" dirty="0">
                <a:latin typeface="ＭＳ ゴシック"/>
                <a:ea typeface="ＭＳ ゴシック"/>
                <a:cs typeface="ＭＳ ゴシック"/>
              </a:rPr>
              <a:t>.. </a:t>
            </a:r>
            <a:r>
              <a:rPr lang="de-DE" altLang="ja-JP" sz="1200" dirty="0" smtClean="0">
                <a:latin typeface="ＭＳ ゴシック"/>
                <a:ea typeface="ＭＳ ゴシック"/>
                <a:cs typeface="ＭＳ ゴシック"/>
              </a:rPr>
              <a:t>Bootstrap</a:t>
            </a:r>
            <a:r>
              <a:rPr lang="ja-JP" altLang="en-US" sz="1200" dirty="0" smtClean="0">
                <a:latin typeface="ＭＳ ゴシック"/>
                <a:ea typeface="ＭＳ ゴシック"/>
                <a:cs typeface="ＭＳ ゴシック"/>
              </a:rPr>
              <a:t>に</a:t>
            </a:r>
            <a:r>
              <a:rPr lang="ja-JP" altLang="en-US" sz="1200" dirty="0">
                <a:latin typeface="ＭＳ ゴシック"/>
                <a:ea typeface="ＭＳ ゴシック"/>
                <a:cs typeface="ＭＳ ゴシック"/>
              </a:rPr>
              <a:t>関するライブラリを配置</a:t>
            </a:r>
            <a:endParaRPr lang="en-US" altLang="ja-JP" sz="1200" dirty="0" smtClean="0">
              <a:latin typeface="ＭＳ ゴシック"/>
              <a:ea typeface="ＭＳ ゴシック"/>
              <a:cs typeface="ＭＳ ゴシック"/>
            </a:endParaRPr>
          </a:p>
          <a:p>
            <a:pPr marL="0" indent="0">
              <a:spcBef>
                <a:spcPts val="0"/>
              </a:spcBef>
              <a:spcAft>
                <a:spcPts val="0"/>
              </a:spcAft>
              <a:buNone/>
            </a:pPr>
            <a:r>
              <a:rPr lang="de-DE" altLang="ja-JP" sz="1200" dirty="0" smtClean="0">
                <a:latin typeface="ＭＳ ゴシック"/>
                <a:ea typeface="ＭＳ ゴシック"/>
                <a:cs typeface="ＭＳ ゴシック"/>
              </a:rPr>
              <a:t>            └── </a:t>
            </a:r>
            <a:r>
              <a:rPr lang="de-DE" altLang="ja-JP" sz="1200" dirty="0" err="1" smtClean="0">
                <a:latin typeface="ＭＳ ゴシック"/>
                <a:ea typeface="ＭＳ ゴシック"/>
                <a:cs typeface="ＭＳ ゴシック"/>
              </a:rPr>
              <a:t>ui-bootstrap</a:t>
            </a:r>
            <a:r>
              <a:rPr lang="de-DE" altLang="ja-JP" sz="1200" dirty="0" smtClean="0">
                <a:latin typeface="ＭＳ ゴシック"/>
                <a:ea typeface="ＭＳ ゴシック"/>
                <a:cs typeface="ＭＳ ゴシック"/>
              </a:rPr>
              <a:t>              ... AngularJS</a:t>
            </a:r>
            <a:r>
              <a:rPr lang="ja-JP" altLang="en-US" sz="1200" dirty="0" smtClean="0">
                <a:latin typeface="ＭＳ ゴシック"/>
                <a:ea typeface="ＭＳ ゴシック"/>
                <a:cs typeface="ＭＳ ゴシック"/>
              </a:rPr>
              <a:t>に</a:t>
            </a:r>
            <a:r>
              <a:rPr lang="en-US" altLang="ja-JP" sz="1200" dirty="0" smtClean="0">
                <a:latin typeface="ＭＳ ゴシック"/>
                <a:ea typeface="ＭＳ ゴシック"/>
                <a:cs typeface="ＭＳ ゴシック"/>
              </a:rPr>
              <a:t>Bootstrap</a:t>
            </a:r>
            <a:r>
              <a:rPr lang="ja-JP" altLang="en-US" sz="1200" dirty="0" smtClean="0">
                <a:latin typeface="ＭＳ ゴシック"/>
                <a:ea typeface="ＭＳ ゴシック"/>
                <a:cs typeface="ＭＳ ゴシック"/>
              </a:rPr>
              <a:t>を組み込むための</a:t>
            </a:r>
            <a:r>
              <a:rPr lang="en-US" altLang="ja-JP" sz="1200" dirty="0" smtClean="0">
                <a:latin typeface="ＭＳ ゴシック"/>
                <a:ea typeface="ＭＳ ゴシック"/>
                <a:cs typeface="ＭＳ ゴシック"/>
              </a:rPr>
              <a:t/>
            </a:r>
            <a:br>
              <a:rPr lang="en-US" altLang="ja-JP" sz="1200" dirty="0" smtClean="0">
                <a:latin typeface="ＭＳ ゴシック"/>
                <a:ea typeface="ＭＳ ゴシック"/>
                <a:cs typeface="ＭＳ ゴシック"/>
              </a:rPr>
            </a:br>
            <a:r>
              <a:rPr lang="ja-JP" altLang="en-US" sz="1200" dirty="0" smtClean="0">
                <a:latin typeface="ＭＳ ゴシック"/>
                <a:ea typeface="ＭＳ ゴシック"/>
                <a:cs typeface="ＭＳ ゴシック"/>
              </a:rPr>
              <a:t>　　　　　　　　　　　　　　　　　　　　　　　　</a:t>
            </a:r>
            <a:r>
              <a:rPr lang="en-US" altLang="ja-JP" sz="1200" dirty="0">
                <a:latin typeface="ＭＳ ゴシック"/>
                <a:ea typeface="ＭＳ ゴシック"/>
                <a:cs typeface="ＭＳ ゴシック"/>
              </a:rPr>
              <a:t> </a:t>
            </a:r>
            <a:r>
              <a:rPr lang="ja-JP" altLang="en-US" sz="1200" dirty="0" smtClean="0">
                <a:latin typeface="ＭＳ ゴシック"/>
                <a:ea typeface="ＭＳ ゴシック"/>
                <a:cs typeface="ＭＳ ゴシック"/>
              </a:rPr>
              <a:t>ライブラリ</a:t>
            </a:r>
            <a:r>
              <a:rPr lang="ja-JP" altLang="en-US" sz="1200" dirty="0">
                <a:latin typeface="ＭＳ ゴシック"/>
                <a:ea typeface="ＭＳ ゴシック"/>
                <a:cs typeface="ＭＳ ゴシック"/>
              </a:rPr>
              <a:t>を配置</a:t>
            </a:r>
            <a:endParaRPr lang="de-DE" altLang="ja-JP" sz="1200" dirty="0">
              <a:latin typeface="ＭＳ ゴシック"/>
              <a:ea typeface="ＭＳ ゴシック"/>
              <a:cs typeface="ＭＳ ゴシック"/>
            </a:endParaRPr>
          </a:p>
        </p:txBody>
      </p:sp>
    </p:spTree>
    <p:extLst>
      <p:ext uri="{BB962C8B-B14F-4D97-AF65-F5344CB8AC3E}">
        <p14:creationId xmlns:p14="http://schemas.microsoft.com/office/powerpoint/2010/main" val="490972209"/>
      </p:ext>
    </p:extLst>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cap="none" dirty="0" smtClean="0">
                <a:latin typeface="+mn-ea"/>
                <a:ea typeface="+mn-ea"/>
              </a:rPr>
              <a:t>AppPot</a:t>
            </a:r>
            <a:r>
              <a:rPr lang="ja-JP" altLang="en-US" cap="none" dirty="0" smtClean="0">
                <a:latin typeface="+mn-ea"/>
                <a:ea typeface="+mn-ea"/>
              </a:rPr>
              <a:t>とは</a:t>
            </a:r>
            <a:endParaRPr kumimoji="1" lang="ja-JP" altLang="en-US" cap="none" dirty="0">
              <a:latin typeface="+mn-ea"/>
              <a:ea typeface="+mn-ea"/>
            </a:endParaRPr>
          </a:p>
        </p:txBody>
      </p:sp>
    </p:spTree>
    <p:extLst>
      <p:ext uri="{BB962C8B-B14F-4D97-AF65-F5344CB8AC3E}">
        <p14:creationId xmlns:p14="http://schemas.microsoft.com/office/powerpoint/2010/main" val="14905915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動作確認</a:t>
            </a:r>
            <a:endParaRPr kumimoji="1" lang="ja-JP" altLang="en-US" dirty="0"/>
          </a:p>
        </p:txBody>
      </p:sp>
      <p:sp>
        <p:nvSpPr>
          <p:cNvPr id="3" name="コンテンツ プレースホルダー 2"/>
          <p:cNvSpPr>
            <a:spLocks noGrp="1"/>
          </p:cNvSpPr>
          <p:nvPr>
            <p:ph idx="1"/>
          </p:nvPr>
        </p:nvSpPr>
        <p:spPr>
          <a:xfrm>
            <a:off x="457200" y="1230090"/>
            <a:ext cx="8229600" cy="4896073"/>
          </a:xfrm>
          <a:solidFill>
            <a:srgbClr val="FFFFFF"/>
          </a:solidFill>
        </p:spPr>
        <p:txBody>
          <a:bodyPr/>
          <a:lstStyle/>
          <a:p>
            <a:r>
              <a:rPr kumimoji="1" lang="en-US" altLang="ja-JP" dirty="0" smtClean="0"/>
              <a:t>http-server</a:t>
            </a:r>
            <a:r>
              <a:rPr kumimoji="1" lang="ja-JP" altLang="en-US" dirty="0" smtClean="0"/>
              <a:t>の実行</a:t>
            </a:r>
            <a:endParaRPr kumimoji="1" lang="en-US" altLang="ja-JP" dirty="0" smtClean="0"/>
          </a:p>
          <a:p>
            <a:pPr marL="0" indent="0">
              <a:buNone/>
            </a:pPr>
            <a:r>
              <a:rPr lang="en-US" altLang="ja-JP" dirty="0" smtClean="0">
                <a:latin typeface="ＭＳ ゴシック"/>
                <a:ea typeface="ＭＳ ゴシック"/>
                <a:cs typeface="ＭＳ ゴシック"/>
              </a:rPr>
              <a:t>$ cd (</a:t>
            </a:r>
            <a:r>
              <a:rPr lang="ja-JP" altLang="en-US" dirty="0" smtClean="0">
                <a:latin typeface="ＭＳ ゴシック"/>
                <a:ea typeface="ＭＳ ゴシック"/>
                <a:cs typeface="ＭＳ ゴシック"/>
              </a:rPr>
              <a:t>配置場所</a:t>
            </a:r>
            <a:r>
              <a:rPr lang="en-US" altLang="ja-JP" dirty="0" smtClean="0">
                <a:latin typeface="ＭＳ ゴシック"/>
                <a:ea typeface="ＭＳ ゴシック"/>
                <a:cs typeface="ＭＳ ゴシック"/>
              </a:rPr>
              <a:t>)/</a:t>
            </a:r>
            <a:r>
              <a:rPr lang="en-US" altLang="ja-JP" sz="2400" dirty="0" smtClean="0">
                <a:latin typeface="ＭＳ ゴシック"/>
                <a:ea typeface="ＭＳ ゴシック"/>
                <a:cs typeface="ＭＳ ゴシック"/>
              </a:rPr>
              <a:t>AppPot</a:t>
            </a:r>
            <a:r>
              <a:rPr lang="en-US" altLang="ja-JP" sz="2400" dirty="0">
                <a:latin typeface="ＭＳ ゴシック"/>
                <a:ea typeface="ＭＳ ゴシック"/>
                <a:cs typeface="ＭＳ ゴシック"/>
              </a:rPr>
              <a:t>-AngularJS-</a:t>
            </a:r>
            <a:r>
              <a:rPr lang="en-US" altLang="ja-JP" sz="2400" dirty="0" err="1" smtClean="0">
                <a:latin typeface="ＭＳ ゴシック"/>
                <a:ea typeface="ＭＳ ゴシック"/>
                <a:cs typeface="ＭＳ ゴシック"/>
              </a:rPr>
              <a:t>HandsOn</a:t>
            </a:r>
            <a:r>
              <a:rPr lang="en-US" altLang="ja-JP" dirty="0" smtClean="0">
                <a:latin typeface="ＭＳ ゴシック"/>
                <a:ea typeface="ＭＳ ゴシック"/>
                <a:cs typeface="ＭＳ ゴシック"/>
              </a:rPr>
              <a:t>/work/www</a:t>
            </a:r>
          </a:p>
          <a:p>
            <a:pPr marL="0" indent="0">
              <a:buNone/>
            </a:pPr>
            <a:r>
              <a:rPr lang="en-US" altLang="ja-JP" sz="2400" dirty="0" smtClean="0">
                <a:latin typeface="ＭＳ ゴシック"/>
                <a:ea typeface="ＭＳ ゴシック"/>
                <a:cs typeface="ＭＳ ゴシック"/>
              </a:rPr>
              <a:t>$ http-server</a:t>
            </a:r>
            <a:endParaRPr lang="en-US" altLang="ja-JP" sz="2400" dirty="0">
              <a:latin typeface="ＭＳ ゴシック"/>
              <a:ea typeface="ＭＳ ゴシック"/>
              <a:cs typeface="ＭＳ ゴシック"/>
            </a:endParaRPr>
          </a:p>
        </p:txBody>
      </p:sp>
      <p:pic>
        <p:nvPicPr>
          <p:cNvPr id="4" name="図 3" descr="スクリーンショット 0028-09-08 13.12.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076" y="2985329"/>
            <a:ext cx="6011124" cy="3812667"/>
          </a:xfrm>
          <a:prstGeom prst="rect">
            <a:avLst/>
          </a:prstGeom>
          <a:ln>
            <a:solidFill>
              <a:schemeClr val="bg1">
                <a:lumMod val="65000"/>
              </a:schemeClr>
            </a:solidFill>
          </a:ln>
        </p:spPr>
      </p:pic>
    </p:spTree>
    <p:extLst>
      <p:ext uri="{BB962C8B-B14F-4D97-AF65-F5344CB8AC3E}">
        <p14:creationId xmlns:p14="http://schemas.microsoft.com/office/powerpoint/2010/main" val="673154943"/>
      </p:ext>
    </p:extLst>
  </p:cSld>
  <p:clrMapOvr>
    <a:masterClrMapping/>
  </p:clrMapOvr>
  <p:transition xmlns:p14="http://schemas.microsoft.com/office/powerpoint/2010/mai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AngularJS</a:t>
            </a:r>
            <a:r>
              <a:rPr kumimoji="1" lang="ja-JP" altLang="en-US" dirty="0" smtClean="0"/>
              <a:t>の説明</a:t>
            </a:r>
            <a:endParaRPr kumimoji="1" lang="ja-JP" altLang="en-US" dirty="0"/>
          </a:p>
        </p:txBody>
      </p:sp>
      <p:sp>
        <p:nvSpPr>
          <p:cNvPr id="4" name="正方形/長方形 3"/>
          <p:cNvSpPr/>
          <p:nvPr/>
        </p:nvSpPr>
        <p:spPr>
          <a:xfrm>
            <a:off x="370015" y="2000161"/>
            <a:ext cx="2600071" cy="4290313"/>
          </a:xfrm>
          <a:prstGeom prst="rect">
            <a:avLst/>
          </a:prstGeom>
          <a:solidFill>
            <a:schemeClr val="tx1">
              <a:lumMod val="10000"/>
              <a:lumOff val="90000"/>
            </a:schemeClr>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72000" rIns="36000" bIns="108000" numCol="1" spcCol="0" rtlCol="0" fromWordArt="0" anchor="t" anchorCtr="0" forceAA="0" compatLnSpc="1">
            <a:prstTxWarp prst="textNoShape">
              <a:avLst/>
            </a:prstTxWarp>
            <a:normAutofit/>
          </a:bodyPr>
          <a:lstStyle/>
          <a:p>
            <a:pPr algn="ctr">
              <a:lnSpc>
                <a:spcPct val="120000"/>
              </a:lnSpc>
            </a:pPr>
            <a:r>
              <a:rPr kumimoji="1" lang="en-US" altLang="ja-JP" b="1" dirty="0" smtClean="0">
                <a:solidFill>
                  <a:schemeClr val="tx1">
                    <a:lumMod val="90000"/>
                    <a:lumOff val="10000"/>
                  </a:schemeClr>
                </a:solidFill>
              </a:rPr>
              <a:t>View</a:t>
            </a:r>
            <a:endParaRPr kumimoji="1" lang="ja-JP" altLang="en-US" b="1" dirty="0" smtClean="0">
              <a:solidFill>
                <a:schemeClr val="tx1">
                  <a:lumMod val="90000"/>
                  <a:lumOff val="10000"/>
                </a:schemeClr>
              </a:solidFill>
            </a:endParaRPr>
          </a:p>
        </p:txBody>
      </p:sp>
      <p:sp>
        <p:nvSpPr>
          <p:cNvPr id="5" name="正方形/長方形 4"/>
          <p:cNvSpPr/>
          <p:nvPr/>
        </p:nvSpPr>
        <p:spPr>
          <a:xfrm>
            <a:off x="3322491" y="2000161"/>
            <a:ext cx="2600071" cy="4290313"/>
          </a:xfrm>
          <a:prstGeom prst="rect">
            <a:avLst/>
          </a:prstGeom>
          <a:solidFill>
            <a:schemeClr val="tx1">
              <a:lumMod val="10000"/>
              <a:lumOff val="90000"/>
            </a:schemeClr>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72000" rIns="36000" bIns="108000" numCol="1" spcCol="0" rtlCol="0" fromWordArt="0" anchor="t" anchorCtr="0" forceAA="0" compatLnSpc="1">
            <a:prstTxWarp prst="textNoShape">
              <a:avLst/>
            </a:prstTxWarp>
            <a:normAutofit/>
          </a:bodyPr>
          <a:lstStyle/>
          <a:p>
            <a:pPr algn="ctr">
              <a:lnSpc>
                <a:spcPct val="120000"/>
              </a:lnSpc>
            </a:pPr>
            <a:r>
              <a:rPr kumimoji="1" lang="en-US" altLang="ja-JP" b="1" dirty="0" smtClean="0">
                <a:solidFill>
                  <a:schemeClr val="tx1">
                    <a:lumMod val="90000"/>
                    <a:lumOff val="10000"/>
                  </a:schemeClr>
                </a:solidFill>
              </a:rPr>
              <a:t>Controller</a:t>
            </a:r>
            <a:endParaRPr kumimoji="1" lang="ja-JP" altLang="en-US" b="1" dirty="0" smtClean="0">
              <a:solidFill>
                <a:schemeClr val="tx1">
                  <a:lumMod val="90000"/>
                  <a:lumOff val="10000"/>
                </a:schemeClr>
              </a:solidFill>
            </a:endParaRPr>
          </a:p>
        </p:txBody>
      </p:sp>
      <p:sp>
        <p:nvSpPr>
          <p:cNvPr id="6" name="正方形/長方形 5"/>
          <p:cNvSpPr/>
          <p:nvPr/>
        </p:nvSpPr>
        <p:spPr>
          <a:xfrm>
            <a:off x="6214965" y="2000161"/>
            <a:ext cx="2600071" cy="4290313"/>
          </a:xfrm>
          <a:prstGeom prst="rect">
            <a:avLst/>
          </a:prstGeom>
          <a:solidFill>
            <a:schemeClr val="tx1">
              <a:lumMod val="10000"/>
              <a:lumOff val="90000"/>
            </a:schemeClr>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72000" rIns="36000" bIns="108000" numCol="1" spcCol="0" rtlCol="0" fromWordArt="0" anchor="t" anchorCtr="0" forceAA="0" compatLnSpc="1">
            <a:prstTxWarp prst="textNoShape">
              <a:avLst/>
            </a:prstTxWarp>
            <a:normAutofit/>
          </a:bodyPr>
          <a:lstStyle/>
          <a:p>
            <a:pPr algn="ctr">
              <a:lnSpc>
                <a:spcPct val="120000"/>
              </a:lnSpc>
            </a:pPr>
            <a:r>
              <a:rPr kumimoji="1" lang="en-US" altLang="ja-JP" b="1" dirty="0" smtClean="0">
                <a:solidFill>
                  <a:schemeClr val="tx1">
                    <a:lumMod val="90000"/>
                    <a:lumOff val="10000"/>
                  </a:schemeClr>
                </a:solidFill>
              </a:rPr>
              <a:t>Model</a:t>
            </a:r>
            <a:endParaRPr kumimoji="1" lang="ja-JP" altLang="en-US" b="1" dirty="0" smtClean="0">
              <a:solidFill>
                <a:schemeClr val="tx1">
                  <a:lumMod val="90000"/>
                  <a:lumOff val="10000"/>
                </a:schemeClr>
              </a:solidFill>
            </a:endParaRPr>
          </a:p>
        </p:txBody>
      </p:sp>
      <p:sp>
        <p:nvSpPr>
          <p:cNvPr id="7" name="角丸四角形 6"/>
          <p:cNvSpPr/>
          <p:nvPr/>
        </p:nvSpPr>
        <p:spPr>
          <a:xfrm>
            <a:off x="700017" y="2530196"/>
            <a:ext cx="1950054" cy="1260092"/>
          </a:xfrm>
          <a:prstGeom prst="roundRect">
            <a:avLst/>
          </a:prstGeom>
          <a:solidFill>
            <a:srgbClr val="FF9200"/>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r>
              <a:rPr kumimoji="1" lang="en-US" altLang="ja-JP" sz="1400" dirty="0" smtClean="0">
                <a:solidFill>
                  <a:schemeClr val="bg1"/>
                </a:solidFill>
              </a:rPr>
              <a:t>Template</a:t>
            </a:r>
          </a:p>
          <a:p>
            <a:pPr algn="ctr">
              <a:lnSpc>
                <a:spcPct val="120000"/>
              </a:lnSpc>
            </a:pPr>
            <a:r>
              <a:rPr lang="en-US" altLang="ja-JP" sz="1400" dirty="0" smtClean="0">
                <a:solidFill>
                  <a:schemeClr val="bg1"/>
                </a:solidFill>
              </a:rPr>
              <a:t>(HTML)</a:t>
            </a:r>
            <a:endParaRPr kumimoji="1" lang="ja-JP" altLang="en-US" sz="1400" dirty="0" smtClean="0">
              <a:solidFill>
                <a:schemeClr val="bg1"/>
              </a:solidFill>
            </a:endParaRPr>
          </a:p>
        </p:txBody>
      </p:sp>
      <p:sp>
        <p:nvSpPr>
          <p:cNvPr id="8" name="角丸四角形 7"/>
          <p:cNvSpPr/>
          <p:nvPr/>
        </p:nvSpPr>
        <p:spPr>
          <a:xfrm>
            <a:off x="700016" y="3875073"/>
            <a:ext cx="1950054" cy="765277"/>
          </a:xfrm>
          <a:prstGeom prst="roundRect">
            <a:avLst/>
          </a:prstGeom>
          <a:solidFill>
            <a:srgbClr val="FF9200"/>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lnSpcReduction="10000"/>
          </a:bodyPr>
          <a:lstStyle/>
          <a:p>
            <a:pPr algn="ctr">
              <a:lnSpc>
                <a:spcPct val="120000"/>
              </a:lnSpc>
            </a:pPr>
            <a:r>
              <a:rPr kumimoji="1" lang="en-US" altLang="ja-JP" sz="1400" dirty="0" smtClean="0">
                <a:solidFill>
                  <a:schemeClr val="bg1"/>
                </a:solidFill>
              </a:rPr>
              <a:t>Directive</a:t>
            </a:r>
          </a:p>
          <a:p>
            <a:pPr algn="ctr">
              <a:lnSpc>
                <a:spcPct val="120000"/>
              </a:lnSpc>
            </a:pPr>
            <a:r>
              <a:rPr lang="en-US" altLang="ja-JP" sz="1400" dirty="0" smtClean="0">
                <a:solidFill>
                  <a:schemeClr val="bg1"/>
                </a:solidFill>
              </a:rPr>
              <a:t>(</a:t>
            </a:r>
            <a:r>
              <a:rPr lang="en-US" altLang="ja-JP" sz="1400" dirty="0" err="1" smtClean="0">
                <a:solidFill>
                  <a:schemeClr val="bg1"/>
                </a:solidFill>
              </a:rPr>
              <a:t>ngBind</a:t>
            </a:r>
            <a:r>
              <a:rPr lang="en-US" altLang="ja-JP" sz="1400" dirty="0" smtClean="0">
                <a:solidFill>
                  <a:schemeClr val="bg1"/>
                </a:solidFill>
              </a:rPr>
              <a:t>/</a:t>
            </a:r>
            <a:r>
              <a:rPr lang="en-US" altLang="ja-JP" sz="1400" dirty="0" err="1" smtClean="0">
                <a:solidFill>
                  <a:schemeClr val="bg1"/>
                </a:solidFill>
              </a:rPr>
              <a:t>etc</a:t>
            </a:r>
            <a:r>
              <a:rPr lang="is-IS" altLang="ja-JP" sz="1400" dirty="0" smtClean="0">
                <a:solidFill>
                  <a:schemeClr val="bg1"/>
                </a:solidFill>
              </a:rPr>
              <a:t>…</a:t>
            </a:r>
            <a:r>
              <a:rPr lang="en-US" altLang="ja-JP" sz="1400" dirty="0" smtClean="0">
                <a:solidFill>
                  <a:schemeClr val="bg1"/>
                </a:solidFill>
              </a:rPr>
              <a:t>)</a:t>
            </a:r>
            <a:endParaRPr kumimoji="1" lang="ja-JP" altLang="en-US" sz="1400" dirty="0" smtClean="0">
              <a:solidFill>
                <a:schemeClr val="bg1"/>
              </a:solidFill>
            </a:endParaRPr>
          </a:p>
        </p:txBody>
      </p:sp>
      <p:sp>
        <p:nvSpPr>
          <p:cNvPr id="9" name="角丸四角形 8"/>
          <p:cNvSpPr/>
          <p:nvPr/>
        </p:nvSpPr>
        <p:spPr>
          <a:xfrm>
            <a:off x="3672494" y="2530196"/>
            <a:ext cx="1950054" cy="2110154"/>
          </a:xfrm>
          <a:prstGeom prst="roundRect">
            <a:avLst/>
          </a:prstGeom>
          <a:solidFill>
            <a:srgbClr val="FF9200"/>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r>
              <a:rPr kumimoji="1" lang="en-US" altLang="ja-JP" sz="1400" dirty="0" smtClean="0">
                <a:solidFill>
                  <a:schemeClr val="bg1"/>
                </a:solidFill>
              </a:rPr>
              <a:t>Controller</a:t>
            </a:r>
            <a:endParaRPr kumimoji="1" lang="ja-JP" altLang="en-US" sz="1400" dirty="0" smtClean="0">
              <a:solidFill>
                <a:schemeClr val="bg1"/>
              </a:solidFill>
            </a:endParaRPr>
          </a:p>
        </p:txBody>
      </p:sp>
      <p:sp>
        <p:nvSpPr>
          <p:cNvPr id="10" name="角丸四角形 9"/>
          <p:cNvSpPr/>
          <p:nvPr/>
        </p:nvSpPr>
        <p:spPr>
          <a:xfrm>
            <a:off x="6554969" y="2530195"/>
            <a:ext cx="1950054" cy="3425017"/>
          </a:xfrm>
          <a:prstGeom prst="roundRect">
            <a:avLst/>
          </a:prstGeom>
          <a:solidFill>
            <a:srgbClr val="FF9200"/>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r>
              <a:rPr kumimoji="1" lang="en-US" altLang="ja-JP" sz="1400" dirty="0" smtClean="0">
                <a:solidFill>
                  <a:schemeClr val="bg1"/>
                </a:solidFill>
              </a:rPr>
              <a:t>Service</a:t>
            </a:r>
          </a:p>
          <a:p>
            <a:pPr algn="ctr">
              <a:lnSpc>
                <a:spcPct val="120000"/>
              </a:lnSpc>
            </a:pPr>
            <a:r>
              <a:rPr lang="en-US" altLang="ja-JP" sz="1400" dirty="0" smtClean="0">
                <a:solidFill>
                  <a:schemeClr val="bg1"/>
                </a:solidFill>
              </a:rPr>
              <a:t>($xxx/</a:t>
            </a:r>
            <a:r>
              <a:rPr lang="en-US" altLang="ja-JP" sz="1400" dirty="0" err="1" smtClean="0">
                <a:solidFill>
                  <a:schemeClr val="bg1"/>
                </a:solidFill>
              </a:rPr>
              <a:t>etc</a:t>
            </a:r>
            <a:r>
              <a:rPr lang="is-IS" altLang="ja-JP" sz="1400" dirty="0" smtClean="0">
                <a:solidFill>
                  <a:schemeClr val="bg1"/>
                </a:solidFill>
              </a:rPr>
              <a:t>…</a:t>
            </a:r>
            <a:r>
              <a:rPr lang="en-US" altLang="ja-JP" sz="1400" dirty="0" smtClean="0">
                <a:solidFill>
                  <a:schemeClr val="bg1"/>
                </a:solidFill>
              </a:rPr>
              <a:t>)</a:t>
            </a:r>
          </a:p>
          <a:p>
            <a:pPr algn="ctr">
              <a:lnSpc>
                <a:spcPct val="120000"/>
              </a:lnSpc>
            </a:pPr>
            <a:endParaRPr kumimoji="1" lang="en-US" altLang="ja-JP" sz="1400" dirty="0">
              <a:solidFill>
                <a:schemeClr val="bg1"/>
              </a:solidFill>
            </a:endParaRPr>
          </a:p>
          <a:p>
            <a:pPr algn="ctr">
              <a:lnSpc>
                <a:spcPct val="120000"/>
              </a:lnSpc>
            </a:pPr>
            <a:endParaRPr kumimoji="1" lang="ja-JP" altLang="en-US" sz="1400" dirty="0" smtClean="0">
              <a:solidFill>
                <a:schemeClr val="bg1"/>
              </a:solidFill>
            </a:endParaRPr>
          </a:p>
        </p:txBody>
      </p:sp>
      <p:sp>
        <p:nvSpPr>
          <p:cNvPr id="11" name="角丸四角形 10"/>
          <p:cNvSpPr/>
          <p:nvPr/>
        </p:nvSpPr>
        <p:spPr>
          <a:xfrm>
            <a:off x="700016" y="5230381"/>
            <a:ext cx="4922531" cy="724832"/>
          </a:xfrm>
          <a:prstGeom prst="roundRect">
            <a:avLst/>
          </a:prstGeom>
          <a:solidFill>
            <a:srgbClr val="FF9200"/>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r>
              <a:rPr kumimoji="1" lang="en-US" altLang="ja-JP" sz="1400" dirty="0" smtClean="0">
                <a:solidFill>
                  <a:schemeClr val="bg1"/>
                </a:solidFill>
              </a:rPr>
              <a:t>Scope</a:t>
            </a:r>
            <a:endParaRPr kumimoji="1" lang="ja-JP" altLang="en-US" sz="1400" dirty="0" smtClean="0">
              <a:solidFill>
                <a:schemeClr val="bg1"/>
              </a:solidFill>
            </a:endParaRPr>
          </a:p>
        </p:txBody>
      </p:sp>
      <p:sp>
        <p:nvSpPr>
          <p:cNvPr id="12" name="角丸四角形 11"/>
          <p:cNvSpPr/>
          <p:nvPr/>
        </p:nvSpPr>
        <p:spPr>
          <a:xfrm>
            <a:off x="6870186" y="4650741"/>
            <a:ext cx="1437226" cy="782446"/>
          </a:xfrm>
          <a:prstGeom prst="roundRect">
            <a:avLst/>
          </a:prstGeom>
          <a:solidFill>
            <a:schemeClr val="bg1"/>
          </a:solidFill>
          <a:ln w="6350">
            <a:solidFill>
              <a:srgbClr val="FF92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r>
              <a:rPr lang="ja-JP" altLang="en-US" sz="1400" dirty="0" smtClean="0">
                <a:solidFill>
                  <a:schemeClr val="tx1">
                    <a:lumMod val="90000"/>
                    <a:lumOff val="10000"/>
                  </a:schemeClr>
                </a:solidFill>
              </a:rPr>
              <a:t>ビジネス</a:t>
            </a:r>
            <a:endParaRPr lang="en-US" altLang="ja-JP" sz="1400" dirty="0" smtClean="0">
              <a:solidFill>
                <a:schemeClr val="tx1">
                  <a:lumMod val="90000"/>
                  <a:lumOff val="10000"/>
                </a:schemeClr>
              </a:solidFill>
            </a:endParaRPr>
          </a:p>
          <a:p>
            <a:pPr algn="ctr">
              <a:lnSpc>
                <a:spcPct val="120000"/>
              </a:lnSpc>
            </a:pPr>
            <a:r>
              <a:rPr lang="ja-JP" altLang="en-US" sz="1400" dirty="0" smtClean="0">
                <a:solidFill>
                  <a:schemeClr val="tx1">
                    <a:lumMod val="90000"/>
                    <a:lumOff val="10000"/>
                  </a:schemeClr>
                </a:solidFill>
              </a:rPr>
              <a:t>ロジック</a:t>
            </a:r>
            <a:endParaRPr kumimoji="1" lang="en-US" altLang="ja-JP" sz="1400" dirty="0" smtClean="0">
              <a:solidFill>
                <a:schemeClr val="tx1">
                  <a:lumMod val="90000"/>
                  <a:lumOff val="10000"/>
                </a:schemeClr>
              </a:solidFill>
            </a:endParaRPr>
          </a:p>
        </p:txBody>
      </p:sp>
      <p:cxnSp>
        <p:nvCxnSpPr>
          <p:cNvPr id="14" name="直線矢印コネクタ 13"/>
          <p:cNvCxnSpPr/>
          <p:nvPr/>
        </p:nvCxnSpPr>
        <p:spPr>
          <a:xfrm>
            <a:off x="4640127" y="4640350"/>
            <a:ext cx="0" cy="590031"/>
          </a:xfrm>
          <a:prstGeom prst="straightConnector1">
            <a:avLst/>
          </a:prstGeom>
          <a:ln w="19050" cap="flat" cmpd="sng">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a:off x="1692442" y="4640350"/>
            <a:ext cx="0" cy="590031"/>
          </a:xfrm>
          <a:prstGeom prst="straightConnector1">
            <a:avLst/>
          </a:prstGeom>
          <a:ln w="19050" cap="flat" cmpd="sng">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1889988" y="4720348"/>
            <a:ext cx="2518638" cy="523220"/>
          </a:xfrm>
          <a:prstGeom prst="rect">
            <a:avLst/>
          </a:prstGeom>
          <a:noFill/>
        </p:spPr>
        <p:txBody>
          <a:bodyPr wrap="none" rtlCol="0">
            <a:spAutoFit/>
          </a:bodyPr>
          <a:lstStyle/>
          <a:p>
            <a:pPr algn="ctr"/>
            <a:r>
              <a:rPr lang="ja-JP" altLang="en-US" sz="1400" dirty="0" smtClean="0">
                <a:latin typeface="+mn-ea"/>
                <a:ea typeface="+mn-ea"/>
              </a:rPr>
              <a:t>「データ」と「振る舞い」の</a:t>
            </a:r>
            <a:endParaRPr lang="en-US" altLang="ja-JP" sz="1400" dirty="0" smtClean="0">
              <a:latin typeface="+mn-ea"/>
              <a:ea typeface="+mn-ea"/>
            </a:endParaRPr>
          </a:p>
          <a:p>
            <a:pPr algn="ctr"/>
            <a:r>
              <a:rPr lang="ja-JP" altLang="en-US" sz="1400" dirty="0" smtClean="0">
                <a:latin typeface="+mn-ea"/>
                <a:ea typeface="+mn-ea"/>
              </a:rPr>
              <a:t>双方向バインディング</a:t>
            </a:r>
            <a:endParaRPr kumimoji="1" lang="ja-JP" altLang="en-US" sz="1400" dirty="0">
              <a:latin typeface="+mn-ea"/>
              <a:ea typeface="+mn-ea"/>
            </a:endParaRPr>
          </a:p>
        </p:txBody>
      </p:sp>
      <p:cxnSp>
        <p:nvCxnSpPr>
          <p:cNvPr id="20" name="直線矢印コネクタ 19"/>
          <p:cNvCxnSpPr>
            <a:endCxn id="9" idx="3"/>
          </p:cNvCxnSpPr>
          <p:nvPr/>
        </p:nvCxnSpPr>
        <p:spPr>
          <a:xfrm flipH="1">
            <a:off x="5622548" y="3585273"/>
            <a:ext cx="932421" cy="0"/>
          </a:xfrm>
          <a:prstGeom prst="straightConnector1">
            <a:avLst/>
          </a:prstGeom>
          <a:ln w="19050" cap="flat" cmpd="sng">
            <a:solidFill>
              <a:schemeClr val="tx1">
                <a:lumMod val="75000"/>
                <a:lumOff val="25000"/>
              </a:schemeClr>
            </a:solidFill>
            <a:headEnd type="none" w="med" len="lg"/>
            <a:tailEnd type="arrow"/>
          </a:ln>
          <a:effectLst/>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a:stCxn id="11" idx="3"/>
          </p:cNvCxnSpPr>
          <p:nvPr/>
        </p:nvCxnSpPr>
        <p:spPr>
          <a:xfrm>
            <a:off x="5622547" y="5592797"/>
            <a:ext cx="932422" cy="0"/>
          </a:xfrm>
          <a:prstGeom prst="straightConnector1">
            <a:avLst/>
          </a:prstGeom>
          <a:ln w="19050" cap="flat" cmpd="sng">
            <a:solidFill>
              <a:schemeClr val="tx1">
                <a:lumMod val="75000"/>
                <a:lumOff val="25000"/>
              </a:schemeClr>
            </a:solidFill>
            <a:headEnd type="none" w="med" len="lg"/>
            <a:tailEnd type="arrow"/>
          </a:ln>
          <a:effectLst/>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5789278" y="5227036"/>
            <a:ext cx="595035" cy="338554"/>
          </a:xfrm>
          <a:prstGeom prst="rect">
            <a:avLst/>
          </a:prstGeom>
          <a:noFill/>
        </p:spPr>
        <p:txBody>
          <a:bodyPr wrap="none" rtlCol="0">
            <a:spAutoFit/>
          </a:bodyPr>
          <a:lstStyle/>
          <a:p>
            <a:r>
              <a:rPr kumimoji="1" lang="ja-JP" altLang="en-US" sz="1600" dirty="0" smtClean="0">
                <a:latin typeface="+mn-ea"/>
                <a:ea typeface="+mn-ea"/>
              </a:rPr>
              <a:t>利用</a:t>
            </a:r>
            <a:endParaRPr kumimoji="1" lang="ja-JP" altLang="en-US" sz="1600" dirty="0">
              <a:latin typeface="+mn-ea"/>
              <a:ea typeface="+mn-ea"/>
            </a:endParaRPr>
          </a:p>
        </p:txBody>
      </p:sp>
      <p:sp>
        <p:nvSpPr>
          <p:cNvPr id="27" name="テキスト ボックス 26"/>
          <p:cNvSpPr txBox="1"/>
          <p:nvPr/>
        </p:nvSpPr>
        <p:spPr>
          <a:xfrm>
            <a:off x="5871732" y="3260030"/>
            <a:ext cx="421009" cy="338554"/>
          </a:xfrm>
          <a:prstGeom prst="rect">
            <a:avLst/>
          </a:prstGeom>
          <a:noFill/>
        </p:spPr>
        <p:txBody>
          <a:bodyPr wrap="none" rtlCol="0">
            <a:spAutoFit/>
          </a:bodyPr>
          <a:lstStyle/>
          <a:p>
            <a:r>
              <a:rPr kumimoji="1" lang="en-US" altLang="ja-JP" sz="1600" dirty="0" smtClean="0">
                <a:latin typeface="+mn-ea"/>
                <a:ea typeface="+mn-ea"/>
              </a:rPr>
              <a:t>DI</a:t>
            </a:r>
            <a:endParaRPr kumimoji="1" lang="ja-JP" altLang="en-US" sz="1600" dirty="0">
              <a:latin typeface="+mn-ea"/>
              <a:ea typeface="+mn-ea"/>
            </a:endParaRPr>
          </a:p>
        </p:txBody>
      </p:sp>
      <p:sp>
        <p:nvSpPr>
          <p:cNvPr id="29" name="コンテンツ プレースホルダー 2"/>
          <p:cNvSpPr>
            <a:spLocks noGrp="1"/>
          </p:cNvSpPr>
          <p:nvPr>
            <p:ph idx="1"/>
          </p:nvPr>
        </p:nvSpPr>
        <p:spPr>
          <a:xfrm>
            <a:off x="457200" y="1313793"/>
            <a:ext cx="8229600" cy="5370229"/>
          </a:xfrm>
          <a:noFill/>
        </p:spPr>
        <p:txBody>
          <a:bodyPr>
            <a:normAutofit/>
          </a:bodyPr>
          <a:lstStyle/>
          <a:p>
            <a:r>
              <a:rPr lang="en-US" altLang="ja-JP" sz="2000" dirty="0" smtClean="0"/>
              <a:t>SPA</a:t>
            </a:r>
            <a:r>
              <a:rPr lang="ja-JP" altLang="en-US" sz="2000" dirty="0" smtClean="0"/>
              <a:t>向けのクライアントサイド</a:t>
            </a:r>
            <a:r>
              <a:rPr lang="en-US" altLang="ja-JP" sz="2000" dirty="0" smtClean="0"/>
              <a:t>JavaScript MVC</a:t>
            </a:r>
            <a:r>
              <a:rPr lang="ja-JP" altLang="en-US" sz="2000" dirty="0" smtClean="0"/>
              <a:t>フレームワーク</a:t>
            </a:r>
            <a:endParaRPr lang="en-US" altLang="ja-JP" sz="1600" dirty="0" smtClean="0"/>
          </a:p>
        </p:txBody>
      </p:sp>
    </p:spTree>
    <p:extLst>
      <p:ext uri="{BB962C8B-B14F-4D97-AF65-F5344CB8AC3E}">
        <p14:creationId xmlns:p14="http://schemas.microsoft.com/office/powerpoint/2010/main" val="30587153"/>
      </p:ext>
    </p:extLst>
  </p:cSld>
  <p:clrMapOvr>
    <a:masterClrMapping/>
  </p:clrMapOvr>
  <p:transition xmlns:p14="http://schemas.microsoft.com/office/powerpoint/2010/mai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Promise</a:t>
            </a:r>
            <a:r>
              <a:rPr lang="ja-JP" altLang="en-US" dirty="0" smtClean="0"/>
              <a:t>とは</a:t>
            </a:r>
            <a:endParaRPr kumimoji="1" lang="ja-JP" altLang="en-US" dirty="0"/>
          </a:p>
        </p:txBody>
      </p:sp>
      <p:sp>
        <p:nvSpPr>
          <p:cNvPr id="4" name="コンテンツ プレースホルダー 2"/>
          <p:cNvSpPr>
            <a:spLocks noGrp="1"/>
          </p:cNvSpPr>
          <p:nvPr>
            <p:ph idx="1"/>
          </p:nvPr>
        </p:nvSpPr>
        <p:spPr>
          <a:xfrm>
            <a:off x="457200" y="1140080"/>
            <a:ext cx="8229600" cy="1760128"/>
          </a:xfrm>
          <a:solidFill>
            <a:srgbClr val="FFFFFF"/>
          </a:solidFill>
        </p:spPr>
        <p:txBody>
          <a:bodyPr>
            <a:normAutofit/>
          </a:bodyPr>
          <a:lstStyle/>
          <a:p>
            <a:r>
              <a:rPr lang="ja-JP" altLang="en-US" sz="2000" dirty="0" smtClean="0"/>
              <a:t>非同期処理によるコールバック地獄を解消するためのデザインパターン</a:t>
            </a:r>
            <a:endParaRPr lang="en-US" altLang="ja-JP" sz="2000" dirty="0" smtClean="0"/>
          </a:p>
          <a:p>
            <a:r>
              <a:rPr kumimoji="1" lang="ja-JP" altLang="en-US" sz="2000" dirty="0" smtClean="0"/>
              <a:t>連続する非同期処理をあたかもシーケルシャルな処理のように記述できる仕組</a:t>
            </a:r>
            <a:endParaRPr kumimoji="1" lang="ja-JP" altLang="en-US" sz="2000" dirty="0"/>
          </a:p>
        </p:txBody>
      </p:sp>
      <p:sp>
        <p:nvSpPr>
          <p:cNvPr id="5" name="コンテンツ プレースホルダー 2"/>
          <p:cNvSpPr txBox="1">
            <a:spLocks/>
          </p:cNvSpPr>
          <p:nvPr/>
        </p:nvSpPr>
        <p:spPr>
          <a:xfrm>
            <a:off x="2853218" y="3010218"/>
            <a:ext cx="3242896" cy="1440106"/>
          </a:xfrm>
          <a:prstGeom prst="rect">
            <a:avLst/>
          </a:prstGeom>
          <a:solidFill>
            <a:schemeClr val="bg1">
              <a:lumMod val="95000"/>
            </a:schemeClr>
          </a:solidFill>
        </p:spPr>
        <p:txBody>
          <a:bodyPr vert="horz" lIns="36000" tIns="36000" rIns="36000" bIns="36000" rtlCol="0">
            <a:normAutofit lnSpcReduction="10000"/>
          </a:bodyPr>
          <a:lstStyle>
            <a:lvl1pPr marL="360000" indent="-360000" algn="l" defTabSz="457200" rtl="0" eaLnBrk="1" latinLnBrk="0" hangingPunct="1">
              <a:lnSpc>
                <a:spcPct val="110000"/>
              </a:lnSpc>
              <a:spcBef>
                <a:spcPts val="600"/>
              </a:spcBef>
              <a:spcAft>
                <a:spcPts val="400"/>
              </a:spcAft>
              <a:buClr>
                <a:srgbClr val="F67509"/>
              </a:buClr>
              <a:buFont typeface="Wingdings" charset="2"/>
              <a:buChar char="n"/>
              <a:defRPr kumimoji="1" sz="2200" kern="1200">
                <a:solidFill>
                  <a:schemeClr val="tx1">
                    <a:lumMod val="85000"/>
                    <a:lumOff val="15000"/>
                  </a:schemeClr>
                </a:solidFill>
                <a:latin typeface="+mn-ea"/>
                <a:ea typeface="+mn-ea"/>
                <a:cs typeface="+mn-cs"/>
              </a:defRPr>
            </a:lvl1pPr>
            <a:lvl2pPr marL="360000" indent="-180000" algn="l" defTabSz="457200" rtl="0" eaLnBrk="1" latinLnBrk="0" hangingPunct="1">
              <a:lnSpc>
                <a:spcPct val="120000"/>
              </a:lnSpc>
              <a:spcBef>
                <a:spcPts val="400"/>
              </a:spcBef>
              <a:spcAft>
                <a:spcPts val="600"/>
              </a:spcAft>
              <a:buClrTx/>
              <a:buSzPct val="100000"/>
              <a:buFont typeface="Arial"/>
              <a:buChar char="•"/>
              <a:defRPr kumimoji="1" sz="1800" kern="1200">
                <a:solidFill>
                  <a:schemeClr val="tx1">
                    <a:lumMod val="85000"/>
                    <a:lumOff val="15000"/>
                  </a:schemeClr>
                </a:solidFill>
                <a:latin typeface="+mn-ea"/>
                <a:ea typeface="+mn-ea"/>
                <a:cs typeface="+mn-cs"/>
              </a:defRPr>
            </a:lvl2pPr>
            <a:lvl3pPr marL="540000" indent="0" algn="l" defTabSz="457200" rtl="0" eaLnBrk="1" latinLnBrk="0" hangingPunct="1">
              <a:lnSpc>
                <a:spcPct val="120000"/>
              </a:lnSpc>
              <a:spcBef>
                <a:spcPts val="400"/>
              </a:spcBef>
              <a:spcAft>
                <a:spcPts val="600"/>
              </a:spcAft>
              <a:buFont typeface="Arial"/>
              <a:buNone/>
              <a:defRPr kumimoji="1" sz="1500" kern="1200">
                <a:solidFill>
                  <a:schemeClr val="tx1">
                    <a:lumMod val="85000"/>
                    <a:lumOff val="15000"/>
                  </a:schemeClr>
                </a:solidFill>
                <a:latin typeface="+mn-ea"/>
                <a:ea typeface="+mn-ea"/>
                <a:cs typeface="+mn-cs"/>
              </a:defRPr>
            </a:lvl3pPr>
            <a:lvl4pPr marL="720000" indent="-180000" algn="l" defTabSz="457200" rtl="0" eaLnBrk="1" latinLnBrk="0" hangingPunct="1">
              <a:lnSpc>
                <a:spcPct val="120000"/>
              </a:lnSpc>
              <a:spcBef>
                <a:spcPts val="400"/>
              </a:spcBef>
              <a:spcAft>
                <a:spcPts val="600"/>
              </a:spcAft>
              <a:buClr>
                <a:srgbClr val="F67509"/>
              </a:buClr>
              <a:buFont typeface="Wingdings" charset="2"/>
              <a:buChar char="n"/>
              <a:defRPr kumimoji="1" sz="1400" kern="1200">
                <a:solidFill>
                  <a:schemeClr val="tx1">
                    <a:lumMod val="85000"/>
                    <a:lumOff val="15000"/>
                  </a:schemeClr>
                </a:solidFill>
                <a:latin typeface="+mn-ea"/>
                <a:ea typeface="+mn-ea"/>
                <a:cs typeface="+mn-cs"/>
              </a:defRPr>
            </a:lvl4pPr>
            <a:lvl5pPr marL="982800" indent="-180000" algn="l" defTabSz="457200" rtl="0" eaLnBrk="1" latinLnBrk="0" hangingPunct="1">
              <a:lnSpc>
                <a:spcPct val="120000"/>
              </a:lnSpc>
              <a:spcBef>
                <a:spcPts val="400"/>
              </a:spcBef>
              <a:spcAft>
                <a:spcPts val="600"/>
              </a:spcAft>
              <a:buFont typeface="Arial"/>
              <a:buChar char="•"/>
              <a:defRPr kumimoji="1" sz="1400" kern="1200">
                <a:solidFill>
                  <a:schemeClr val="tx1">
                    <a:lumMod val="85000"/>
                    <a:lumOff val="15000"/>
                  </a:schemeClr>
                </a:solidFill>
                <a:latin typeface="+mn-ea"/>
                <a:ea typeface="+mn-ea"/>
                <a:cs typeface="+mn-cs"/>
              </a:defRPr>
            </a:lvl5pPr>
            <a:lvl6pPr marL="1162800" indent="-180000" algn="l" defTabSz="457200" rtl="0" eaLnBrk="1" latinLnBrk="0" hangingPunct="1">
              <a:lnSpc>
                <a:spcPct val="120000"/>
              </a:lnSpc>
              <a:spcBef>
                <a:spcPts val="200"/>
              </a:spcBef>
              <a:spcAft>
                <a:spcPts val="200"/>
              </a:spcAft>
              <a:buFont typeface="Arial"/>
              <a:buChar char="•"/>
              <a:defRPr kumimoji="1" sz="1200" kern="1200">
                <a:solidFill>
                  <a:schemeClr val="tx1"/>
                </a:solidFill>
                <a:latin typeface="+mn-ea"/>
                <a:ea typeface="+mn-ea"/>
                <a:cs typeface="+mn-cs"/>
              </a:defRPr>
            </a:lvl6pPr>
            <a:lvl7pPr marL="1162800" indent="0" algn="l" defTabSz="457200" rtl="0" eaLnBrk="1" latinLnBrk="0" hangingPunct="1">
              <a:lnSpc>
                <a:spcPct val="120000"/>
              </a:lnSpc>
              <a:spcBef>
                <a:spcPts val="200"/>
              </a:spcBef>
              <a:spcAft>
                <a:spcPts val="200"/>
              </a:spcAft>
              <a:buFont typeface="Arial"/>
              <a:buNone/>
              <a:defRPr kumimoji="1" sz="1200" kern="1200">
                <a:solidFill>
                  <a:schemeClr val="tx1"/>
                </a:solidFill>
                <a:latin typeface="+mn-ea"/>
                <a:ea typeface="+mn-ea"/>
                <a:cs typeface="+mn-cs"/>
              </a:defRPr>
            </a:lvl7pPr>
            <a:lvl8pPr marL="1162800" indent="0" algn="l" defTabSz="457200" rtl="0" eaLnBrk="1" latinLnBrk="0" hangingPunct="1">
              <a:lnSpc>
                <a:spcPct val="120000"/>
              </a:lnSpc>
              <a:spcBef>
                <a:spcPts val="200"/>
              </a:spcBef>
              <a:spcAft>
                <a:spcPts val="200"/>
              </a:spcAft>
              <a:buFont typeface="Arial"/>
              <a:buNone/>
              <a:defRPr kumimoji="1" sz="1200" kern="1200">
                <a:solidFill>
                  <a:schemeClr val="tx1"/>
                </a:solidFill>
                <a:latin typeface="+mn-ea"/>
                <a:ea typeface="+mn-ea"/>
                <a:cs typeface="+mn-cs"/>
              </a:defRPr>
            </a:lvl8pPr>
            <a:lvl9pPr marL="1162800" indent="0" algn="l" defTabSz="457200" rtl="0" eaLnBrk="1" latinLnBrk="0" hangingPunct="1">
              <a:lnSpc>
                <a:spcPct val="120000"/>
              </a:lnSpc>
              <a:spcBef>
                <a:spcPts val="200"/>
              </a:spcBef>
              <a:spcAft>
                <a:spcPts val="200"/>
              </a:spcAft>
              <a:buFont typeface="Arial"/>
              <a:buNone/>
              <a:defRPr kumimoji="1" sz="1200" kern="1200">
                <a:solidFill>
                  <a:schemeClr val="tx1"/>
                </a:solidFill>
                <a:latin typeface="+mn-ea"/>
                <a:ea typeface="+mn-ea"/>
                <a:cs typeface="+mn-cs"/>
              </a:defRPr>
            </a:lvl9pPr>
          </a:lstStyle>
          <a:p>
            <a:pPr marL="0" indent="0">
              <a:lnSpc>
                <a:spcPct val="100000"/>
              </a:lnSpc>
              <a:spcBef>
                <a:spcPts val="0"/>
              </a:spcBef>
              <a:spcAft>
                <a:spcPts val="0"/>
              </a:spcAft>
              <a:buNone/>
            </a:pPr>
            <a:r>
              <a:rPr lang="en-US" altLang="ja-JP" sz="1400" dirty="0" smtClean="0">
                <a:solidFill>
                  <a:srgbClr val="1C1C1C"/>
                </a:solidFill>
                <a:latin typeface="ＭＳ ゴシック"/>
                <a:ea typeface="ＭＳ ゴシック"/>
                <a:cs typeface="ＭＳ ゴシック"/>
              </a:rPr>
              <a:t>// </a:t>
            </a:r>
            <a:r>
              <a:rPr lang="ja-JP" altLang="en-US" sz="1400" dirty="0" smtClean="0">
                <a:solidFill>
                  <a:srgbClr val="1C1C1C"/>
                </a:solidFill>
                <a:latin typeface="ＭＳ ゴシック"/>
                <a:ea typeface="ＭＳ ゴシック"/>
                <a:cs typeface="ＭＳ ゴシック"/>
              </a:rPr>
              <a:t>本来やりたかったこと</a:t>
            </a:r>
            <a:endParaRPr lang="en-US" altLang="ja-JP" sz="1400" dirty="0" smtClean="0">
              <a:solidFill>
                <a:srgbClr val="1C1C1C"/>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1400" dirty="0" err="1" smtClean="0">
                <a:solidFill>
                  <a:srgbClr val="1C1C1C"/>
                </a:solidFill>
                <a:latin typeface="ＭＳ ゴシック"/>
                <a:ea typeface="ＭＳ ゴシック"/>
                <a:cs typeface="ＭＳ ゴシック"/>
              </a:rPr>
              <a:t>func</a:t>
            </a:r>
            <a:r>
              <a:rPr lang="en-US" altLang="ja-JP" sz="1400" dirty="0" smtClean="0">
                <a:solidFill>
                  <a:srgbClr val="1C1C1C"/>
                </a:solidFill>
                <a:latin typeface="ＭＳ ゴシック"/>
                <a:ea typeface="ＭＳ ゴシック"/>
                <a:cs typeface="ＭＳ ゴシック"/>
              </a:rPr>
              <a:t> </a:t>
            </a:r>
            <a:r>
              <a:rPr lang="en-US" altLang="ja-JP" sz="1400" dirty="0">
                <a:solidFill>
                  <a:srgbClr val="1C1C1C"/>
                </a:solidFill>
                <a:latin typeface="ＭＳ ゴシック"/>
                <a:ea typeface="ＭＳ ゴシック"/>
                <a:cs typeface="ＭＳ ゴシック"/>
              </a:rPr>
              <a:t>main() {</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  </a:t>
            </a:r>
            <a:r>
              <a:rPr lang="en-US" altLang="ja-JP" sz="1400" dirty="0" err="1">
                <a:solidFill>
                  <a:srgbClr val="1C1C1C"/>
                </a:solidFill>
                <a:latin typeface="ＭＳ ゴシック"/>
                <a:ea typeface="ＭＳ ゴシック"/>
                <a:cs typeface="ＭＳ ゴシック"/>
              </a:rPr>
              <a:t>var</a:t>
            </a:r>
            <a:r>
              <a:rPr lang="en-US" altLang="ja-JP" sz="1400" dirty="0">
                <a:solidFill>
                  <a:srgbClr val="1C1C1C"/>
                </a:solidFill>
                <a:latin typeface="ＭＳ ゴシック"/>
                <a:ea typeface="ＭＳ ゴシック"/>
                <a:cs typeface="ＭＳ ゴシック"/>
              </a:rPr>
              <a:t> </a:t>
            </a:r>
            <a:r>
              <a:rPr lang="en-US" altLang="ja-JP" sz="1400" dirty="0" err="1">
                <a:solidFill>
                  <a:srgbClr val="1C1C1C"/>
                </a:solidFill>
                <a:latin typeface="ＭＳ ゴシック"/>
                <a:ea typeface="ＭＳ ゴシック"/>
                <a:cs typeface="ＭＳ ゴシック"/>
              </a:rPr>
              <a:t>valueA</a:t>
            </a:r>
            <a:r>
              <a:rPr lang="en-US" altLang="ja-JP" sz="1400" dirty="0">
                <a:solidFill>
                  <a:srgbClr val="1C1C1C"/>
                </a:solidFill>
                <a:latin typeface="ＭＳ ゴシック"/>
                <a:ea typeface="ＭＳ ゴシック"/>
                <a:cs typeface="ＭＳ ゴシック"/>
              </a:rPr>
              <a:t> = </a:t>
            </a:r>
            <a:r>
              <a:rPr lang="ja-JP" altLang="en-US" sz="1400" dirty="0">
                <a:solidFill>
                  <a:srgbClr val="1C1C1C"/>
                </a:solidFill>
                <a:latin typeface="ＭＳ ゴシック"/>
                <a:ea typeface="ＭＳ ゴシック"/>
                <a:cs typeface="ＭＳ ゴシック"/>
              </a:rPr>
              <a:t>非同期処理</a:t>
            </a:r>
            <a:r>
              <a:rPr lang="en-US" altLang="ja-JP" sz="1400" dirty="0">
                <a:solidFill>
                  <a:srgbClr val="1C1C1C"/>
                </a:solidFill>
                <a:latin typeface="ＭＳ ゴシック"/>
                <a:ea typeface="ＭＳ ゴシック"/>
                <a:cs typeface="ＭＳ ゴシック"/>
              </a:rPr>
              <a:t>A();</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  </a:t>
            </a:r>
            <a:r>
              <a:rPr lang="en-US" altLang="ja-JP" sz="1400" dirty="0" err="1">
                <a:solidFill>
                  <a:srgbClr val="1C1C1C"/>
                </a:solidFill>
                <a:latin typeface="ＭＳ ゴシック"/>
                <a:ea typeface="ＭＳ ゴシック"/>
                <a:cs typeface="ＭＳ ゴシック"/>
              </a:rPr>
              <a:t>var</a:t>
            </a:r>
            <a:r>
              <a:rPr lang="en-US" altLang="ja-JP" sz="1400" dirty="0">
                <a:solidFill>
                  <a:srgbClr val="1C1C1C"/>
                </a:solidFill>
                <a:latin typeface="ＭＳ ゴシック"/>
                <a:ea typeface="ＭＳ ゴシック"/>
                <a:cs typeface="ＭＳ ゴシック"/>
              </a:rPr>
              <a:t> </a:t>
            </a:r>
            <a:r>
              <a:rPr lang="en-US" altLang="ja-JP" sz="1400" dirty="0" err="1">
                <a:solidFill>
                  <a:srgbClr val="1C1C1C"/>
                </a:solidFill>
                <a:latin typeface="ＭＳ ゴシック"/>
                <a:ea typeface="ＭＳ ゴシック"/>
                <a:cs typeface="ＭＳ ゴシック"/>
              </a:rPr>
              <a:t>valueB</a:t>
            </a:r>
            <a:r>
              <a:rPr lang="en-US" altLang="ja-JP" sz="1400" dirty="0">
                <a:solidFill>
                  <a:srgbClr val="1C1C1C"/>
                </a:solidFill>
                <a:latin typeface="ＭＳ ゴシック"/>
                <a:ea typeface="ＭＳ ゴシック"/>
                <a:cs typeface="ＭＳ ゴシック"/>
              </a:rPr>
              <a:t> = </a:t>
            </a:r>
            <a:r>
              <a:rPr lang="ja-JP" altLang="en-US" sz="1400" dirty="0">
                <a:solidFill>
                  <a:srgbClr val="1C1C1C"/>
                </a:solidFill>
                <a:latin typeface="ＭＳ ゴシック"/>
                <a:ea typeface="ＭＳ ゴシック"/>
                <a:cs typeface="ＭＳ ゴシック"/>
              </a:rPr>
              <a:t>非同期処理</a:t>
            </a:r>
            <a:r>
              <a:rPr lang="en-US" altLang="ja-JP" sz="1400" dirty="0">
                <a:solidFill>
                  <a:srgbClr val="1C1C1C"/>
                </a:solidFill>
                <a:latin typeface="ＭＳ ゴシック"/>
                <a:ea typeface="ＭＳ ゴシック"/>
                <a:cs typeface="ＭＳ ゴシック"/>
              </a:rPr>
              <a:t>B(</a:t>
            </a:r>
            <a:r>
              <a:rPr lang="en-US" altLang="ja-JP" sz="1400" dirty="0" err="1">
                <a:solidFill>
                  <a:srgbClr val="1C1C1C"/>
                </a:solidFill>
                <a:latin typeface="ＭＳ ゴシック"/>
                <a:ea typeface="ＭＳ ゴシック"/>
                <a:cs typeface="ＭＳ ゴシック"/>
              </a:rPr>
              <a:t>valueA</a:t>
            </a:r>
            <a:r>
              <a:rPr lang="en-US" altLang="ja-JP" sz="14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  </a:t>
            </a:r>
            <a:r>
              <a:rPr lang="en-US" altLang="ja-JP" sz="1400" dirty="0" err="1">
                <a:solidFill>
                  <a:srgbClr val="1C1C1C"/>
                </a:solidFill>
                <a:latin typeface="ＭＳ ゴシック"/>
                <a:ea typeface="ＭＳ ゴシック"/>
                <a:cs typeface="ＭＳ ゴシック"/>
              </a:rPr>
              <a:t>var</a:t>
            </a:r>
            <a:r>
              <a:rPr lang="en-US" altLang="ja-JP" sz="1400" dirty="0">
                <a:solidFill>
                  <a:srgbClr val="1C1C1C"/>
                </a:solidFill>
                <a:latin typeface="ＭＳ ゴシック"/>
                <a:ea typeface="ＭＳ ゴシック"/>
                <a:cs typeface="ＭＳ ゴシック"/>
              </a:rPr>
              <a:t> </a:t>
            </a:r>
            <a:r>
              <a:rPr lang="en-US" altLang="ja-JP" sz="1400" dirty="0" err="1">
                <a:solidFill>
                  <a:srgbClr val="1C1C1C"/>
                </a:solidFill>
                <a:latin typeface="ＭＳ ゴシック"/>
                <a:ea typeface="ＭＳ ゴシック"/>
                <a:cs typeface="ＭＳ ゴシック"/>
              </a:rPr>
              <a:t>valueC</a:t>
            </a:r>
            <a:r>
              <a:rPr lang="en-US" altLang="ja-JP" sz="1400" dirty="0">
                <a:solidFill>
                  <a:srgbClr val="1C1C1C"/>
                </a:solidFill>
                <a:latin typeface="ＭＳ ゴシック"/>
                <a:ea typeface="ＭＳ ゴシック"/>
                <a:cs typeface="ＭＳ ゴシック"/>
              </a:rPr>
              <a:t> = </a:t>
            </a:r>
            <a:r>
              <a:rPr lang="ja-JP" altLang="en-US" sz="1400" dirty="0">
                <a:solidFill>
                  <a:srgbClr val="1C1C1C"/>
                </a:solidFill>
                <a:latin typeface="ＭＳ ゴシック"/>
                <a:ea typeface="ＭＳ ゴシック"/>
                <a:cs typeface="ＭＳ ゴシック"/>
              </a:rPr>
              <a:t>非同期処理</a:t>
            </a:r>
            <a:r>
              <a:rPr lang="en-US" altLang="ja-JP" sz="1400" dirty="0">
                <a:solidFill>
                  <a:srgbClr val="1C1C1C"/>
                </a:solidFill>
                <a:latin typeface="ＭＳ ゴシック"/>
                <a:ea typeface="ＭＳ ゴシック"/>
                <a:cs typeface="ＭＳ ゴシック"/>
              </a:rPr>
              <a:t>C(</a:t>
            </a:r>
            <a:r>
              <a:rPr lang="en-US" altLang="ja-JP" sz="1400" dirty="0" err="1">
                <a:solidFill>
                  <a:srgbClr val="1C1C1C"/>
                </a:solidFill>
                <a:latin typeface="ＭＳ ゴシック"/>
                <a:ea typeface="ＭＳ ゴシック"/>
                <a:cs typeface="ＭＳ ゴシック"/>
              </a:rPr>
              <a:t>valueB</a:t>
            </a:r>
            <a:r>
              <a:rPr lang="en-US" altLang="ja-JP" sz="14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  </a:t>
            </a:r>
            <a:r>
              <a:rPr lang="en-US" altLang="ja-JP" sz="1400" dirty="0" err="1">
                <a:solidFill>
                  <a:srgbClr val="1C1C1C"/>
                </a:solidFill>
                <a:latin typeface="ＭＳ ゴシック"/>
                <a:ea typeface="ＭＳ ゴシック"/>
                <a:cs typeface="ＭＳ ゴシック"/>
              </a:rPr>
              <a:t>console.log</a:t>
            </a:r>
            <a:r>
              <a:rPr lang="en-US" altLang="ja-JP" sz="1400" dirty="0">
                <a:solidFill>
                  <a:srgbClr val="1C1C1C"/>
                </a:solidFill>
                <a:latin typeface="ＭＳ ゴシック"/>
                <a:ea typeface="ＭＳ ゴシック"/>
                <a:cs typeface="ＭＳ ゴシック"/>
              </a:rPr>
              <a:t>(</a:t>
            </a:r>
            <a:r>
              <a:rPr lang="en-US" altLang="ja-JP" sz="1400" dirty="0" err="1">
                <a:solidFill>
                  <a:srgbClr val="1C1C1C"/>
                </a:solidFill>
                <a:latin typeface="ＭＳ ゴシック"/>
                <a:ea typeface="ＭＳ ゴシック"/>
                <a:cs typeface="ＭＳ ゴシック"/>
              </a:rPr>
              <a:t>valueC</a:t>
            </a:r>
            <a:r>
              <a:rPr lang="en-US" altLang="ja-JP" sz="14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a:t>
            </a:r>
            <a:endParaRPr lang="en-US" altLang="ja-JP" sz="1400" dirty="0" smtClean="0">
              <a:solidFill>
                <a:srgbClr val="1C1C1C"/>
              </a:solidFill>
              <a:latin typeface="ＭＳ ゴシック"/>
              <a:ea typeface="ＭＳ ゴシック"/>
              <a:cs typeface="ＭＳ ゴシック"/>
            </a:endParaRPr>
          </a:p>
        </p:txBody>
      </p:sp>
      <p:sp>
        <p:nvSpPr>
          <p:cNvPr id="6" name="コンテンツ プレースホルダー 2"/>
          <p:cNvSpPr txBox="1">
            <a:spLocks/>
          </p:cNvSpPr>
          <p:nvPr/>
        </p:nvSpPr>
        <p:spPr>
          <a:xfrm>
            <a:off x="277199" y="4600338"/>
            <a:ext cx="4652936" cy="2170156"/>
          </a:xfrm>
          <a:prstGeom prst="rect">
            <a:avLst/>
          </a:prstGeom>
          <a:solidFill>
            <a:schemeClr val="bg1">
              <a:lumMod val="95000"/>
            </a:schemeClr>
          </a:solidFill>
        </p:spPr>
        <p:txBody>
          <a:bodyPr vert="horz" lIns="36000" tIns="36000" rIns="36000" bIns="36000" rtlCol="0">
            <a:noAutofit/>
          </a:bodyPr>
          <a:lstStyle>
            <a:lvl1pPr marL="360000" indent="-360000" algn="l" defTabSz="457200" rtl="0" eaLnBrk="1" latinLnBrk="0" hangingPunct="1">
              <a:lnSpc>
                <a:spcPct val="110000"/>
              </a:lnSpc>
              <a:spcBef>
                <a:spcPts val="600"/>
              </a:spcBef>
              <a:spcAft>
                <a:spcPts val="400"/>
              </a:spcAft>
              <a:buClr>
                <a:srgbClr val="F67509"/>
              </a:buClr>
              <a:buFont typeface="Wingdings" charset="2"/>
              <a:buChar char="n"/>
              <a:defRPr kumimoji="1" sz="2200" kern="1200">
                <a:solidFill>
                  <a:schemeClr val="tx1">
                    <a:lumMod val="85000"/>
                    <a:lumOff val="15000"/>
                  </a:schemeClr>
                </a:solidFill>
                <a:latin typeface="+mn-ea"/>
                <a:ea typeface="+mn-ea"/>
                <a:cs typeface="+mn-cs"/>
              </a:defRPr>
            </a:lvl1pPr>
            <a:lvl2pPr marL="360000" indent="-180000" algn="l" defTabSz="457200" rtl="0" eaLnBrk="1" latinLnBrk="0" hangingPunct="1">
              <a:lnSpc>
                <a:spcPct val="120000"/>
              </a:lnSpc>
              <a:spcBef>
                <a:spcPts val="400"/>
              </a:spcBef>
              <a:spcAft>
                <a:spcPts val="600"/>
              </a:spcAft>
              <a:buClrTx/>
              <a:buSzPct val="100000"/>
              <a:buFont typeface="Arial"/>
              <a:buChar char="•"/>
              <a:defRPr kumimoji="1" sz="1800" kern="1200">
                <a:solidFill>
                  <a:schemeClr val="tx1">
                    <a:lumMod val="85000"/>
                    <a:lumOff val="15000"/>
                  </a:schemeClr>
                </a:solidFill>
                <a:latin typeface="+mn-ea"/>
                <a:ea typeface="+mn-ea"/>
                <a:cs typeface="+mn-cs"/>
              </a:defRPr>
            </a:lvl2pPr>
            <a:lvl3pPr marL="540000" indent="0" algn="l" defTabSz="457200" rtl="0" eaLnBrk="1" latinLnBrk="0" hangingPunct="1">
              <a:lnSpc>
                <a:spcPct val="120000"/>
              </a:lnSpc>
              <a:spcBef>
                <a:spcPts val="400"/>
              </a:spcBef>
              <a:spcAft>
                <a:spcPts val="600"/>
              </a:spcAft>
              <a:buFont typeface="Arial"/>
              <a:buNone/>
              <a:defRPr kumimoji="1" sz="1500" kern="1200">
                <a:solidFill>
                  <a:schemeClr val="tx1">
                    <a:lumMod val="85000"/>
                    <a:lumOff val="15000"/>
                  </a:schemeClr>
                </a:solidFill>
                <a:latin typeface="+mn-ea"/>
                <a:ea typeface="+mn-ea"/>
                <a:cs typeface="+mn-cs"/>
              </a:defRPr>
            </a:lvl3pPr>
            <a:lvl4pPr marL="720000" indent="-180000" algn="l" defTabSz="457200" rtl="0" eaLnBrk="1" latinLnBrk="0" hangingPunct="1">
              <a:lnSpc>
                <a:spcPct val="120000"/>
              </a:lnSpc>
              <a:spcBef>
                <a:spcPts val="400"/>
              </a:spcBef>
              <a:spcAft>
                <a:spcPts val="600"/>
              </a:spcAft>
              <a:buClr>
                <a:srgbClr val="F67509"/>
              </a:buClr>
              <a:buFont typeface="Wingdings" charset="2"/>
              <a:buChar char="n"/>
              <a:defRPr kumimoji="1" sz="1400" kern="1200">
                <a:solidFill>
                  <a:schemeClr val="tx1">
                    <a:lumMod val="85000"/>
                    <a:lumOff val="15000"/>
                  </a:schemeClr>
                </a:solidFill>
                <a:latin typeface="+mn-ea"/>
                <a:ea typeface="+mn-ea"/>
                <a:cs typeface="+mn-cs"/>
              </a:defRPr>
            </a:lvl4pPr>
            <a:lvl5pPr marL="982800" indent="-180000" algn="l" defTabSz="457200" rtl="0" eaLnBrk="1" latinLnBrk="0" hangingPunct="1">
              <a:lnSpc>
                <a:spcPct val="120000"/>
              </a:lnSpc>
              <a:spcBef>
                <a:spcPts val="400"/>
              </a:spcBef>
              <a:spcAft>
                <a:spcPts val="600"/>
              </a:spcAft>
              <a:buFont typeface="Arial"/>
              <a:buChar char="•"/>
              <a:defRPr kumimoji="1" sz="1400" kern="1200">
                <a:solidFill>
                  <a:schemeClr val="tx1">
                    <a:lumMod val="85000"/>
                    <a:lumOff val="15000"/>
                  </a:schemeClr>
                </a:solidFill>
                <a:latin typeface="+mn-ea"/>
                <a:ea typeface="+mn-ea"/>
                <a:cs typeface="+mn-cs"/>
              </a:defRPr>
            </a:lvl5pPr>
            <a:lvl6pPr marL="1162800" indent="-180000" algn="l" defTabSz="457200" rtl="0" eaLnBrk="1" latinLnBrk="0" hangingPunct="1">
              <a:lnSpc>
                <a:spcPct val="120000"/>
              </a:lnSpc>
              <a:spcBef>
                <a:spcPts val="200"/>
              </a:spcBef>
              <a:spcAft>
                <a:spcPts val="200"/>
              </a:spcAft>
              <a:buFont typeface="Arial"/>
              <a:buChar char="•"/>
              <a:defRPr kumimoji="1" sz="1200" kern="1200">
                <a:solidFill>
                  <a:schemeClr val="tx1"/>
                </a:solidFill>
                <a:latin typeface="+mn-ea"/>
                <a:ea typeface="+mn-ea"/>
                <a:cs typeface="+mn-cs"/>
              </a:defRPr>
            </a:lvl6pPr>
            <a:lvl7pPr marL="1162800" indent="0" algn="l" defTabSz="457200" rtl="0" eaLnBrk="1" latinLnBrk="0" hangingPunct="1">
              <a:lnSpc>
                <a:spcPct val="120000"/>
              </a:lnSpc>
              <a:spcBef>
                <a:spcPts val="200"/>
              </a:spcBef>
              <a:spcAft>
                <a:spcPts val="200"/>
              </a:spcAft>
              <a:buFont typeface="Arial"/>
              <a:buNone/>
              <a:defRPr kumimoji="1" sz="1200" kern="1200">
                <a:solidFill>
                  <a:schemeClr val="tx1"/>
                </a:solidFill>
                <a:latin typeface="+mn-ea"/>
                <a:ea typeface="+mn-ea"/>
                <a:cs typeface="+mn-cs"/>
              </a:defRPr>
            </a:lvl7pPr>
            <a:lvl8pPr marL="1162800" indent="0" algn="l" defTabSz="457200" rtl="0" eaLnBrk="1" latinLnBrk="0" hangingPunct="1">
              <a:lnSpc>
                <a:spcPct val="120000"/>
              </a:lnSpc>
              <a:spcBef>
                <a:spcPts val="200"/>
              </a:spcBef>
              <a:spcAft>
                <a:spcPts val="200"/>
              </a:spcAft>
              <a:buFont typeface="Arial"/>
              <a:buNone/>
              <a:defRPr kumimoji="1" sz="1200" kern="1200">
                <a:solidFill>
                  <a:schemeClr val="tx1"/>
                </a:solidFill>
                <a:latin typeface="+mn-ea"/>
                <a:ea typeface="+mn-ea"/>
                <a:cs typeface="+mn-cs"/>
              </a:defRPr>
            </a:lvl8pPr>
            <a:lvl9pPr marL="1162800" indent="0" algn="l" defTabSz="457200" rtl="0" eaLnBrk="1" latinLnBrk="0" hangingPunct="1">
              <a:lnSpc>
                <a:spcPct val="120000"/>
              </a:lnSpc>
              <a:spcBef>
                <a:spcPts val="200"/>
              </a:spcBef>
              <a:spcAft>
                <a:spcPts val="200"/>
              </a:spcAft>
              <a:buFont typeface="Arial"/>
              <a:buNone/>
              <a:defRPr kumimoji="1" sz="1200" kern="1200">
                <a:solidFill>
                  <a:schemeClr val="tx1"/>
                </a:solidFill>
                <a:latin typeface="+mn-ea"/>
                <a:ea typeface="+mn-ea"/>
                <a:cs typeface="+mn-cs"/>
              </a:defRPr>
            </a:lvl9pPr>
          </a:lstStyle>
          <a:p>
            <a:pPr marL="0" indent="0">
              <a:lnSpc>
                <a:spcPct val="100000"/>
              </a:lnSpc>
              <a:spcBef>
                <a:spcPts val="0"/>
              </a:spcBef>
              <a:spcAft>
                <a:spcPts val="0"/>
              </a:spcAft>
              <a:buNone/>
            </a:pPr>
            <a:r>
              <a:rPr lang="en-US" altLang="ja-JP" sz="1400" dirty="0" smtClean="0">
                <a:solidFill>
                  <a:srgbClr val="1C1C1C"/>
                </a:solidFill>
                <a:latin typeface="ＭＳ ゴシック"/>
                <a:ea typeface="ＭＳ ゴシック"/>
                <a:cs typeface="ＭＳ ゴシック"/>
              </a:rPr>
              <a:t>// </a:t>
            </a:r>
            <a:r>
              <a:rPr lang="ja-JP" altLang="en-US" sz="1400" dirty="0" smtClean="0">
                <a:solidFill>
                  <a:srgbClr val="1C1C1C"/>
                </a:solidFill>
                <a:latin typeface="ＭＳ ゴシック"/>
                <a:ea typeface="ＭＳ ゴシック"/>
                <a:cs typeface="ＭＳ ゴシック"/>
              </a:rPr>
              <a:t>従来のやり方</a:t>
            </a:r>
            <a:endParaRPr lang="en-US" altLang="ja-JP" sz="1400" dirty="0" smtClean="0">
              <a:solidFill>
                <a:srgbClr val="1C1C1C"/>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1400" dirty="0" err="1" smtClean="0">
                <a:solidFill>
                  <a:srgbClr val="1C1C1C"/>
                </a:solidFill>
                <a:latin typeface="ＭＳ ゴシック"/>
                <a:ea typeface="ＭＳ ゴシック"/>
                <a:cs typeface="ＭＳ ゴシック"/>
              </a:rPr>
              <a:t>func</a:t>
            </a:r>
            <a:r>
              <a:rPr lang="en-US" altLang="ja-JP" sz="1400" dirty="0" smtClean="0">
                <a:solidFill>
                  <a:srgbClr val="1C1C1C"/>
                </a:solidFill>
                <a:latin typeface="ＭＳ ゴシック"/>
                <a:ea typeface="ＭＳ ゴシック"/>
                <a:cs typeface="ＭＳ ゴシック"/>
              </a:rPr>
              <a:t> </a:t>
            </a:r>
            <a:r>
              <a:rPr lang="en-US" altLang="ja-JP" sz="1400" dirty="0">
                <a:solidFill>
                  <a:srgbClr val="1C1C1C"/>
                </a:solidFill>
                <a:latin typeface="ＭＳ ゴシック"/>
                <a:ea typeface="ＭＳ ゴシック"/>
                <a:cs typeface="ＭＳ ゴシック"/>
              </a:rPr>
              <a:t>main() {</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  return </a:t>
            </a:r>
            <a:r>
              <a:rPr lang="ja-JP" altLang="en-US" sz="1400" dirty="0">
                <a:solidFill>
                  <a:srgbClr val="1C1C1C"/>
                </a:solidFill>
                <a:latin typeface="ＭＳ ゴシック"/>
                <a:ea typeface="ＭＳ ゴシック"/>
                <a:cs typeface="ＭＳ ゴシック"/>
              </a:rPr>
              <a:t>非同期処理</a:t>
            </a:r>
            <a:r>
              <a:rPr lang="en-US" altLang="ja-JP" sz="1400" dirty="0">
                <a:solidFill>
                  <a:srgbClr val="1C1C1C"/>
                </a:solidFill>
                <a:latin typeface="ＭＳ ゴシック"/>
                <a:ea typeface="ＭＳ ゴシック"/>
                <a:cs typeface="ＭＳ ゴシック"/>
              </a:rPr>
              <a:t>A(callback(</a:t>
            </a:r>
            <a:r>
              <a:rPr lang="en-US" altLang="ja-JP" sz="1400" dirty="0" err="1">
                <a:solidFill>
                  <a:srgbClr val="1C1C1C"/>
                </a:solidFill>
                <a:latin typeface="ＭＳ ゴシック"/>
                <a:ea typeface="ＭＳ ゴシック"/>
                <a:cs typeface="ＭＳ ゴシック"/>
              </a:rPr>
              <a:t>valueA</a:t>
            </a:r>
            <a:r>
              <a:rPr lang="en-US" altLang="ja-JP" sz="1400" dirty="0">
                <a:solidFill>
                  <a:srgbClr val="1C1C1C"/>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    return </a:t>
            </a:r>
            <a:r>
              <a:rPr lang="ja-JP" altLang="en-US" sz="1400" dirty="0">
                <a:solidFill>
                  <a:srgbClr val="1C1C1C"/>
                </a:solidFill>
                <a:latin typeface="ＭＳ ゴシック"/>
                <a:ea typeface="ＭＳ ゴシック"/>
                <a:cs typeface="ＭＳ ゴシック"/>
              </a:rPr>
              <a:t>非同期処理</a:t>
            </a:r>
            <a:r>
              <a:rPr lang="en-US" altLang="ja-JP" sz="1400" dirty="0">
                <a:solidFill>
                  <a:srgbClr val="1C1C1C"/>
                </a:solidFill>
                <a:latin typeface="ＭＳ ゴシック"/>
                <a:ea typeface="ＭＳ ゴシック"/>
                <a:cs typeface="ＭＳ ゴシック"/>
              </a:rPr>
              <a:t>B(</a:t>
            </a:r>
            <a:r>
              <a:rPr lang="en-US" altLang="ja-JP" sz="1400" dirty="0" err="1">
                <a:solidFill>
                  <a:srgbClr val="1C1C1C"/>
                </a:solidFill>
                <a:latin typeface="ＭＳ ゴシック"/>
                <a:ea typeface="ＭＳ ゴシック"/>
                <a:cs typeface="ＭＳ ゴシック"/>
              </a:rPr>
              <a:t>valueA</a:t>
            </a:r>
            <a:r>
              <a:rPr lang="en-US" altLang="ja-JP" sz="1400" dirty="0">
                <a:solidFill>
                  <a:srgbClr val="1C1C1C"/>
                </a:solidFill>
                <a:latin typeface="ＭＳ ゴシック"/>
                <a:ea typeface="ＭＳ ゴシック"/>
                <a:cs typeface="ＭＳ ゴシック"/>
              </a:rPr>
              <a:t>, callback(</a:t>
            </a:r>
            <a:r>
              <a:rPr lang="en-US" altLang="ja-JP" sz="1400" dirty="0" err="1">
                <a:solidFill>
                  <a:srgbClr val="1C1C1C"/>
                </a:solidFill>
                <a:latin typeface="ＭＳ ゴシック"/>
                <a:ea typeface="ＭＳ ゴシック"/>
                <a:cs typeface="ＭＳ ゴシック"/>
              </a:rPr>
              <a:t>valueB</a:t>
            </a:r>
            <a:r>
              <a:rPr lang="en-US" altLang="ja-JP" sz="1400" dirty="0">
                <a:solidFill>
                  <a:srgbClr val="1C1C1C"/>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      return </a:t>
            </a:r>
            <a:r>
              <a:rPr lang="ja-JP" altLang="en-US" sz="1400" dirty="0">
                <a:solidFill>
                  <a:srgbClr val="1C1C1C"/>
                </a:solidFill>
                <a:latin typeface="ＭＳ ゴシック"/>
                <a:ea typeface="ＭＳ ゴシック"/>
                <a:cs typeface="ＭＳ ゴシック"/>
              </a:rPr>
              <a:t>非同期処理</a:t>
            </a:r>
            <a:r>
              <a:rPr lang="en-US" altLang="ja-JP" sz="1400" dirty="0">
                <a:solidFill>
                  <a:srgbClr val="1C1C1C"/>
                </a:solidFill>
                <a:latin typeface="ＭＳ ゴシック"/>
                <a:ea typeface="ＭＳ ゴシック"/>
                <a:cs typeface="ＭＳ ゴシック"/>
              </a:rPr>
              <a:t>C(</a:t>
            </a:r>
            <a:r>
              <a:rPr lang="en-US" altLang="ja-JP" sz="1400" dirty="0" err="1">
                <a:solidFill>
                  <a:srgbClr val="1C1C1C"/>
                </a:solidFill>
                <a:latin typeface="ＭＳ ゴシック"/>
                <a:ea typeface="ＭＳ ゴシック"/>
                <a:cs typeface="ＭＳ ゴシック"/>
              </a:rPr>
              <a:t>valueB</a:t>
            </a:r>
            <a:r>
              <a:rPr lang="en-US" altLang="ja-JP" sz="1400" dirty="0">
                <a:solidFill>
                  <a:srgbClr val="1C1C1C"/>
                </a:solidFill>
                <a:latin typeface="ＭＳ ゴシック"/>
                <a:ea typeface="ＭＳ ゴシック"/>
                <a:cs typeface="ＭＳ ゴシック"/>
              </a:rPr>
              <a:t>, callback(</a:t>
            </a:r>
            <a:r>
              <a:rPr lang="en-US" altLang="ja-JP" sz="1400" dirty="0" err="1">
                <a:solidFill>
                  <a:srgbClr val="1C1C1C"/>
                </a:solidFill>
                <a:latin typeface="ＭＳ ゴシック"/>
                <a:ea typeface="ＭＳ ゴシック"/>
                <a:cs typeface="ＭＳ ゴシック"/>
              </a:rPr>
              <a:t>valueC</a:t>
            </a:r>
            <a:r>
              <a:rPr lang="en-US" altLang="ja-JP" sz="1400" dirty="0">
                <a:solidFill>
                  <a:srgbClr val="1C1C1C"/>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        </a:t>
            </a:r>
            <a:r>
              <a:rPr lang="en-US" altLang="ja-JP" sz="1400" dirty="0" err="1">
                <a:solidFill>
                  <a:srgbClr val="1C1C1C"/>
                </a:solidFill>
                <a:latin typeface="ＭＳ ゴシック"/>
                <a:ea typeface="ＭＳ ゴシック"/>
                <a:cs typeface="ＭＳ ゴシック"/>
              </a:rPr>
              <a:t>console.log</a:t>
            </a:r>
            <a:r>
              <a:rPr lang="en-US" altLang="ja-JP" sz="1400" dirty="0">
                <a:solidFill>
                  <a:srgbClr val="1C1C1C"/>
                </a:solidFill>
                <a:latin typeface="ＭＳ ゴシック"/>
                <a:ea typeface="ＭＳ ゴシック"/>
                <a:cs typeface="ＭＳ ゴシック"/>
              </a:rPr>
              <a:t>(</a:t>
            </a:r>
            <a:r>
              <a:rPr lang="en-US" altLang="ja-JP" sz="1400" dirty="0" err="1">
                <a:solidFill>
                  <a:srgbClr val="1C1C1C"/>
                </a:solidFill>
                <a:latin typeface="ＭＳ ゴシック"/>
                <a:ea typeface="ＭＳ ゴシック"/>
                <a:cs typeface="ＭＳ ゴシック"/>
              </a:rPr>
              <a:t>valueC</a:t>
            </a:r>
            <a:r>
              <a:rPr lang="en-US" altLang="ja-JP" sz="14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    }); </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a:t>
            </a:r>
            <a:endParaRPr lang="en-US" altLang="ja-JP" sz="1400" dirty="0" smtClean="0">
              <a:solidFill>
                <a:srgbClr val="1C1C1C"/>
              </a:solidFill>
              <a:latin typeface="ＭＳ ゴシック"/>
              <a:ea typeface="ＭＳ ゴシック"/>
              <a:cs typeface="ＭＳ ゴシック"/>
            </a:endParaRPr>
          </a:p>
        </p:txBody>
      </p:sp>
      <p:sp>
        <p:nvSpPr>
          <p:cNvPr id="7" name="コンテンツ プレースホルダー 2"/>
          <p:cNvSpPr txBox="1">
            <a:spLocks/>
          </p:cNvSpPr>
          <p:nvPr/>
        </p:nvSpPr>
        <p:spPr>
          <a:xfrm>
            <a:off x="5150142" y="4600338"/>
            <a:ext cx="3690100" cy="2170155"/>
          </a:xfrm>
          <a:prstGeom prst="rect">
            <a:avLst/>
          </a:prstGeom>
          <a:solidFill>
            <a:schemeClr val="bg1">
              <a:lumMod val="95000"/>
            </a:schemeClr>
          </a:solidFill>
        </p:spPr>
        <p:txBody>
          <a:bodyPr vert="horz" lIns="36000" tIns="36000" rIns="36000" bIns="36000" rtlCol="0">
            <a:normAutofit/>
          </a:bodyPr>
          <a:lstStyle>
            <a:lvl1pPr marL="360000" indent="-360000" algn="l" defTabSz="457200" rtl="0" eaLnBrk="1" latinLnBrk="0" hangingPunct="1">
              <a:lnSpc>
                <a:spcPct val="110000"/>
              </a:lnSpc>
              <a:spcBef>
                <a:spcPts val="600"/>
              </a:spcBef>
              <a:spcAft>
                <a:spcPts val="400"/>
              </a:spcAft>
              <a:buClr>
                <a:srgbClr val="F67509"/>
              </a:buClr>
              <a:buFont typeface="Wingdings" charset="2"/>
              <a:buChar char="n"/>
              <a:defRPr kumimoji="1" sz="2200" kern="1200">
                <a:solidFill>
                  <a:schemeClr val="tx1">
                    <a:lumMod val="85000"/>
                    <a:lumOff val="15000"/>
                  </a:schemeClr>
                </a:solidFill>
                <a:latin typeface="+mn-ea"/>
                <a:ea typeface="+mn-ea"/>
                <a:cs typeface="+mn-cs"/>
              </a:defRPr>
            </a:lvl1pPr>
            <a:lvl2pPr marL="360000" indent="-180000" algn="l" defTabSz="457200" rtl="0" eaLnBrk="1" latinLnBrk="0" hangingPunct="1">
              <a:lnSpc>
                <a:spcPct val="120000"/>
              </a:lnSpc>
              <a:spcBef>
                <a:spcPts val="400"/>
              </a:spcBef>
              <a:spcAft>
                <a:spcPts val="600"/>
              </a:spcAft>
              <a:buClrTx/>
              <a:buSzPct val="100000"/>
              <a:buFont typeface="Arial"/>
              <a:buChar char="•"/>
              <a:defRPr kumimoji="1" sz="1800" kern="1200">
                <a:solidFill>
                  <a:schemeClr val="tx1">
                    <a:lumMod val="85000"/>
                    <a:lumOff val="15000"/>
                  </a:schemeClr>
                </a:solidFill>
                <a:latin typeface="+mn-ea"/>
                <a:ea typeface="+mn-ea"/>
                <a:cs typeface="+mn-cs"/>
              </a:defRPr>
            </a:lvl2pPr>
            <a:lvl3pPr marL="540000" indent="0" algn="l" defTabSz="457200" rtl="0" eaLnBrk="1" latinLnBrk="0" hangingPunct="1">
              <a:lnSpc>
                <a:spcPct val="120000"/>
              </a:lnSpc>
              <a:spcBef>
                <a:spcPts val="400"/>
              </a:spcBef>
              <a:spcAft>
                <a:spcPts val="600"/>
              </a:spcAft>
              <a:buFont typeface="Arial"/>
              <a:buNone/>
              <a:defRPr kumimoji="1" sz="1500" kern="1200">
                <a:solidFill>
                  <a:schemeClr val="tx1">
                    <a:lumMod val="85000"/>
                    <a:lumOff val="15000"/>
                  </a:schemeClr>
                </a:solidFill>
                <a:latin typeface="+mn-ea"/>
                <a:ea typeface="+mn-ea"/>
                <a:cs typeface="+mn-cs"/>
              </a:defRPr>
            </a:lvl3pPr>
            <a:lvl4pPr marL="720000" indent="-180000" algn="l" defTabSz="457200" rtl="0" eaLnBrk="1" latinLnBrk="0" hangingPunct="1">
              <a:lnSpc>
                <a:spcPct val="120000"/>
              </a:lnSpc>
              <a:spcBef>
                <a:spcPts val="400"/>
              </a:spcBef>
              <a:spcAft>
                <a:spcPts val="600"/>
              </a:spcAft>
              <a:buClr>
                <a:srgbClr val="F67509"/>
              </a:buClr>
              <a:buFont typeface="Wingdings" charset="2"/>
              <a:buChar char="n"/>
              <a:defRPr kumimoji="1" sz="1400" kern="1200">
                <a:solidFill>
                  <a:schemeClr val="tx1">
                    <a:lumMod val="85000"/>
                    <a:lumOff val="15000"/>
                  </a:schemeClr>
                </a:solidFill>
                <a:latin typeface="+mn-ea"/>
                <a:ea typeface="+mn-ea"/>
                <a:cs typeface="+mn-cs"/>
              </a:defRPr>
            </a:lvl4pPr>
            <a:lvl5pPr marL="982800" indent="-180000" algn="l" defTabSz="457200" rtl="0" eaLnBrk="1" latinLnBrk="0" hangingPunct="1">
              <a:lnSpc>
                <a:spcPct val="120000"/>
              </a:lnSpc>
              <a:spcBef>
                <a:spcPts val="400"/>
              </a:spcBef>
              <a:spcAft>
                <a:spcPts val="600"/>
              </a:spcAft>
              <a:buFont typeface="Arial"/>
              <a:buChar char="•"/>
              <a:defRPr kumimoji="1" sz="1400" kern="1200">
                <a:solidFill>
                  <a:schemeClr val="tx1">
                    <a:lumMod val="85000"/>
                    <a:lumOff val="15000"/>
                  </a:schemeClr>
                </a:solidFill>
                <a:latin typeface="+mn-ea"/>
                <a:ea typeface="+mn-ea"/>
                <a:cs typeface="+mn-cs"/>
              </a:defRPr>
            </a:lvl5pPr>
            <a:lvl6pPr marL="1162800" indent="-180000" algn="l" defTabSz="457200" rtl="0" eaLnBrk="1" latinLnBrk="0" hangingPunct="1">
              <a:lnSpc>
                <a:spcPct val="120000"/>
              </a:lnSpc>
              <a:spcBef>
                <a:spcPts val="200"/>
              </a:spcBef>
              <a:spcAft>
                <a:spcPts val="200"/>
              </a:spcAft>
              <a:buFont typeface="Arial"/>
              <a:buChar char="•"/>
              <a:defRPr kumimoji="1" sz="1200" kern="1200">
                <a:solidFill>
                  <a:schemeClr val="tx1"/>
                </a:solidFill>
                <a:latin typeface="+mn-ea"/>
                <a:ea typeface="+mn-ea"/>
                <a:cs typeface="+mn-cs"/>
              </a:defRPr>
            </a:lvl6pPr>
            <a:lvl7pPr marL="1162800" indent="0" algn="l" defTabSz="457200" rtl="0" eaLnBrk="1" latinLnBrk="0" hangingPunct="1">
              <a:lnSpc>
                <a:spcPct val="120000"/>
              </a:lnSpc>
              <a:spcBef>
                <a:spcPts val="200"/>
              </a:spcBef>
              <a:spcAft>
                <a:spcPts val="200"/>
              </a:spcAft>
              <a:buFont typeface="Arial"/>
              <a:buNone/>
              <a:defRPr kumimoji="1" sz="1200" kern="1200">
                <a:solidFill>
                  <a:schemeClr val="tx1"/>
                </a:solidFill>
                <a:latin typeface="+mn-ea"/>
                <a:ea typeface="+mn-ea"/>
                <a:cs typeface="+mn-cs"/>
              </a:defRPr>
            </a:lvl7pPr>
            <a:lvl8pPr marL="1162800" indent="0" algn="l" defTabSz="457200" rtl="0" eaLnBrk="1" latinLnBrk="0" hangingPunct="1">
              <a:lnSpc>
                <a:spcPct val="120000"/>
              </a:lnSpc>
              <a:spcBef>
                <a:spcPts val="200"/>
              </a:spcBef>
              <a:spcAft>
                <a:spcPts val="200"/>
              </a:spcAft>
              <a:buFont typeface="Arial"/>
              <a:buNone/>
              <a:defRPr kumimoji="1" sz="1200" kern="1200">
                <a:solidFill>
                  <a:schemeClr val="tx1"/>
                </a:solidFill>
                <a:latin typeface="+mn-ea"/>
                <a:ea typeface="+mn-ea"/>
                <a:cs typeface="+mn-cs"/>
              </a:defRPr>
            </a:lvl8pPr>
            <a:lvl9pPr marL="1162800" indent="0" algn="l" defTabSz="457200" rtl="0" eaLnBrk="1" latinLnBrk="0" hangingPunct="1">
              <a:lnSpc>
                <a:spcPct val="120000"/>
              </a:lnSpc>
              <a:spcBef>
                <a:spcPts val="200"/>
              </a:spcBef>
              <a:spcAft>
                <a:spcPts val="200"/>
              </a:spcAft>
              <a:buFont typeface="Arial"/>
              <a:buNone/>
              <a:defRPr kumimoji="1" sz="1200" kern="1200">
                <a:solidFill>
                  <a:schemeClr val="tx1"/>
                </a:solidFill>
                <a:latin typeface="+mn-ea"/>
                <a:ea typeface="+mn-ea"/>
                <a:cs typeface="+mn-cs"/>
              </a:defRPr>
            </a:lvl9pPr>
          </a:lstStyle>
          <a:p>
            <a:pPr marL="0" indent="0">
              <a:lnSpc>
                <a:spcPct val="100000"/>
              </a:lnSpc>
              <a:spcBef>
                <a:spcPts val="0"/>
              </a:spcBef>
              <a:spcAft>
                <a:spcPts val="0"/>
              </a:spcAft>
              <a:buNone/>
            </a:pPr>
            <a:r>
              <a:rPr lang="en-US" altLang="ja-JP" sz="1400" dirty="0" smtClean="0">
                <a:solidFill>
                  <a:srgbClr val="1C1C1C"/>
                </a:solidFill>
                <a:latin typeface="ＭＳ ゴシック"/>
                <a:ea typeface="ＭＳ ゴシック"/>
                <a:cs typeface="ＭＳ ゴシック"/>
              </a:rPr>
              <a:t>// Promise</a:t>
            </a:r>
            <a:r>
              <a:rPr lang="ja-JP" altLang="en-US" sz="1400" dirty="0" smtClean="0">
                <a:solidFill>
                  <a:srgbClr val="1C1C1C"/>
                </a:solidFill>
                <a:latin typeface="ＭＳ ゴシック"/>
                <a:ea typeface="ＭＳ ゴシック"/>
                <a:cs typeface="ＭＳ ゴシック"/>
              </a:rPr>
              <a:t>を使った場合</a:t>
            </a:r>
            <a:endParaRPr lang="en-US" altLang="ja-JP" sz="1400" dirty="0" smtClean="0">
              <a:solidFill>
                <a:srgbClr val="1C1C1C"/>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1400" dirty="0" err="1" smtClean="0">
                <a:solidFill>
                  <a:srgbClr val="1C1C1C"/>
                </a:solidFill>
                <a:latin typeface="ＭＳ ゴシック"/>
                <a:ea typeface="ＭＳ ゴシック"/>
                <a:cs typeface="ＭＳ ゴシック"/>
              </a:rPr>
              <a:t>func</a:t>
            </a:r>
            <a:r>
              <a:rPr lang="en-US" altLang="ja-JP" sz="1400" dirty="0" smtClean="0">
                <a:solidFill>
                  <a:srgbClr val="1C1C1C"/>
                </a:solidFill>
                <a:latin typeface="ＭＳ ゴシック"/>
                <a:ea typeface="ＭＳ ゴシック"/>
                <a:cs typeface="ＭＳ ゴシック"/>
              </a:rPr>
              <a:t> </a:t>
            </a:r>
            <a:r>
              <a:rPr lang="en-US" altLang="ja-JP" sz="1400" dirty="0">
                <a:solidFill>
                  <a:srgbClr val="1C1C1C"/>
                </a:solidFill>
                <a:latin typeface="ＭＳ ゴシック"/>
                <a:ea typeface="ＭＳ ゴシック"/>
                <a:cs typeface="ＭＳ ゴシック"/>
              </a:rPr>
              <a:t>main() {</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  </a:t>
            </a:r>
            <a:r>
              <a:rPr lang="en-US" altLang="ja-JP" sz="1400" dirty="0" err="1">
                <a:solidFill>
                  <a:srgbClr val="1C1C1C"/>
                </a:solidFill>
                <a:latin typeface="ＭＳ ゴシック"/>
                <a:ea typeface="ＭＳ ゴシック"/>
                <a:cs typeface="ＭＳ ゴシック"/>
              </a:rPr>
              <a:t>var</a:t>
            </a:r>
            <a:r>
              <a:rPr lang="en-US" altLang="ja-JP" sz="1400" dirty="0">
                <a:solidFill>
                  <a:srgbClr val="1C1C1C"/>
                </a:solidFill>
                <a:latin typeface="ＭＳ ゴシック"/>
                <a:ea typeface="ＭＳ ゴシック"/>
                <a:cs typeface="ＭＳ ゴシック"/>
              </a:rPr>
              <a:t> </a:t>
            </a:r>
            <a:r>
              <a:rPr lang="en-US" altLang="ja-JP" sz="1400" dirty="0" err="1">
                <a:solidFill>
                  <a:srgbClr val="1C1C1C"/>
                </a:solidFill>
                <a:latin typeface="ＭＳ ゴシック"/>
                <a:ea typeface="ＭＳ ゴシック"/>
                <a:cs typeface="ＭＳ ゴシック"/>
              </a:rPr>
              <a:t>valueC</a:t>
            </a:r>
            <a:r>
              <a:rPr lang="en-US" altLang="ja-JP" sz="1400" dirty="0">
                <a:solidFill>
                  <a:srgbClr val="1C1C1C"/>
                </a:solidFill>
                <a:latin typeface="ＭＳ ゴシック"/>
                <a:ea typeface="ＭＳ ゴシック"/>
                <a:cs typeface="ＭＳ ゴシック"/>
              </a:rPr>
              <a:t> = </a:t>
            </a:r>
            <a:r>
              <a:rPr lang="ja-JP" altLang="en-US" sz="1400" dirty="0">
                <a:solidFill>
                  <a:srgbClr val="1C1C1C"/>
                </a:solidFill>
                <a:latin typeface="ＭＳ ゴシック"/>
                <a:ea typeface="ＭＳ ゴシック"/>
                <a:cs typeface="ＭＳ ゴシック"/>
              </a:rPr>
              <a:t>非同期処理</a:t>
            </a:r>
            <a:r>
              <a:rPr lang="en-US" altLang="ja-JP" sz="1400" dirty="0">
                <a:solidFill>
                  <a:srgbClr val="1C1C1C"/>
                </a:solidFill>
                <a:latin typeface="ＭＳ ゴシック"/>
                <a:ea typeface="ＭＳ ゴシック"/>
                <a:cs typeface="ＭＳ ゴシック"/>
              </a:rPr>
              <a:t>A()</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  </a:t>
            </a:r>
            <a:r>
              <a:rPr lang="en-US" altLang="ja-JP" sz="1400" dirty="0" smtClean="0">
                <a:solidFill>
                  <a:srgbClr val="1C1C1C"/>
                </a:solidFill>
                <a:latin typeface="ＭＳ ゴシック"/>
                <a:ea typeface="ＭＳ ゴシック"/>
                <a:cs typeface="ＭＳ ゴシック"/>
              </a:rPr>
              <a:t>    .</a:t>
            </a:r>
            <a:r>
              <a:rPr lang="en-US" altLang="ja-JP" sz="1400" dirty="0">
                <a:solidFill>
                  <a:srgbClr val="1C1C1C"/>
                </a:solidFill>
                <a:latin typeface="ＭＳ ゴシック"/>
                <a:ea typeface="ＭＳ ゴシック"/>
                <a:cs typeface="ＭＳ ゴシック"/>
              </a:rPr>
              <a:t>then(</a:t>
            </a:r>
            <a:r>
              <a:rPr lang="ja-JP" altLang="en-US" sz="1400" dirty="0">
                <a:solidFill>
                  <a:srgbClr val="1C1C1C"/>
                </a:solidFill>
                <a:latin typeface="ＭＳ ゴシック"/>
                <a:ea typeface="ＭＳ ゴシック"/>
                <a:cs typeface="ＭＳ ゴシック"/>
              </a:rPr>
              <a:t>非同期処理</a:t>
            </a:r>
            <a:r>
              <a:rPr lang="en-US" altLang="ja-JP" sz="1400" dirty="0">
                <a:solidFill>
                  <a:srgbClr val="1C1C1C"/>
                </a:solidFill>
                <a:latin typeface="ＭＳ ゴシック"/>
                <a:ea typeface="ＭＳ ゴシック"/>
                <a:cs typeface="ＭＳ ゴシック"/>
              </a:rPr>
              <a:t>B(</a:t>
            </a:r>
            <a:r>
              <a:rPr lang="en-US" altLang="ja-JP" sz="1400" dirty="0" err="1">
                <a:solidFill>
                  <a:srgbClr val="1C1C1C"/>
                </a:solidFill>
                <a:latin typeface="ＭＳ ゴシック"/>
                <a:ea typeface="ＭＳ ゴシック"/>
                <a:cs typeface="ＭＳ ゴシック"/>
              </a:rPr>
              <a:t>valueA</a:t>
            </a:r>
            <a:r>
              <a:rPr lang="en-US" altLang="ja-JP" sz="14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      </a:t>
            </a:r>
            <a:r>
              <a:rPr lang="en-US" altLang="ja-JP" sz="1400" dirty="0" smtClean="0">
                <a:solidFill>
                  <a:srgbClr val="1C1C1C"/>
                </a:solidFill>
                <a:latin typeface="ＭＳ ゴシック"/>
                <a:ea typeface="ＭＳ ゴシック"/>
                <a:cs typeface="ＭＳ ゴシック"/>
              </a:rPr>
              <a:t>.</a:t>
            </a:r>
            <a:r>
              <a:rPr lang="en-US" altLang="ja-JP" sz="1400" dirty="0">
                <a:solidFill>
                  <a:srgbClr val="1C1C1C"/>
                </a:solidFill>
                <a:latin typeface="ＭＳ ゴシック"/>
                <a:ea typeface="ＭＳ ゴシック"/>
                <a:cs typeface="ＭＳ ゴシック"/>
              </a:rPr>
              <a:t>then(</a:t>
            </a:r>
            <a:r>
              <a:rPr lang="ja-JP" altLang="en-US" sz="1400" dirty="0">
                <a:solidFill>
                  <a:srgbClr val="1C1C1C"/>
                </a:solidFill>
                <a:latin typeface="ＭＳ ゴシック"/>
                <a:ea typeface="ＭＳ ゴシック"/>
                <a:cs typeface="ＭＳ ゴシック"/>
              </a:rPr>
              <a:t>非同期処理</a:t>
            </a:r>
            <a:r>
              <a:rPr lang="en-US" altLang="ja-JP" sz="1400" dirty="0">
                <a:solidFill>
                  <a:srgbClr val="1C1C1C"/>
                </a:solidFill>
                <a:latin typeface="ＭＳ ゴシック"/>
                <a:ea typeface="ＭＳ ゴシック"/>
                <a:cs typeface="ＭＳ ゴシック"/>
              </a:rPr>
              <a:t>C(</a:t>
            </a:r>
            <a:r>
              <a:rPr lang="en-US" altLang="ja-JP" sz="1400" dirty="0" err="1">
                <a:solidFill>
                  <a:srgbClr val="1C1C1C"/>
                </a:solidFill>
                <a:latin typeface="ＭＳ ゴシック"/>
                <a:ea typeface="ＭＳ ゴシック"/>
                <a:cs typeface="ＭＳ ゴシック"/>
              </a:rPr>
              <a:t>valueC</a:t>
            </a:r>
            <a:r>
              <a:rPr lang="en-US" altLang="ja-JP" sz="14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  </a:t>
            </a:r>
            <a:r>
              <a:rPr lang="en-US" altLang="ja-JP" sz="1400" dirty="0" err="1">
                <a:solidFill>
                  <a:srgbClr val="1C1C1C"/>
                </a:solidFill>
                <a:latin typeface="ＭＳ ゴシック"/>
                <a:ea typeface="ＭＳ ゴシック"/>
                <a:cs typeface="ＭＳ ゴシック"/>
              </a:rPr>
              <a:t>console.log</a:t>
            </a:r>
            <a:r>
              <a:rPr lang="en-US" altLang="ja-JP" sz="1400" dirty="0">
                <a:solidFill>
                  <a:srgbClr val="1C1C1C"/>
                </a:solidFill>
                <a:latin typeface="ＭＳ ゴシック"/>
                <a:ea typeface="ＭＳ ゴシック"/>
                <a:cs typeface="ＭＳ ゴシック"/>
              </a:rPr>
              <a:t>(</a:t>
            </a:r>
            <a:r>
              <a:rPr lang="en-US" altLang="ja-JP" sz="1400" dirty="0" err="1">
                <a:solidFill>
                  <a:srgbClr val="1C1C1C"/>
                </a:solidFill>
                <a:latin typeface="ＭＳ ゴシック"/>
                <a:ea typeface="ＭＳ ゴシック"/>
                <a:cs typeface="ＭＳ ゴシック"/>
              </a:rPr>
              <a:t>valueC</a:t>
            </a:r>
            <a:r>
              <a:rPr lang="en-US" altLang="ja-JP" sz="14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solidFill>
                  <a:srgbClr val="1C1C1C"/>
                </a:solidFill>
                <a:latin typeface="ＭＳ ゴシック"/>
                <a:ea typeface="ＭＳ ゴシック"/>
                <a:cs typeface="ＭＳ ゴシック"/>
              </a:rPr>
              <a:t>}</a:t>
            </a:r>
            <a:endParaRPr lang="en-US" altLang="ja-JP" sz="1400" dirty="0" smtClean="0">
              <a:solidFill>
                <a:srgbClr val="1C1C1C"/>
              </a:solidFill>
              <a:latin typeface="ＭＳ ゴシック"/>
              <a:ea typeface="ＭＳ ゴシック"/>
              <a:cs typeface="ＭＳ ゴシック"/>
            </a:endParaRPr>
          </a:p>
        </p:txBody>
      </p:sp>
      <p:sp>
        <p:nvSpPr>
          <p:cNvPr id="8" name="四角形吹き出し 7"/>
          <p:cNvSpPr/>
          <p:nvPr/>
        </p:nvSpPr>
        <p:spPr>
          <a:xfrm>
            <a:off x="6497384" y="2530182"/>
            <a:ext cx="1772841" cy="930067"/>
          </a:xfrm>
          <a:prstGeom prst="wedgeRectCallout">
            <a:avLst>
              <a:gd name="adj1" fmla="val -83645"/>
              <a:gd name="adj2" fmla="val 26894"/>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85000" lnSpcReduction="20000"/>
          </a:bodyPr>
          <a:lstStyle/>
          <a:p>
            <a:pPr marL="90488" indent="-90488">
              <a:lnSpc>
                <a:spcPct val="120000"/>
              </a:lnSpc>
              <a:buFont typeface="Arial"/>
              <a:buChar char="•"/>
            </a:pPr>
            <a:r>
              <a:rPr lang="ja-JP" altLang="en-US" sz="1400" dirty="0" smtClean="0">
                <a:solidFill>
                  <a:schemeClr val="tx1">
                    <a:lumMod val="90000"/>
                    <a:lumOff val="10000"/>
                  </a:schemeClr>
                </a:solidFill>
              </a:rPr>
              <a:t>非同期処理の呼び出しに順序関係がある</a:t>
            </a:r>
            <a:endParaRPr lang="en-US" altLang="ja-JP" sz="1400" dirty="0" smtClean="0">
              <a:solidFill>
                <a:schemeClr val="tx1">
                  <a:lumMod val="90000"/>
                  <a:lumOff val="10000"/>
                </a:schemeClr>
              </a:solidFill>
            </a:endParaRPr>
          </a:p>
          <a:p>
            <a:pPr marL="90488" indent="-90488">
              <a:lnSpc>
                <a:spcPct val="120000"/>
              </a:lnSpc>
              <a:buFont typeface="Arial"/>
              <a:buChar char="•"/>
            </a:pPr>
            <a:r>
              <a:rPr lang="ja-JP" altLang="en-US" sz="1400" dirty="0" smtClean="0">
                <a:solidFill>
                  <a:schemeClr val="tx1">
                    <a:lumMod val="90000"/>
                    <a:lumOff val="10000"/>
                  </a:schemeClr>
                </a:solidFill>
              </a:rPr>
              <a:t>実際は</a:t>
            </a:r>
            <a:r>
              <a:rPr kumimoji="1" lang="ja-JP" altLang="en-US" sz="1400" dirty="0" smtClean="0">
                <a:solidFill>
                  <a:schemeClr val="tx1">
                    <a:lumMod val="90000"/>
                    <a:lumOff val="10000"/>
                  </a:schemeClr>
                </a:solidFill>
              </a:rPr>
              <a:t>このコードのようには実装できない</a:t>
            </a:r>
          </a:p>
        </p:txBody>
      </p:sp>
      <p:sp>
        <p:nvSpPr>
          <p:cNvPr id="9" name="四角形吹き出し 8"/>
          <p:cNvSpPr/>
          <p:nvPr/>
        </p:nvSpPr>
        <p:spPr>
          <a:xfrm>
            <a:off x="277199" y="3382636"/>
            <a:ext cx="1772841" cy="1030075"/>
          </a:xfrm>
          <a:prstGeom prst="wedgeRectCallout">
            <a:avLst>
              <a:gd name="adj1" fmla="val 49478"/>
              <a:gd name="adj2" fmla="val 75438"/>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marL="90488" indent="-90488">
              <a:lnSpc>
                <a:spcPct val="120000"/>
              </a:lnSpc>
              <a:buFont typeface="Arial"/>
              <a:buChar char="•"/>
            </a:pPr>
            <a:r>
              <a:rPr lang="ja-JP" altLang="en-US" sz="1400" dirty="0" smtClean="0">
                <a:solidFill>
                  <a:schemeClr val="tx1">
                    <a:lumMod val="90000"/>
                    <a:lumOff val="10000"/>
                  </a:schemeClr>
                </a:solidFill>
              </a:rPr>
              <a:t>順序性を保って実行するにはコールバック方式をとる必要がある</a:t>
            </a:r>
            <a:endParaRPr lang="en-US" altLang="ja-JP" sz="1400" dirty="0" smtClean="0">
              <a:solidFill>
                <a:schemeClr val="tx1">
                  <a:lumMod val="90000"/>
                  <a:lumOff val="10000"/>
                </a:schemeClr>
              </a:solidFill>
            </a:endParaRPr>
          </a:p>
          <a:p>
            <a:pPr marL="90488" indent="-90488">
              <a:lnSpc>
                <a:spcPct val="120000"/>
              </a:lnSpc>
              <a:buFont typeface="Arial"/>
              <a:buChar char="•"/>
            </a:pPr>
            <a:r>
              <a:rPr kumimoji="1" lang="ja-JP" altLang="en-US" sz="1400" dirty="0" smtClean="0">
                <a:solidFill>
                  <a:schemeClr val="tx1">
                    <a:lumMod val="90000"/>
                    <a:lumOff val="10000"/>
                  </a:schemeClr>
                </a:solidFill>
              </a:rPr>
              <a:t>コールバックのネストが深くなり処理がわかりにくい</a:t>
            </a:r>
          </a:p>
        </p:txBody>
      </p:sp>
      <p:sp>
        <p:nvSpPr>
          <p:cNvPr id="10" name="四角形吹き出し 9"/>
          <p:cNvSpPr/>
          <p:nvPr/>
        </p:nvSpPr>
        <p:spPr>
          <a:xfrm>
            <a:off x="7289792" y="3655041"/>
            <a:ext cx="1772841" cy="885286"/>
          </a:xfrm>
          <a:prstGeom prst="wedgeRectCallout">
            <a:avLst>
              <a:gd name="adj1" fmla="val -31750"/>
              <a:gd name="adj2" fmla="val 75438"/>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Autofit/>
          </a:bodyPr>
          <a:lstStyle/>
          <a:p>
            <a:pPr marL="90488" indent="-90488">
              <a:lnSpc>
                <a:spcPct val="120000"/>
              </a:lnSpc>
              <a:buFont typeface="Arial"/>
              <a:buChar char="•"/>
            </a:pPr>
            <a:r>
              <a:rPr lang="ja-JP" altLang="en-US" sz="1200" dirty="0" smtClean="0">
                <a:solidFill>
                  <a:schemeClr val="tx1">
                    <a:lumMod val="90000"/>
                    <a:lumOff val="10000"/>
                  </a:schemeClr>
                </a:solidFill>
              </a:rPr>
              <a:t>プロミスを使うと非同期処理を同期処理に近い見た目で記述でき、わかりやすい</a:t>
            </a:r>
            <a:endParaRPr kumimoji="1" lang="ja-JP" altLang="en-US" sz="1200" dirty="0" smtClean="0">
              <a:solidFill>
                <a:schemeClr val="tx1">
                  <a:lumMod val="90000"/>
                  <a:lumOff val="10000"/>
                </a:schemeClr>
              </a:solidFill>
            </a:endParaRPr>
          </a:p>
        </p:txBody>
      </p:sp>
    </p:spTree>
    <p:extLst>
      <p:ext uri="{BB962C8B-B14F-4D97-AF65-F5344CB8AC3E}">
        <p14:creationId xmlns:p14="http://schemas.microsoft.com/office/powerpoint/2010/main" val="2213338663"/>
      </p:ext>
    </p:extLst>
  </p:cSld>
  <p:clrMapOvr>
    <a:masterClrMapping/>
  </p:clrMapOvr>
  <p:transition xmlns:p14="http://schemas.microsoft.com/office/powerpoint/2010/mai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mn-ea"/>
                <a:ea typeface="+mn-ea"/>
              </a:rPr>
              <a:t>Exercise 1</a:t>
            </a:r>
            <a:r>
              <a:rPr lang="en-US" altLang="ja-JP" dirty="0" smtClean="0"/>
              <a:t/>
            </a:r>
            <a:br>
              <a:rPr lang="en-US" altLang="ja-JP" dirty="0" smtClean="0"/>
            </a:br>
            <a:r>
              <a:rPr lang="ja-JP" altLang="en-US" dirty="0" smtClean="0"/>
              <a:t>ログイン機能</a:t>
            </a:r>
            <a:r>
              <a:rPr lang="ja-JP" altLang="en-US" dirty="0"/>
              <a:t>の実装</a:t>
            </a:r>
            <a:endParaRPr kumimoji="1" lang="ja-JP" altLang="en-US" dirty="0"/>
          </a:p>
        </p:txBody>
      </p:sp>
    </p:spTree>
    <p:extLst>
      <p:ext uri="{BB962C8B-B14F-4D97-AF65-F5344CB8AC3E}">
        <p14:creationId xmlns:p14="http://schemas.microsoft.com/office/powerpoint/2010/main" val="3351025872"/>
      </p:ext>
    </p:extLst>
  </p:cSld>
  <p:clrMapOvr>
    <a:masterClrMapping/>
  </p:clrMapOvr>
  <p:transition xmlns:p14="http://schemas.microsoft.com/office/powerpoint/2010/mai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完成イメージ</a:t>
            </a:r>
            <a:endParaRPr kumimoji="1" lang="ja-JP" altLang="en-US" dirty="0"/>
          </a:p>
        </p:txBody>
      </p:sp>
      <p:pic>
        <p:nvPicPr>
          <p:cNvPr id="5" name="図 4" descr="スクリーンショット 0028-09-08 13.18.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02" y="1185742"/>
            <a:ext cx="5567573" cy="3514600"/>
          </a:xfrm>
          <a:prstGeom prst="rect">
            <a:avLst/>
          </a:prstGeom>
          <a:ln>
            <a:solidFill>
              <a:srgbClr val="A6A6A6"/>
            </a:solidFill>
          </a:ln>
        </p:spPr>
      </p:pic>
      <p:pic>
        <p:nvPicPr>
          <p:cNvPr id="7" name="図 6" descr="スクリーンショット 0028-09-08 13.12.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509" y="3250237"/>
            <a:ext cx="5088908" cy="3227735"/>
          </a:xfrm>
          <a:prstGeom prst="rect">
            <a:avLst/>
          </a:prstGeom>
          <a:ln>
            <a:solidFill>
              <a:srgbClr val="A6A6A6"/>
            </a:solidFill>
          </a:ln>
        </p:spPr>
      </p:pic>
      <p:sp>
        <p:nvSpPr>
          <p:cNvPr id="10" name="四角形吹き出し 9"/>
          <p:cNvSpPr/>
          <p:nvPr/>
        </p:nvSpPr>
        <p:spPr>
          <a:xfrm>
            <a:off x="857038" y="3755554"/>
            <a:ext cx="1525838" cy="705543"/>
          </a:xfrm>
          <a:prstGeom prst="wedgeRectCallout">
            <a:avLst>
              <a:gd name="adj1" fmla="val 78838"/>
              <a:gd name="adj2" fmla="val -43054"/>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lang="en-US" altLang="ja-JP" sz="1400" dirty="0" smtClean="0">
                <a:solidFill>
                  <a:schemeClr val="tx1">
                    <a:lumMod val="90000"/>
                    <a:lumOff val="10000"/>
                  </a:schemeClr>
                </a:solidFill>
              </a:rPr>
              <a:t>ID</a:t>
            </a:r>
            <a:r>
              <a:rPr lang="ja-JP" altLang="en-US" sz="1400" dirty="0" smtClean="0">
                <a:solidFill>
                  <a:schemeClr val="tx1">
                    <a:lumMod val="90000"/>
                    <a:lumOff val="10000"/>
                  </a:schemeClr>
                </a:solidFill>
              </a:rPr>
              <a:t>と</a:t>
            </a:r>
            <a:r>
              <a:rPr lang="en-US" altLang="ja-JP" sz="1400" dirty="0" smtClean="0">
                <a:solidFill>
                  <a:schemeClr val="tx1">
                    <a:lumMod val="90000"/>
                    <a:lumOff val="10000"/>
                  </a:schemeClr>
                </a:solidFill>
              </a:rPr>
              <a:t>PW</a:t>
            </a:r>
            <a:r>
              <a:rPr lang="ja-JP" altLang="en-US" sz="1400" dirty="0" smtClean="0">
                <a:solidFill>
                  <a:schemeClr val="tx1">
                    <a:lumMod val="90000"/>
                    <a:lumOff val="10000"/>
                  </a:schemeClr>
                </a:solidFill>
              </a:rPr>
              <a:t>を入力してログインし、トップ画面に遷移する</a:t>
            </a:r>
            <a:endParaRPr kumimoji="1" lang="en-US" altLang="ja-JP" sz="1400" dirty="0" smtClean="0">
              <a:solidFill>
                <a:schemeClr val="tx1">
                  <a:lumMod val="90000"/>
                  <a:lumOff val="10000"/>
                </a:schemeClr>
              </a:solidFill>
            </a:endParaRPr>
          </a:p>
        </p:txBody>
      </p:sp>
      <p:cxnSp>
        <p:nvCxnSpPr>
          <p:cNvPr id="11" name="直線コネクタ 10"/>
          <p:cNvCxnSpPr>
            <a:endCxn id="7" idx="1"/>
          </p:cNvCxnSpPr>
          <p:nvPr/>
        </p:nvCxnSpPr>
        <p:spPr>
          <a:xfrm rot="16200000" flipH="1">
            <a:off x="2544352" y="3395948"/>
            <a:ext cx="1803884" cy="1132430"/>
          </a:xfrm>
          <a:prstGeom prst="bentConnector2">
            <a:avLst/>
          </a:prstGeom>
          <a:ln w="19050" cap="flat" cmpd="sng">
            <a:solidFill>
              <a:srgbClr val="154ECD"/>
            </a:solidFill>
            <a:headEnd type="none" w="med" len="lg"/>
            <a:tailEnd type="triangl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588631"/>
      </p:ext>
    </p:extLst>
  </p:cSld>
  <p:clrMapOvr>
    <a:masterClrMapping/>
  </p:clrMapOvr>
  <p:transition xmlns:p14="http://schemas.microsoft.com/office/powerpoint/2010/mai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AppPot</a:t>
            </a:r>
            <a:r>
              <a:rPr lang="ja-JP" altLang="en-US" dirty="0" smtClean="0"/>
              <a:t>への接続設定</a:t>
            </a:r>
            <a:endParaRPr kumimoji="1" lang="ja-JP" altLang="en-US" dirty="0"/>
          </a:p>
        </p:txBody>
      </p:sp>
      <p:sp>
        <p:nvSpPr>
          <p:cNvPr id="3" name="コンテンツ プレースホルダー 2"/>
          <p:cNvSpPr>
            <a:spLocks noGrp="1"/>
          </p:cNvSpPr>
          <p:nvPr>
            <p:ph idx="1"/>
          </p:nvPr>
        </p:nvSpPr>
        <p:spPr/>
        <p:txBody>
          <a:bodyPr/>
          <a:lstStyle/>
          <a:p>
            <a:pPr marL="0" indent="0">
              <a:lnSpc>
                <a:spcPct val="100000"/>
              </a:lnSpc>
              <a:spcBef>
                <a:spcPts val="0"/>
              </a:spcBef>
              <a:spcAft>
                <a:spcPts val="0"/>
              </a:spcAft>
              <a:buNone/>
            </a:pPr>
            <a:r>
              <a:rPr lang="en-US" altLang="ja-JP" dirty="0" err="1">
                <a:solidFill>
                  <a:schemeClr val="bg1">
                    <a:lumMod val="50000"/>
                  </a:schemeClr>
                </a:solidFill>
                <a:latin typeface="ＭＳ ゴシック"/>
                <a:ea typeface="ＭＳ ゴシック"/>
                <a:cs typeface="ＭＳ ゴシック"/>
              </a:rPr>
              <a:t>angular.module</a:t>
            </a:r>
            <a:r>
              <a:rPr lang="en-US" altLang="ja-JP" dirty="0">
                <a:solidFill>
                  <a:schemeClr val="bg1">
                    <a:lumMod val="50000"/>
                  </a:schemeClr>
                </a:solidFill>
                <a:latin typeface="ＭＳ ゴシック"/>
                <a:ea typeface="ＭＳ ゴシック"/>
                <a:cs typeface="ＭＳ ゴシック"/>
              </a:rPr>
              <a:t>("app")</a:t>
            </a:r>
          </a:p>
          <a:p>
            <a:pPr marL="0" indent="0">
              <a:lnSpc>
                <a:spcPct val="100000"/>
              </a:lnSpc>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.value("AppPot", </a:t>
            </a:r>
            <a:r>
              <a:rPr lang="en-US" altLang="ja-JP" dirty="0" err="1">
                <a:solidFill>
                  <a:schemeClr val="bg1">
                    <a:lumMod val="50000"/>
                  </a:schemeClr>
                </a:solidFill>
                <a:latin typeface="ＭＳ ゴシック"/>
                <a:ea typeface="ＭＳ ゴシック"/>
                <a:cs typeface="ＭＳ ゴシック"/>
              </a:rPr>
              <a:t>AppPotSDK.getService</a:t>
            </a:r>
            <a:r>
              <a:rPr lang="en-US" altLang="ja-JP" dirty="0">
                <a:solidFill>
                  <a:schemeClr val="bg1">
                    <a:lumMod val="50000"/>
                  </a:schemeClr>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dirty="0">
                <a:solidFill>
                  <a:schemeClr val="bg1">
                    <a:lumMod val="65000"/>
                  </a:schemeClr>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url</a:t>
            </a:r>
            <a:r>
              <a:rPr lang="en-US" altLang="ja-JP" dirty="0">
                <a:solidFill>
                  <a:srgbClr val="7F7F7F"/>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a:t>
            </a:r>
            <a:r>
              <a:rPr lang="en-US" altLang="ja-JP" dirty="0">
                <a:solidFill>
                  <a:srgbClr val="1C1C1C"/>
                </a:solidFill>
                <a:latin typeface="ＭＳ ゴシック"/>
                <a:ea typeface="ＭＳ ゴシック"/>
                <a:cs typeface="ＭＳ ゴシック"/>
              </a:rPr>
              <a:t>http://</a:t>
            </a:r>
            <a:r>
              <a:rPr lang="en-US" altLang="ja-JP" dirty="0" err="1">
                <a:solidFill>
                  <a:srgbClr val="1C1C1C"/>
                </a:solidFill>
                <a:latin typeface="ＭＳ ゴシック"/>
                <a:ea typeface="ＭＳ ゴシック"/>
                <a:cs typeface="ＭＳ ゴシック"/>
              </a:rPr>
              <a:t>trial.apppot.net</a:t>
            </a:r>
            <a:r>
              <a:rPr lang="en-US" altLang="ja-JP" dirty="0">
                <a:solidFill>
                  <a:srgbClr val="1C1C1C"/>
                </a:solidFill>
                <a:latin typeface="ＭＳ ゴシック"/>
                <a:ea typeface="ＭＳ ゴシック"/>
                <a:cs typeface="ＭＳ ゴシック"/>
              </a:rPr>
              <a:t>/</a:t>
            </a:r>
            <a:r>
              <a:rPr lang="en-US" altLang="ja-JP" dirty="0" err="1">
                <a:solidFill>
                  <a:srgbClr val="1C1C1C"/>
                </a:solidFill>
                <a:latin typeface="ＭＳ ゴシック"/>
                <a:ea typeface="ＭＳ ゴシック"/>
                <a:cs typeface="ＭＳ ゴシック"/>
              </a:rPr>
              <a:t>apppot</a:t>
            </a:r>
            <a:r>
              <a:rPr lang="en-US" altLang="ja-JP" dirty="0">
                <a:solidFill>
                  <a:srgbClr val="1C1C1C"/>
                </a:solidFill>
                <a:latin typeface="ＭＳ ゴシック"/>
                <a:ea typeface="ＭＳ ゴシック"/>
                <a:cs typeface="ＭＳ ゴシック"/>
              </a:rPr>
              <a:t>/</a:t>
            </a:r>
            <a:r>
              <a:rPr lang="en-US" altLang="ja-JP" dirty="0" smtClean="0">
                <a:solidFill>
                  <a:srgbClr val="1C1C1C"/>
                </a:solidFill>
                <a:latin typeface="ＭＳ ゴシック"/>
                <a:ea typeface="ＭＳ ゴシック"/>
                <a:cs typeface="ＭＳ ゴシック"/>
              </a:rPr>
              <a:t>"</a:t>
            </a:r>
            <a:r>
              <a:rPr lang="en-US" altLang="ja-JP" dirty="0">
                <a:solidFill>
                  <a:srgbClr val="7F7F7F"/>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dirty="0">
                <a:solidFill>
                  <a:schemeClr val="bg1">
                    <a:lumMod val="65000"/>
                  </a:schemeClr>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appId</a:t>
            </a:r>
            <a:r>
              <a:rPr lang="en-US" altLang="ja-JP" dirty="0">
                <a:solidFill>
                  <a:srgbClr val="7F7F7F"/>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"XXXXXXXXXXXXXXXX"</a:t>
            </a:r>
            <a:r>
              <a:rPr lang="en-US" altLang="ja-JP" dirty="0">
                <a:solidFill>
                  <a:srgbClr val="7F7F7F"/>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dirty="0">
                <a:solidFill>
                  <a:schemeClr val="bg1">
                    <a:lumMod val="65000"/>
                  </a:schemeClr>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appKey</a:t>
            </a:r>
            <a:r>
              <a:rPr lang="en-US" altLang="ja-JP" dirty="0">
                <a:solidFill>
                  <a:srgbClr val="7F7F7F"/>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"XXXXXXXXXXXXXXXXXX"</a:t>
            </a:r>
            <a:r>
              <a:rPr lang="en-US" altLang="ja-JP" dirty="0">
                <a:solidFill>
                  <a:srgbClr val="7F7F7F"/>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dirty="0">
                <a:solidFill>
                  <a:schemeClr val="bg1">
                    <a:lumMod val="65000"/>
                  </a:schemeClr>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appVersion</a:t>
            </a:r>
            <a:r>
              <a:rPr lang="en-US" altLang="ja-JP" dirty="0">
                <a:solidFill>
                  <a:srgbClr val="7F7F7F"/>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"XXXXX"</a:t>
            </a:r>
            <a:r>
              <a:rPr lang="en-US" altLang="ja-JP" dirty="0">
                <a:solidFill>
                  <a:srgbClr val="7F7F7F"/>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dirty="0">
                <a:solidFill>
                  <a:schemeClr val="bg1">
                    <a:lumMod val="65000"/>
                  </a:schemeClr>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companyId</a:t>
            </a:r>
            <a:r>
              <a:rPr lang="en-US" altLang="ja-JP" dirty="0">
                <a:solidFill>
                  <a:srgbClr val="7F7F7F"/>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XX</a:t>
            </a:r>
            <a:endParaRPr lang="en-US" altLang="ja-JP" dirty="0">
              <a:solidFill>
                <a:srgbClr val="1C1C1C"/>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dirty="0">
                <a:solidFill>
                  <a:srgbClr val="7F7F7F"/>
                </a:solidFill>
                <a:latin typeface="ＭＳ ゴシック"/>
                <a:ea typeface="ＭＳ ゴシック"/>
                <a:cs typeface="ＭＳ ゴシック"/>
              </a:rPr>
              <a:t>}))</a:t>
            </a:r>
            <a:r>
              <a:rPr lang="en-US" altLang="ja-JP" dirty="0" smtClean="0">
                <a:solidFill>
                  <a:srgbClr val="7F7F7F"/>
                </a:solidFill>
                <a:latin typeface="ＭＳ ゴシック"/>
                <a:ea typeface="ＭＳ ゴシック"/>
                <a:cs typeface="ＭＳ ゴシック"/>
              </a:rPr>
              <a:t>;</a:t>
            </a:r>
          </a:p>
        </p:txBody>
      </p:sp>
      <p:sp>
        <p:nvSpPr>
          <p:cNvPr id="4" name="テキスト ボックス 3"/>
          <p:cNvSpPr txBox="1"/>
          <p:nvPr/>
        </p:nvSpPr>
        <p:spPr>
          <a:xfrm>
            <a:off x="432171" y="1217048"/>
            <a:ext cx="2623961" cy="369332"/>
          </a:xfrm>
          <a:prstGeom prst="rect">
            <a:avLst/>
          </a:prstGeom>
          <a:noFill/>
        </p:spPr>
        <p:txBody>
          <a:bodyPr wrap="none" rtlCol="0">
            <a:spAutoFit/>
          </a:bodyPr>
          <a:lstStyle/>
          <a:p>
            <a:r>
              <a:rPr kumimoji="1" lang="en-US" altLang="ja-JP" dirty="0" smtClean="0">
                <a:latin typeface="+mn-ea"/>
                <a:ea typeface="+mn-ea"/>
              </a:rPr>
              <a:t>components/</a:t>
            </a:r>
            <a:r>
              <a:rPr kumimoji="1" lang="en-US" altLang="ja-JP" dirty="0" err="1" smtClean="0">
                <a:latin typeface="+mn-ea"/>
                <a:ea typeface="+mn-ea"/>
              </a:rPr>
              <a:t>config.js</a:t>
            </a:r>
            <a:endParaRPr kumimoji="1" lang="ja-JP" altLang="en-US" dirty="0">
              <a:latin typeface="+mn-ea"/>
              <a:ea typeface="+mn-ea"/>
            </a:endParaRPr>
          </a:p>
        </p:txBody>
      </p:sp>
      <p:sp>
        <p:nvSpPr>
          <p:cNvPr id="5" name="四角形吹き出し 4"/>
          <p:cNvSpPr/>
          <p:nvPr/>
        </p:nvSpPr>
        <p:spPr>
          <a:xfrm>
            <a:off x="2288646" y="4621240"/>
            <a:ext cx="1161356" cy="612648"/>
          </a:xfrm>
          <a:prstGeom prst="wedgeRectCallout">
            <a:avLst>
              <a:gd name="adj1" fmla="val -36199"/>
              <a:gd name="adj2" fmla="val -154867"/>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gn="ctr">
              <a:lnSpc>
                <a:spcPct val="120000"/>
              </a:lnSpc>
            </a:pPr>
            <a:r>
              <a:rPr lang="ja-JP" altLang="en-US" sz="1400" dirty="0" smtClean="0">
                <a:solidFill>
                  <a:schemeClr val="tx1">
                    <a:lumMod val="90000"/>
                    <a:lumOff val="10000"/>
                  </a:schemeClr>
                </a:solidFill>
              </a:rPr>
              <a:t>割り当てられたテナントの</a:t>
            </a:r>
            <a:r>
              <a:rPr lang="en-US" altLang="ja-JP" sz="1400" dirty="0" smtClean="0">
                <a:solidFill>
                  <a:schemeClr val="tx1">
                    <a:lumMod val="90000"/>
                    <a:lumOff val="10000"/>
                  </a:schemeClr>
                </a:solidFill>
              </a:rPr>
              <a:t>ID</a:t>
            </a:r>
            <a:r>
              <a:rPr lang="ja-JP" altLang="en-US" sz="1400" dirty="0" smtClean="0">
                <a:solidFill>
                  <a:schemeClr val="tx1">
                    <a:lumMod val="90000"/>
                    <a:lumOff val="10000"/>
                  </a:schemeClr>
                </a:solidFill>
              </a:rPr>
              <a:t>を指定</a:t>
            </a:r>
            <a:endParaRPr kumimoji="1" lang="ja-JP" altLang="en-US" sz="1400" dirty="0" smtClean="0">
              <a:solidFill>
                <a:schemeClr val="tx1">
                  <a:lumMod val="90000"/>
                  <a:lumOff val="10000"/>
                </a:schemeClr>
              </a:solidFill>
            </a:endParaRPr>
          </a:p>
        </p:txBody>
      </p:sp>
      <p:sp>
        <p:nvSpPr>
          <p:cNvPr id="6" name="四角形吹き出し 5"/>
          <p:cNvSpPr/>
          <p:nvPr/>
        </p:nvSpPr>
        <p:spPr>
          <a:xfrm>
            <a:off x="4477002" y="3541176"/>
            <a:ext cx="1161356" cy="612648"/>
          </a:xfrm>
          <a:prstGeom prst="wedgeRectCallout">
            <a:avLst>
              <a:gd name="adj1" fmla="val -68096"/>
              <a:gd name="adj2" fmla="val -85770"/>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85000" lnSpcReduction="10000"/>
          </a:bodyPr>
          <a:lstStyle/>
          <a:p>
            <a:pPr algn="ctr">
              <a:lnSpc>
                <a:spcPct val="120000"/>
              </a:lnSpc>
            </a:pPr>
            <a:r>
              <a:rPr kumimoji="1" lang="ja-JP" altLang="en-US" sz="1400" dirty="0" smtClean="0">
                <a:solidFill>
                  <a:schemeClr val="tx1">
                    <a:lumMod val="90000"/>
                    <a:lumOff val="10000"/>
                  </a:schemeClr>
                </a:solidFill>
              </a:rPr>
              <a:t>作成したアプリのキーを指定</a:t>
            </a:r>
          </a:p>
        </p:txBody>
      </p:sp>
      <p:sp>
        <p:nvSpPr>
          <p:cNvPr id="7" name="四角形吹き出し 6"/>
          <p:cNvSpPr/>
          <p:nvPr/>
        </p:nvSpPr>
        <p:spPr>
          <a:xfrm>
            <a:off x="5317352" y="2741107"/>
            <a:ext cx="1161356" cy="612648"/>
          </a:xfrm>
          <a:prstGeom prst="wedgeRectCallout">
            <a:avLst>
              <a:gd name="adj1" fmla="val -122776"/>
              <a:gd name="adj2" fmla="val -42584"/>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92500" lnSpcReduction="20000"/>
          </a:bodyPr>
          <a:lstStyle/>
          <a:p>
            <a:pPr algn="ctr">
              <a:lnSpc>
                <a:spcPct val="120000"/>
              </a:lnSpc>
            </a:pPr>
            <a:r>
              <a:rPr kumimoji="1" lang="ja-JP" altLang="en-US" sz="1400" dirty="0" smtClean="0">
                <a:solidFill>
                  <a:schemeClr val="tx1">
                    <a:lumMod val="90000"/>
                    <a:lumOff val="10000"/>
                  </a:schemeClr>
                </a:solidFill>
              </a:rPr>
              <a:t>作成したアプリの</a:t>
            </a:r>
            <a:r>
              <a:rPr kumimoji="1" lang="en-US" altLang="ja-JP" sz="1400" dirty="0" smtClean="0">
                <a:solidFill>
                  <a:schemeClr val="tx1">
                    <a:lumMod val="90000"/>
                    <a:lumOff val="10000"/>
                  </a:schemeClr>
                </a:solidFill>
              </a:rPr>
              <a:t>ID</a:t>
            </a:r>
            <a:r>
              <a:rPr kumimoji="1" lang="ja-JP" altLang="en-US" sz="1400" dirty="0" smtClean="0">
                <a:solidFill>
                  <a:schemeClr val="tx1">
                    <a:lumMod val="90000"/>
                    <a:lumOff val="10000"/>
                  </a:schemeClr>
                </a:solidFill>
              </a:rPr>
              <a:t>を指定</a:t>
            </a:r>
          </a:p>
        </p:txBody>
      </p:sp>
      <p:sp>
        <p:nvSpPr>
          <p:cNvPr id="8" name="四角形吹き出し 7"/>
          <p:cNvSpPr/>
          <p:nvPr/>
        </p:nvSpPr>
        <p:spPr>
          <a:xfrm>
            <a:off x="3182944" y="3914055"/>
            <a:ext cx="1161356" cy="612648"/>
          </a:xfrm>
          <a:prstGeom prst="wedgeRectCallout">
            <a:avLst>
              <a:gd name="adj1" fmla="val -68096"/>
              <a:gd name="adj2" fmla="val -85770"/>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gn="ctr">
              <a:lnSpc>
                <a:spcPct val="120000"/>
              </a:lnSpc>
            </a:pPr>
            <a:r>
              <a:rPr kumimoji="1" lang="ja-JP" altLang="en-US" sz="1400" dirty="0" smtClean="0">
                <a:solidFill>
                  <a:schemeClr val="tx1">
                    <a:lumMod val="90000"/>
                    <a:lumOff val="10000"/>
                  </a:schemeClr>
                </a:solidFill>
              </a:rPr>
              <a:t>作成したアプリの</a:t>
            </a:r>
            <a:r>
              <a:rPr lang="ja-JP" altLang="en-US" sz="1400" dirty="0" smtClean="0">
                <a:solidFill>
                  <a:schemeClr val="tx1">
                    <a:lumMod val="90000"/>
                    <a:lumOff val="10000"/>
                  </a:schemeClr>
                </a:solidFill>
              </a:rPr>
              <a:t>バージョン</a:t>
            </a:r>
            <a:r>
              <a:rPr kumimoji="1" lang="ja-JP" altLang="en-US" sz="1400" dirty="0" smtClean="0">
                <a:solidFill>
                  <a:schemeClr val="tx1">
                    <a:lumMod val="90000"/>
                    <a:lumOff val="10000"/>
                  </a:schemeClr>
                </a:solidFill>
              </a:rPr>
              <a:t>を指定</a:t>
            </a:r>
          </a:p>
        </p:txBody>
      </p:sp>
      <p:sp>
        <p:nvSpPr>
          <p:cNvPr id="9" name="四角形吹き出し 8"/>
          <p:cNvSpPr/>
          <p:nvPr/>
        </p:nvSpPr>
        <p:spPr>
          <a:xfrm>
            <a:off x="7171987" y="2434783"/>
            <a:ext cx="1161356" cy="612648"/>
          </a:xfrm>
          <a:prstGeom prst="wedgeRectCallout">
            <a:avLst>
              <a:gd name="adj1" fmla="val -122776"/>
              <a:gd name="adj2" fmla="val -42584"/>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92500"/>
          </a:bodyPr>
          <a:lstStyle/>
          <a:p>
            <a:pPr algn="ctr">
              <a:lnSpc>
                <a:spcPct val="120000"/>
              </a:lnSpc>
            </a:pPr>
            <a:r>
              <a:rPr lang="en-US" altLang="ja-JP" sz="1400" dirty="0" smtClean="0">
                <a:solidFill>
                  <a:schemeClr val="tx1">
                    <a:lumMod val="90000"/>
                    <a:lumOff val="10000"/>
                  </a:schemeClr>
                </a:solidFill>
              </a:rPr>
              <a:t>AppPot</a:t>
            </a:r>
            <a:r>
              <a:rPr lang="ja-JP" altLang="en-US" sz="1400" dirty="0" smtClean="0">
                <a:solidFill>
                  <a:schemeClr val="tx1">
                    <a:lumMod val="90000"/>
                    <a:lumOff val="10000"/>
                  </a:schemeClr>
                </a:solidFill>
              </a:rPr>
              <a:t>の</a:t>
            </a:r>
            <a:r>
              <a:rPr lang="en-US" altLang="ja-JP" sz="1400" dirty="0" smtClean="0">
                <a:solidFill>
                  <a:schemeClr val="tx1">
                    <a:lumMod val="90000"/>
                    <a:lumOff val="10000"/>
                  </a:schemeClr>
                </a:solidFill>
              </a:rPr>
              <a:t>URL</a:t>
            </a:r>
            <a:endParaRPr kumimoji="1" lang="ja-JP" altLang="en-US" sz="1400" dirty="0" smtClean="0">
              <a:solidFill>
                <a:schemeClr val="tx1">
                  <a:lumMod val="90000"/>
                  <a:lumOff val="10000"/>
                </a:schemeClr>
              </a:solidFill>
            </a:endParaRPr>
          </a:p>
        </p:txBody>
      </p:sp>
      <p:cxnSp>
        <p:nvCxnSpPr>
          <p:cNvPr id="10" name="直線コネクタ 9"/>
          <p:cNvCxnSpPr/>
          <p:nvPr/>
        </p:nvCxnSpPr>
        <p:spPr>
          <a:xfrm flipV="1">
            <a:off x="1477842" y="2636923"/>
            <a:ext cx="4625508" cy="2"/>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flipV="1">
            <a:off x="1789000" y="2965706"/>
            <a:ext cx="2555300" cy="2"/>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1941400" y="3323423"/>
            <a:ext cx="2715491"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2455415" y="3652206"/>
            <a:ext cx="994587"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2352039" y="3989809"/>
            <a:ext cx="320382"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4094166"/>
      </p:ext>
    </p:extLst>
  </p:cSld>
  <p:clrMapOvr>
    <a:masterClrMapping/>
  </p:clrMapOvr>
  <p:transition xmlns:p14="http://schemas.microsoft.com/office/powerpoint/2010/mai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ログイン処理の実装</a:t>
            </a:r>
            <a:endParaRPr kumimoji="1" lang="ja-JP" altLang="en-US" dirty="0"/>
          </a:p>
        </p:txBody>
      </p:sp>
      <p:sp>
        <p:nvSpPr>
          <p:cNvPr id="3" name="コンテンツ プレースホルダー 2"/>
          <p:cNvSpPr>
            <a:spLocks noGrp="1"/>
          </p:cNvSpPr>
          <p:nvPr>
            <p:ph idx="1"/>
          </p:nvPr>
        </p:nvSpPr>
        <p:spPr/>
        <p:txBody>
          <a:bodyPr>
            <a:normAutofit fontScale="55000" lnSpcReduction="20000"/>
          </a:bodyPr>
          <a:lstStyle/>
          <a:p>
            <a:pPr marL="0" indent="0">
              <a:lnSpc>
                <a:spcPct val="120000"/>
              </a:lnSpc>
              <a:spcBef>
                <a:spcPts val="0"/>
              </a:spcBef>
              <a:spcAft>
                <a:spcPts val="0"/>
              </a:spcAft>
              <a:buNone/>
            </a:pPr>
            <a:r>
              <a:rPr lang="en-US" altLang="ja-JP" dirty="0" err="1">
                <a:solidFill>
                  <a:srgbClr val="1C1C1C"/>
                </a:solidFill>
                <a:latin typeface="ＭＳ ゴシック"/>
                <a:ea typeface="ＭＳ ゴシック"/>
                <a:cs typeface="ＭＳ ゴシック"/>
              </a:rPr>
              <a:t>angular.module</a:t>
            </a:r>
            <a:r>
              <a:rPr lang="en-US" altLang="ja-JP" dirty="0">
                <a:solidFill>
                  <a:srgbClr val="1C1C1C"/>
                </a:solidFill>
                <a:latin typeface="ＭＳ ゴシック"/>
                <a:ea typeface="ＭＳ ゴシック"/>
                <a:cs typeface="ＭＳ ゴシック"/>
              </a:rPr>
              <a:t>("app")</a:t>
            </a:r>
          </a:p>
          <a:p>
            <a:pPr marL="0" indent="0">
              <a:lnSpc>
                <a:spcPct val="120000"/>
              </a:lnSpc>
              <a:spcBef>
                <a:spcPts val="0"/>
              </a:spcBef>
              <a:spcAft>
                <a:spcPts val="0"/>
              </a:spcAft>
              <a:buNone/>
            </a:pPr>
            <a:r>
              <a:rPr lang="en-US" altLang="ja-JP" dirty="0">
                <a:solidFill>
                  <a:srgbClr val="1C1C1C"/>
                </a:solidFill>
                <a:latin typeface="ＭＳ ゴシック"/>
                <a:ea typeface="ＭＳ ゴシック"/>
                <a:cs typeface="ＭＳ ゴシック"/>
              </a:rPr>
              <a:t>.controller("</a:t>
            </a:r>
            <a:r>
              <a:rPr lang="en-US" altLang="ja-JP" dirty="0" err="1">
                <a:solidFill>
                  <a:srgbClr val="1C1C1C"/>
                </a:solidFill>
                <a:latin typeface="ＭＳ ゴシック"/>
                <a:ea typeface="ＭＳ ゴシック"/>
                <a:cs typeface="ＭＳ ゴシック"/>
              </a:rPr>
              <a:t>LoginController</a:t>
            </a:r>
            <a:r>
              <a:rPr lang="en-US" altLang="ja-JP" dirty="0">
                <a:solidFill>
                  <a:srgbClr val="1C1C1C"/>
                </a:solidFill>
                <a:latin typeface="ＭＳ ゴシック"/>
                <a:ea typeface="ＭＳ ゴシック"/>
                <a:cs typeface="ＭＳ ゴシック"/>
              </a:rPr>
              <a:t>",</a:t>
            </a:r>
          </a:p>
          <a:p>
            <a:pPr marL="0" indent="0">
              <a:lnSpc>
                <a:spcPct val="120000"/>
              </a:lnSpc>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"$scope", "$location", "AppPot</a:t>
            </a:r>
            <a:r>
              <a:rPr lang="en-US" altLang="ja-JP" dirty="0" smtClean="0">
                <a:solidFill>
                  <a:srgbClr val="1C1C1C"/>
                </a:solidFill>
                <a:latin typeface="ＭＳ ゴシック"/>
                <a:ea typeface="ＭＳ ゴシック"/>
                <a:cs typeface="ＭＳ ゴシック"/>
              </a:rPr>
              <a:t>", function</a:t>
            </a:r>
            <a:r>
              <a:rPr lang="en-US" altLang="ja-JP" dirty="0">
                <a:solidFill>
                  <a:srgbClr val="1C1C1C"/>
                </a:solidFill>
                <a:latin typeface="ＭＳ ゴシック"/>
                <a:ea typeface="ＭＳ ゴシック"/>
                <a:cs typeface="ＭＳ ゴシック"/>
              </a:rPr>
              <a:t>($scope, $location, </a:t>
            </a:r>
            <a:r>
              <a:rPr lang="en-US" altLang="ja-JP" dirty="0" smtClean="0">
                <a:solidFill>
                  <a:srgbClr val="1C1C1C"/>
                </a:solidFill>
                <a:latin typeface="ＭＳ ゴシック"/>
                <a:ea typeface="ＭＳ ゴシック"/>
                <a:cs typeface="ＭＳ ゴシック"/>
              </a:rPr>
              <a:t>AppPot) {</a:t>
            </a:r>
          </a:p>
          <a:p>
            <a:pPr marL="0" indent="0">
              <a:lnSpc>
                <a:spcPct val="120000"/>
              </a:lnSpc>
              <a:spcBef>
                <a:spcPts val="0"/>
              </a:spcBef>
              <a:spcAft>
                <a:spcPts val="0"/>
              </a:spcAft>
              <a:buNone/>
            </a:pPr>
            <a:endParaRPr lang="en-US" altLang="ja-JP" dirty="0">
              <a:solidFill>
                <a:srgbClr val="1C1C1C"/>
              </a:solidFill>
              <a:latin typeface="ＭＳ ゴシック"/>
              <a:ea typeface="ＭＳ ゴシック"/>
              <a:cs typeface="ＭＳ ゴシック"/>
            </a:endParaRPr>
          </a:p>
          <a:p>
            <a:pPr marL="0" indent="0">
              <a:lnSpc>
                <a:spcPct val="120000"/>
              </a:lnSpc>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err="1">
                <a:solidFill>
                  <a:srgbClr val="1C1C1C"/>
                </a:solidFill>
                <a:latin typeface="ＭＳ ゴシック"/>
                <a:ea typeface="ＭＳ ゴシック"/>
                <a:cs typeface="ＭＳ ゴシック"/>
              </a:rPr>
              <a:t>scope.userName</a:t>
            </a:r>
            <a:r>
              <a:rPr lang="en-US" altLang="ja-JP" dirty="0">
                <a:solidFill>
                  <a:srgbClr val="1C1C1C"/>
                </a:solidFill>
                <a:latin typeface="ＭＳ ゴシック"/>
                <a:ea typeface="ＭＳ ゴシック"/>
                <a:cs typeface="ＭＳ ゴシック"/>
              </a:rPr>
              <a:t> = "";</a:t>
            </a:r>
          </a:p>
          <a:p>
            <a:pPr marL="0" indent="0">
              <a:lnSpc>
                <a:spcPct val="120000"/>
              </a:lnSpc>
              <a:spcBef>
                <a:spcPts val="0"/>
              </a:spcBef>
              <a:spcAft>
                <a:spcPts val="0"/>
              </a:spcAft>
              <a:buNone/>
            </a:pPr>
            <a:r>
              <a:rPr lang="en-US" altLang="ja-JP" dirty="0" smtClean="0">
                <a:solidFill>
                  <a:srgbClr val="1C1C1C"/>
                </a:solidFill>
                <a:latin typeface="ＭＳ ゴシック"/>
                <a:ea typeface="ＭＳ ゴシック"/>
                <a:cs typeface="ＭＳ ゴシック"/>
              </a:rPr>
              <a:t>    $</a:t>
            </a:r>
            <a:r>
              <a:rPr lang="en-US" altLang="ja-JP" dirty="0" err="1">
                <a:solidFill>
                  <a:srgbClr val="1C1C1C"/>
                </a:solidFill>
                <a:latin typeface="ＭＳ ゴシック"/>
                <a:ea typeface="ＭＳ ゴシック"/>
                <a:cs typeface="ＭＳ ゴシック"/>
              </a:rPr>
              <a:t>scope.password</a:t>
            </a:r>
            <a:r>
              <a:rPr lang="en-US" altLang="ja-JP" dirty="0">
                <a:solidFill>
                  <a:srgbClr val="1C1C1C"/>
                </a:solidFill>
                <a:latin typeface="ＭＳ ゴシック"/>
                <a:ea typeface="ＭＳ ゴシック"/>
                <a:cs typeface="ＭＳ ゴシック"/>
              </a:rPr>
              <a:t> = "";</a:t>
            </a:r>
          </a:p>
          <a:p>
            <a:pPr marL="0" indent="0">
              <a:lnSpc>
                <a:spcPct val="120000"/>
              </a:lnSpc>
              <a:spcBef>
                <a:spcPts val="0"/>
              </a:spcBef>
              <a:spcAft>
                <a:spcPts val="0"/>
              </a:spcAft>
              <a:buNone/>
            </a:pPr>
            <a:endParaRPr lang="en-US" altLang="ja-JP" dirty="0">
              <a:solidFill>
                <a:srgbClr val="1C1C1C"/>
              </a:solidFill>
              <a:latin typeface="ＭＳ ゴシック"/>
              <a:ea typeface="ＭＳ ゴシック"/>
              <a:cs typeface="ＭＳ ゴシック"/>
            </a:endParaRPr>
          </a:p>
          <a:p>
            <a:pPr marL="0" indent="0">
              <a:lnSpc>
                <a:spcPct val="120000"/>
              </a:lnSpc>
              <a:spcBef>
                <a:spcPts val="0"/>
              </a:spcBef>
              <a:spcAft>
                <a:spcPts val="0"/>
              </a:spcAft>
              <a:buNone/>
            </a:pPr>
            <a:r>
              <a:rPr lang="en-US" altLang="ja-JP" dirty="0" smtClean="0">
                <a:solidFill>
                  <a:srgbClr val="1C1C1C"/>
                </a:solidFill>
                <a:latin typeface="ＭＳ ゴシック"/>
                <a:ea typeface="ＭＳ ゴシック"/>
                <a:cs typeface="ＭＳ ゴシック"/>
              </a:rPr>
              <a:t>    $</a:t>
            </a:r>
            <a:r>
              <a:rPr lang="en-US" altLang="ja-JP" dirty="0" err="1">
                <a:solidFill>
                  <a:srgbClr val="1C1C1C"/>
                </a:solidFill>
                <a:latin typeface="ＭＳ ゴシック"/>
                <a:ea typeface="ＭＳ ゴシック"/>
                <a:cs typeface="ＭＳ ゴシック"/>
              </a:rPr>
              <a:t>scope.login</a:t>
            </a:r>
            <a:r>
              <a:rPr lang="en-US" altLang="ja-JP" dirty="0">
                <a:solidFill>
                  <a:srgbClr val="1C1C1C"/>
                </a:solidFill>
                <a:latin typeface="ＭＳ ゴシック"/>
                <a:ea typeface="ＭＳ ゴシック"/>
                <a:cs typeface="ＭＳ ゴシック"/>
              </a:rPr>
              <a:t> = function() {</a:t>
            </a:r>
          </a:p>
          <a:p>
            <a:pPr marL="0" indent="0">
              <a:lnSpc>
                <a:spcPct val="120000"/>
              </a:lnSpc>
              <a:spcBef>
                <a:spcPts val="0"/>
              </a:spcBef>
              <a:spcAft>
                <a:spcPts val="0"/>
              </a:spcAft>
              <a:buNone/>
            </a:pPr>
            <a:r>
              <a:rPr lang="en-US" altLang="ja-JP" dirty="0" smtClean="0">
                <a:solidFill>
                  <a:srgbClr val="1C1C1C"/>
                </a:solidFill>
                <a:latin typeface="ＭＳ ゴシック"/>
                <a:ea typeface="ＭＳ ゴシック"/>
                <a:cs typeface="ＭＳ ゴシック"/>
              </a:rPr>
              <a:t>        </a:t>
            </a:r>
            <a:r>
              <a:rPr lang="en-US" altLang="ja-JP" dirty="0" err="1" smtClean="0">
                <a:solidFill>
                  <a:srgbClr val="1C1C1C"/>
                </a:solidFill>
                <a:latin typeface="ＭＳ ゴシック"/>
                <a:ea typeface="ＭＳ ゴシック"/>
                <a:cs typeface="ＭＳ ゴシック"/>
              </a:rPr>
              <a:t>AppPot.LocalAuthenticator.login</a:t>
            </a:r>
            <a:r>
              <a:rPr lang="en-US" altLang="ja-JP" dirty="0">
                <a:solidFill>
                  <a:srgbClr val="1C1C1C"/>
                </a:solidFill>
                <a:latin typeface="ＭＳ ゴシック"/>
                <a:ea typeface="ＭＳ ゴシック"/>
                <a:cs typeface="ＭＳ ゴシック"/>
              </a:rPr>
              <a:t>($</a:t>
            </a:r>
            <a:r>
              <a:rPr lang="en-US" altLang="ja-JP" dirty="0" err="1">
                <a:solidFill>
                  <a:srgbClr val="1C1C1C"/>
                </a:solidFill>
                <a:latin typeface="ＭＳ ゴシック"/>
                <a:ea typeface="ＭＳ ゴシック"/>
                <a:cs typeface="ＭＳ ゴシック"/>
              </a:rPr>
              <a:t>scope.userName</a:t>
            </a:r>
            <a:r>
              <a:rPr lang="en-US" altLang="ja-JP" dirty="0">
                <a:solidFill>
                  <a:srgbClr val="1C1C1C"/>
                </a:solidFill>
                <a:latin typeface="ＭＳ ゴシック"/>
                <a:ea typeface="ＭＳ ゴシック"/>
                <a:cs typeface="ＭＳ ゴシック"/>
              </a:rPr>
              <a:t>, $</a:t>
            </a:r>
            <a:r>
              <a:rPr lang="en-US" altLang="ja-JP" dirty="0" err="1">
                <a:solidFill>
                  <a:srgbClr val="1C1C1C"/>
                </a:solidFill>
                <a:latin typeface="ＭＳ ゴシック"/>
                <a:ea typeface="ＭＳ ゴシック"/>
                <a:cs typeface="ＭＳ ゴシック"/>
              </a:rPr>
              <a:t>scope.password</a:t>
            </a:r>
            <a:r>
              <a:rPr lang="en-US" altLang="ja-JP" dirty="0">
                <a:solidFill>
                  <a:srgbClr val="1C1C1C"/>
                </a:solidFill>
                <a:latin typeface="ＭＳ ゴシック"/>
                <a:ea typeface="ＭＳ ゴシック"/>
                <a:cs typeface="ＭＳ ゴシック"/>
              </a:rPr>
              <a:t>)</a:t>
            </a:r>
          </a:p>
          <a:p>
            <a:pPr marL="0" indent="0">
              <a:lnSpc>
                <a:spcPct val="120000"/>
              </a:lnSpc>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then(function(</a:t>
            </a:r>
            <a:r>
              <a:rPr lang="en-US" altLang="ja-JP" dirty="0" err="1">
                <a:solidFill>
                  <a:srgbClr val="1C1C1C"/>
                </a:solidFill>
                <a:latin typeface="ＭＳ ゴシック"/>
                <a:ea typeface="ＭＳ ゴシック"/>
                <a:cs typeface="ＭＳ ゴシック"/>
              </a:rPr>
              <a:t>authInfo</a:t>
            </a: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a:t>
            </a:r>
          </a:p>
          <a:p>
            <a:pPr marL="0" indent="0">
              <a:lnSpc>
                <a:spcPct val="120000"/>
              </a:lnSpc>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err="1">
                <a:solidFill>
                  <a:srgbClr val="1C1C1C"/>
                </a:solidFill>
                <a:latin typeface="ＭＳ ゴシック"/>
                <a:ea typeface="ＭＳ ゴシック"/>
                <a:cs typeface="ＭＳ ゴシック"/>
              </a:rPr>
              <a:t>location.path</a:t>
            </a:r>
            <a:r>
              <a:rPr lang="en-US" altLang="ja-JP" dirty="0">
                <a:solidFill>
                  <a:srgbClr val="1C1C1C"/>
                </a:solidFill>
                <a:latin typeface="ＭＳ ゴシック"/>
                <a:ea typeface="ＭＳ ゴシック"/>
                <a:cs typeface="ＭＳ ゴシック"/>
              </a:rPr>
              <a:t>("</a:t>
            </a:r>
            <a:r>
              <a:rPr lang="en-US" altLang="ja-JP" dirty="0" smtClean="0">
                <a:solidFill>
                  <a:srgbClr val="1C1C1C"/>
                </a:solidFill>
                <a:latin typeface="ＭＳ ゴシック"/>
                <a:ea typeface="ＭＳ ゴシック"/>
                <a:cs typeface="ＭＳ ゴシック"/>
              </a:rPr>
              <a:t>/"</a:t>
            </a:r>
            <a:r>
              <a:rPr lang="en-US" altLang="ja-JP" dirty="0">
                <a:solidFill>
                  <a:srgbClr val="1C1C1C"/>
                </a:solidFill>
                <a:latin typeface="ＭＳ ゴシック"/>
                <a:ea typeface="ＭＳ ゴシック"/>
                <a:cs typeface="ＭＳ ゴシック"/>
              </a:rPr>
              <a:t>);</a:t>
            </a:r>
          </a:p>
          <a:p>
            <a:pPr marL="0" indent="0">
              <a:lnSpc>
                <a:spcPct val="120000"/>
              </a:lnSpc>
              <a:spcBef>
                <a:spcPts val="0"/>
              </a:spcBef>
              <a:spcAft>
                <a:spcPts val="0"/>
              </a:spcAft>
              <a:buNone/>
            </a:pPr>
            <a:r>
              <a:rPr lang="en-US" altLang="ja-JP" dirty="0" smtClean="0">
                <a:solidFill>
                  <a:srgbClr val="1C1C1C"/>
                </a:solidFill>
                <a:latin typeface="ＭＳ ゴシック"/>
                <a:ea typeface="ＭＳ ゴシック"/>
                <a:cs typeface="ＭＳ ゴシック"/>
              </a:rPr>
              <a:t>            $</a:t>
            </a:r>
            <a:r>
              <a:rPr lang="en-US" altLang="ja-JP" dirty="0" err="1">
                <a:solidFill>
                  <a:srgbClr val="1C1C1C"/>
                </a:solidFill>
                <a:latin typeface="ＭＳ ゴシック"/>
                <a:ea typeface="ＭＳ ゴシック"/>
                <a:cs typeface="ＭＳ ゴシック"/>
              </a:rPr>
              <a:t>scope.$apply</a:t>
            </a:r>
            <a:r>
              <a:rPr lang="en-US" altLang="ja-JP" dirty="0">
                <a:solidFill>
                  <a:srgbClr val="1C1C1C"/>
                </a:solidFill>
                <a:latin typeface="ＭＳ ゴシック"/>
                <a:ea typeface="ＭＳ ゴシック"/>
                <a:cs typeface="ＭＳ ゴシック"/>
              </a:rPr>
              <a:t>();</a:t>
            </a:r>
          </a:p>
          <a:p>
            <a:pPr marL="0" indent="0">
              <a:lnSpc>
                <a:spcPct val="120000"/>
              </a:lnSpc>
              <a:spcBef>
                <a:spcPts val="0"/>
              </a:spcBef>
              <a:spcAft>
                <a:spcPts val="0"/>
              </a:spcAft>
              <a:buNone/>
            </a:pP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a:t>
            </a:r>
          </a:p>
          <a:p>
            <a:pPr marL="0" indent="0">
              <a:lnSpc>
                <a:spcPct val="120000"/>
              </a:lnSpc>
              <a:spcBef>
                <a:spcPts val="0"/>
              </a:spcBef>
              <a:spcAft>
                <a:spcPts val="0"/>
              </a:spcAft>
              <a:buNone/>
            </a:pP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catch(function(error) </a:t>
            </a:r>
            <a:r>
              <a:rPr lang="en-US" altLang="ja-JP" dirty="0" smtClean="0">
                <a:solidFill>
                  <a:srgbClr val="1C1C1C"/>
                </a:solidFill>
                <a:latin typeface="ＭＳ ゴシック"/>
                <a:ea typeface="ＭＳ ゴシック"/>
                <a:cs typeface="ＭＳ ゴシック"/>
              </a:rPr>
              <a:t>{</a:t>
            </a:r>
          </a:p>
          <a:p>
            <a:pPr marL="0" indent="0">
              <a:lnSpc>
                <a:spcPct val="120000"/>
              </a:lnSpc>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if </a:t>
            </a:r>
            <a:r>
              <a:rPr lang="en-US" altLang="ja-JP" dirty="0">
                <a:solidFill>
                  <a:srgbClr val="1C1C1C"/>
                </a:solidFill>
                <a:latin typeface="ＭＳ ゴシック"/>
                <a:ea typeface="ＭＳ ゴシック"/>
                <a:cs typeface="ＭＳ ゴシック"/>
              </a:rPr>
              <a:t>(</a:t>
            </a:r>
            <a:r>
              <a:rPr lang="en-US" altLang="ja-JP" dirty="0" err="1">
                <a:solidFill>
                  <a:srgbClr val="1C1C1C"/>
                </a:solidFill>
                <a:latin typeface="ＭＳ ゴシック"/>
                <a:ea typeface="ＭＳ ゴシック"/>
                <a:cs typeface="ＭＳ ゴシック"/>
              </a:rPr>
              <a:t>error.code</a:t>
            </a:r>
            <a:r>
              <a:rPr lang="en-US" altLang="ja-JP" dirty="0">
                <a:solidFill>
                  <a:srgbClr val="1C1C1C"/>
                </a:solidFill>
                <a:latin typeface="ＭＳ ゴシック"/>
                <a:ea typeface="ＭＳ ゴシック"/>
                <a:cs typeface="ＭＳ ゴシック"/>
              </a:rPr>
              <a:t> &amp;&amp; </a:t>
            </a:r>
            <a:r>
              <a:rPr lang="en-US" altLang="ja-JP" dirty="0" err="1">
                <a:solidFill>
                  <a:srgbClr val="1C1C1C"/>
                </a:solidFill>
                <a:latin typeface="ＭＳ ゴシック"/>
                <a:ea typeface="ＭＳ ゴシック"/>
                <a:cs typeface="ＭＳ ゴシック"/>
              </a:rPr>
              <a:t>error.code</a:t>
            </a:r>
            <a:r>
              <a:rPr lang="en-US" altLang="ja-JP" dirty="0">
                <a:solidFill>
                  <a:srgbClr val="1C1C1C"/>
                </a:solidFill>
                <a:latin typeface="ＭＳ ゴシック"/>
                <a:ea typeface="ＭＳ ゴシック"/>
                <a:cs typeface="ＭＳ ゴシック"/>
              </a:rPr>
              <a:t> == "111") </a:t>
            </a:r>
            <a:r>
              <a:rPr lang="en-US" altLang="ja-JP" dirty="0" smtClean="0">
                <a:solidFill>
                  <a:srgbClr val="1C1C1C"/>
                </a:solidFill>
                <a:latin typeface="ＭＳ ゴシック"/>
                <a:ea typeface="ＭＳ ゴシック"/>
                <a:cs typeface="ＭＳ ゴシック"/>
              </a:rPr>
              <a:t>{</a:t>
            </a:r>
          </a:p>
          <a:p>
            <a:pPr marL="0" indent="0">
              <a:lnSpc>
                <a:spcPct val="120000"/>
              </a:lnSpc>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a:t>
            </a:r>
            <a:r>
              <a:rPr lang="en-US" altLang="ja-JP" dirty="0" err="1">
                <a:solidFill>
                  <a:srgbClr val="1C1C1C"/>
                </a:solidFill>
                <a:latin typeface="ＭＳ ゴシック"/>
                <a:ea typeface="ＭＳ ゴシック"/>
                <a:cs typeface="ＭＳ ゴシック"/>
              </a:rPr>
              <a:t>scope.alert</a:t>
            </a:r>
            <a:r>
              <a:rPr lang="en-US" altLang="ja-JP" dirty="0">
                <a:solidFill>
                  <a:srgbClr val="1C1C1C"/>
                </a:solidFill>
                <a:latin typeface="ＭＳ ゴシック"/>
                <a:ea typeface="ＭＳ ゴシック"/>
                <a:cs typeface="ＭＳ ゴシック"/>
              </a:rPr>
              <a:t> = {</a:t>
            </a:r>
            <a:r>
              <a:rPr lang="en-US" altLang="ja-JP" dirty="0" err="1">
                <a:solidFill>
                  <a:srgbClr val="1C1C1C"/>
                </a:solidFill>
                <a:latin typeface="ＭＳ ゴシック"/>
                <a:ea typeface="ＭＳ ゴシック"/>
                <a:cs typeface="ＭＳ ゴシック"/>
              </a:rPr>
              <a:t>msg</a:t>
            </a:r>
            <a:r>
              <a:rPr lang="en-US" altLang="ja-JP" dirty="0">
                <a:solidFill>
                  <a:srgbClr val="1C1C1C"/>
                </a:solidFill>
                <a:latin typeface="ＭＳ ゴシック"/>
                <a:ea typeface="ＭＳ ゴシック"/>
                <a:cs typeface="ＭＳ ゴシック"/>
              </a:rPr>
              <a:t>: </a:t>
            </a:r>
            <a:r>
              <a:rPr lang="en-US" altLang="ja-JP" dirty="0" err="1">
                <a:solidFill>
                  <a:srgbClr val="1C1C1C"/>
                </a:solidFill>
                <a:latin typeface="ＭＳ ゴシック"/>
                <a:ea typeface="ＭＳ ゴシック"/>
                <a:cs typeface="ＭＳ ゴシック"/>
              </a:rPr>
              <a:t>error.description</a:t>
            </a:r>
            <a:r>
              <a:rPr lang="en-US" altLang="ja-JP" dirty="0">
                <a:solidFill>
                  <a:srgbClr val="1C1C1C"/>
                </a:solidFill>
                <a:latin typeface="ＭＳ ゴシック"/>
                <a:ea typeface="ＭＳ ゴシック"/>
                <a:cs typeface="ＭＳ ゴシック"/>
              </a:rPr>
              <a:t>};</a:t>
            </a:r>
          </a:p>
          <a:p>
            <a:pPr marL="0" indent="0">
              <a:lnSpc>
                <a:spcPct val="120000"/>
              </a:lnSpc>
              <a:spcBef>
                <a:spcPts val="0"/>
              </a:spcBef>
              <a:spcAft>
                <a:spcPts val="0"/>
              </a:spcAft>
              <a:buNone/>
            </a:pPr>
            <a:r>
              <a:rPr lang="en-US" altLang="ja-JP" dirty="0">
                <a:solidFill>
                  <a:srgbClr val="1C1C1C"/>
                </a:solidFill>
                <a:latin typeface="ＭＳ ゴシック"/>
                <a:ea typeface="ＭＳ ゴシック"/>
                <a:cs typeface="ＭＳ ゴシック"/>
              </a:rPr>
              <a:t>		</a:t>
            </a:r>
            <a:r>
              <a:rPr lang="ja-JP" altLang="ja-JP" dirty="0" smtClean="0">
                <a:solidFill>
                  <a:srgbClr val="1C1C1C"/>
                </a:solidFill>
                <a:latin typeface="ＭＳ ゴシック"/>
                <a:ea typeface="ＭＳ ゴシック"/>
                <a:cs typeface="ＭＳ ゴシック"/>
              </a:rPr>
              <a:t> </a:t>
            </a:r>
            <a:r>
              <a:rPr lang="ja-JP" altLang="en-US" dirty="0" smtClean="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a:t>
            </a:r>
            <a:r>
              <a:rPr lang="en-US" altLang="ja-JP" dirty="0" err="1">
                <a:solidFill>
                  <a:srgbClr val="1C1C1C"/>
                </a:solidFill>
                <a:latin typeface="ＭＳ ゴシック"/>
                <a:ea typeface="ＭＳ ゴシック"/>
                <a:cs typeface="ＭＳ ゴシック"/>
              </a:rPr>
              <a:t>scope.$apply</a:t>
            </a:r>
            <a:r>
              <a:rPr lang="en-US" altLang="ja-JP" dirty="0">
                <a:solidFill>
                  <a:srgbClr val="1C1C1C"/>
                </a:solidFill>
                <a:latin typeface="ＭＳ ゴシック"/>
                <a:ea typeface="ＭＳ ゴシック"/>
                <a:cs typeface="ＭＳ ゴシック"/>
              </a:rPr>
              <a:t>()</a:t>
            </a:r>
            <a:r>
              <a:rPr lang="en-US" altLang="ja-JP" dirty="0" smtClean="0">
                <a:solidFill>
                  <a:srgbClr val="1C1C1C"/>
                </a:solidFill>
                <a:latin typeface="ＭＳ ゴシック"/>
                <a:ea typeface="ＭＳ ゴシック"/>
                <a:cs typeface="ＭＳ ゴシック"/>
              </a:rPr>
              <a:t>;</a:t>
            </a:r>
          </a:p>
          <a:p>
            <a:pPr marL="0" indent="0">
              <a:lnSpc>
                <a:spcPct val="120000"/>
              </a:lnSpc>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p>
          <a:p>
            <a:pPr marL="0" indent="0">
              <a:lnSpc>
                <a:spcPct val="120000"/>
              </a:lnSpc>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else </a:t>
            </a:r>
            <a:r>
              <a:rPr lang="en-US" altLang="ja-JP" dirty="0">
                <a:solidFill>
                  <a:srgbClr val="1C1C1C"/>
                </a:solidFill>
                <a:latin typeface="ＭＳ ゴシック"/>
                <a:ea typeface="ＭＳ ゴシック"/>
                <a:cs typeface="ＭＳ ゴシック"/>
              </a:rPr>
              <a:t>{</a:t>
            </a:r>
          </a:p>
          <a:p>
            <a:pPr marL="0" indent="0">
              <a:lnSpc>
                <a:spcPct val="120000"/>
              </a:lnSpc>
              <a:spcBef>
                <a:spcPts val="0"/>
              </a:spcBef>
              <a:spcAft>
                <a:spcPts val="0"/>
              </a:spcAft>
              <a:buNone/>
            </a:pPr>
            <a:r>
              <a:rPr lang="en-US" altLang="ja-JP" dirty="0" smtClean="0">
                <a:solidFill>
                  <a:srgbClr val="1C1C1C"/>
                </a:solidFill>
                <a:latin typeface="ＭＳ ゴシック"/>
                <a:ea typeface="ＭＳ ゴシック"/>
                <a:cs typeface="ＭＳ ゴシック"/>
              </a:rPr>
              <a:t>                alert(</a:t>
            </a:r>
            <a:r>
              <a:rPr lang="en-US" altLang="ja-JP" dirty="0" err="1" smtClean="0">
                <a:solidFill>
                  <a:srgbClr val="1C1C1C"/>
                </a:solidFill>
                <a:latin typeface="ＭＳ ゴシック"/>
                <a:ea typeface="ＭＳ ゴシック"/>
                <a:cs typeface="ＭＳ ゴシック"/>
              </a:rPr>
              <a:t>error.description</a:t>
            </a:r>
            <a:r>
              <a:rPr lang="en-US" altLang="ja-JP" dirty="0" smtClean="0">
                <a:solidFill>
                  <a:srgbClr val="1C1C1C"/>
                </a:solidFill>
                <a:latin typeface="ＭＳ ゴシック"/>
                <a:ea typeface="ＭＳ ゴシック"/>
                <a:cs typeface="ＭＳ ゴシック"/>
              </a:rPr>
              <a:t>);</a:t>
            </a:r>
          </a:p>
          <a:p>
            <a:pPr marL="0" indent="0">
              <a:lnSpc>
                <a:spcPct val="120000"/>
              </a:lnSpc>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endParaRPr lang="en-US" altLang="ja-JP" dirty="0">
              <a:solidFill>
                <a:srgbClr val="1C1C1C"/>
              </a:solidFill>
              <a:latin typeface="ＭＳ ゴシック"/>
              <a:ea typeface="ＭＳ ゴシック"/>
              <a:cs typeface="ＭＳ ゴシック"/>
            </a:endParaRPr>
          </a:p>
          <a:p>
            <a:pPr marL="0" indent="0">
              <a:lnSpc>
                <a:spcPct val="120000"/>
              </a:lnSpc>
              <a:spcBef>
                <a:spcPts val="0"/>
              </a:spcBef>
              <a:spcAft>
                <a:spcPts val="0"/>
              </a:spcAft>
              <a:buNone/>
            </a:pP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a:t>
            </a:r>
          </a:p>
          <a:p>
            <a:pPr marL="0" indent="0">
              <a:lnSpc>
                <a:spcPct val="120000"/>
              </a:lnSpc>
              <a:spcBef>
                <a:spcPts val="0"/>
              </a:spcBef>
              <a:spcAft>
                <a:spcPts val="0"/>
              </a:spcAft>
              <a:buNone/>
            </a:pPr>
            <a:r>
              <a:rPr lang="en-US" altLang="ja-JP" dirty="0" smtClean="0">
                <a:solidFill>
                  <a:srgbClr val="1C1C1C"/>
                </a:solidFill>
                <a:latin typeface="ＭＳ ゴシック"/>
                <a:ea typeface="ＭＳ ゴシック"/>
                <a:cs typeface="ＭＳ ゴシック"/>
              </a:rPr>
              <a:t>    };</a:t>
            </a:r>
            <a:endParaRPr lang="en-US" altLang="ja-JP" dirty="0">
              <a:solidFill>
                <a:srgbClr val="1C1C1C"/>
              </a:solidFill>
              <a:latin typeface="ＭＳ ゴシック"/>
              <a:ea typeface="ＭＳ ゴシック"/>
              <a:cs typeface="ＭＳ ゴシック"/>
            </a:endParaRPr>
          </a:p>
          <a:p>
            <a:pPr marL="0" indent="0">
              <a:lnSpc>
                <a:spcPct val="120000"/>
              </a:lnSpc>
              <a:spcBef>
                <a:spcPts val="0"/>
              </a:spcBef>
              <a:spcAft>
                <a:spcPts val="0"/>
              </a:spcAft>
              <a:buNone/>
            </a:pPr>
            <a:r>
              <a:rPr lang="en-US" altLang="ja-JP" dirty="0">
                <a:solidFill>
                  <a:srgbClr val="1C1C1C"/>
                </a:solidFill>
                <a:latin typeface="ＭＳ ゴシック"/>
                <a:ea typeface="ＭＳ ゴシック"/>
                <a:cs typeface="ＭＳ ゴシック"/>
              </a:rPr>
              <a:t>}]);</a:t>
            </a:r>
            <a:endParaRPr kumimoji="1" lang="ja-JP" altLang="en-US" dirty="0">
              <a:solidFill>
                <a:srgbClr val="1C1C1C"/>
              </a:solidFill>
              <a:latin typeface="ＭＳ ゴシック"/>
              <a:ea typeface="ＭＳ ゴシック"/>
              <a:cs typeface="ＭＳ ゴシック"/>
            </a:endParaRPr>
          </a:p>
        </p:txBody>
      </p:sp>
      <p:sp>
        <p:nvSpPr>
          <p:cNvPr id="4" name="テキスト ボックス 3"/>
          <p:cNvSpPr txBox="1"/>
          <p:nvPr/>
        </p:nvSpPr>
        <p:spPr>
          <a:xfrm>
            <a:off x="432171" y="1217048"/>
            <a:ext cx="4353288" cy="369332"/>
          </a:xfrm>
          <a:prstGeom prst="rect">
            <a:avLst/>
          </a:prstGeom>
          <a:noFill/>
        </p:spPr>
        <p:txBody>
          <a:bodyPr wrap="none" rtlCol="0">
            <a:spAutoFit/>
          </a:bodyPr>
          <a:lstStyle/>
          <a:p>
            <a:r>
              <a:rPr lang="en-US" altLang="ja-JP" dirty="0">
                <a:latin typeface="+mn-ea"/>
              </a:rPr>
              <a:t>components</a:t>
            </a:r>
            <a:r>
              <a:rPr lang="en-US" altLang="ja-JP" dirty="0" smtClean="0">
                <a:latin typeface="+mn-ea"/>
              </a:rPr>
              <a:t>/</a:t>
            </a:r>
            <a:r>
              <a:rPr kumimoji="1" lang="en-US" altLang="ja-JP" dirty="0" err="1" smtClean="0">
                <a:latin typeface="+mn-ea"/>
                <a:ea typeface="+mn-ea"/>
              </a:rPr>
              <a:t>auth</a:t>
            </a:r>
            <a:r>
              <a:rPr kumimoji="1" lang="en-US" altLang="ja-JP" dirty="0" smtClean="0">
                <a:latin typeface="+mn-ea"/>
                <a:ea typeface="+mn-ea"/>
              </a:rPr>
              <a:t>/</a:t>
            </a:r>
            <a:r>
              <a:rPr kumimoji="1" lang="en-US" altLang="ja-JP" dirty="0" err="1" smtClean="0">
                <a:latin typeface="+mn-ea"/>
                <a:ea typeface="+mn-ea"/>
              </a:rPr>
              <a:t>LoginController.js</a:t>
            </a:r>
            <a:endParaRPr kumimoji="1" lang="ja-JP" altLang="en-US" dirty="0">
              <a:latin typeface="+mn-ea"/>
              <a:ea typeface="+mn-ea"/>
            </a:endParaRPr>
          </a:p>
        </p:txBody>
      </p:sp>
      <p:sp>
        <p:nvSpPr>
          <p:cNvPr id="5" name="正方形/長方形 4"/>
          <p:cNvSpPr/>
          <p:nvPr/>
        </p:nvSpPr>
        <p:spPr>
          <a:xfrm>
            <a:off x="1419998" y="4189094"/>
            <a:ext cx="3543856" cy="792851"/>
          </a:xfrm>
          <a:prstGeom prst="rect">
            <a:avLst/>
          </a:prstGeom>
          <a:noFill/>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endParaRPr kumimoji="1" lang="ja-JP" altLang="en-US" sz="1400" dirty="0" smtClean="0">
              <a:solidFill>
                <a:schemeClr val="tx1">
                  <a:lumMod val="90000"/>
                  <a:lumOff val="10000"/>
                </a:schemeClr>
              </a:solidFill>
            </a:endParaRPr>
          </a:p>
        </p:txBody>
      </p:sp>
      <p:sp>
        <p:nvSpPr>
          <p:cNvPr id="6" name="四角形吹き出し 5"/>
          <p:cNvSpPr/>
          <p:nvPr/>
        </p:nvSpPr>
        <p:spPr>
          <a:xfrm>
            <a:off x="6808936" y="3095517"/>
            <a:ext cx="1525838" cy="705543"/>
          </a:xfrm>
          <a:prstGeom prst="wedgeRectCallout">
            <a:avLst>
              <a:gd name="adj1" fmla="val -93531"/>
              <a:gd name="adj2" fmla="val -21792"/>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85000" lnSpcReduction="10000"/>
          </a:bodyPr>
          <a:lstStyle/>
          <a:p>
            <a:pPr>
              <a:lnSpc>
                <a:spcPct val="120000"/>
              </a:lnSpc>
            </a:pPr>
            <a:r>
              <a:rPr kumimoji="1" lang="en-US" altLang="ja-JP" sz="1400" dirty="0" smtClean="0">
                <a:solidFill>
                  <a:schemeClr val="tx1">
                    <a:lumMod val="90000"/>
                    <a:lumOff val="10000"/>
                  </a:schemeClr>
                </a:solidFill>
              </a:rPr>
              <a:t>AppPot</a:t>
            </a:r>
            <a:r>
              <a:rPr kumimoji="1" lang="ja-JP" altLang="en-US" sz="1400" dirty="0" smtClean="0">
                <a:solidFill>
                  <a:schemeClr val="tx1">
                    <a:lumMod val="90000"/>
                    <a:lumOff val="10000"/>
                  </a:schemeClr>
                </a:solidFill>
              </a:rPr>
              <a:t>によるログイン処理の呼び出し</a:t>
            </a:r>
            <a:endParaRPr kumimoji="1" lang="en-US" altLang="ja-JP" sz="1400" dirty="0" smtClean="0">
              <a:solidFill>
                <a:schemeClr val="tx1">
                  <a:lumMod val="90000"/>
                  <a:lumOff val="10000"/>
                </a:schemeClr>
              </a:solidFill>
            </a:endParaRPr>
          </a:p>
        </p:txBody>
      </p:sp>
      <p:cxnSp>
        <p:nvCxnSpPr>
          <p:cNvPr id="8" name="直線コネクタ 7"/>
          <p:cNvCxnSpPr/>
          <p:nvPr/>
        </p:nvCxnSpPr>
        <p:spPr>
          <a:xfrm flipV="1">
            <a:off x="1102484" y="3298360"/>
            <a:ext cx="5000866" cy="1"/>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11" name="四角形吹き出し 10"/>
          <p:cNvSpPr/>
          <p:nvPr/>
        </p:nvSpPr>
        <p:spPr>
          <a:xfrm>
            <a:off x="5766800" y="4218026"/>
            <a:ext cx="1869813" cy="890736"/>
          </a:xfrm>
          <a:prstGeom prst="wedgeRectCallout">
            <a:avLst>
              <a:gd name="adj1" fmla="val -93531"/>
              <a:gd name="adj2" fmla="val -21792"/>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lang="ja-JP" altLang="en-US" sz="1400" dirty="0" smtClean="0">
                <a:solidFill>
                  <a:schemeClr val="tx1">
                    <a:lumMod val="90000"/>
                    <a:lumOff val="10000"/>
                  </a:schemeClr>
                </a:solidFill>
              </a:rPr>
              <a:t>エラーコードが</a:t>
            </a:r>
            <a:r>
              <a:rPr lang="en-US" altLang="ja-JP" sz="1400" dirty="0" smtClean="0">
                <a:solidFill>
                  <a:schemeClr val="tx1">
                    <a:lumMod val="90000"/>
                    <a:lumOff val="10000"/>
                  </a:schemeClr>
                </a:solidFill>
              </a:rPr>
              <a:t>111</a:t>
            </a:r>
            <a:r>
              <a:rPr lang="ja-JP" altLang="en-US" sz="1400" dirty="0" smtClean="0">
                <a:solidFill>
                  <a:schemeClr val="tx1">
                    <a:lumMod val="90000"/>
                    <a:lumOff val="10000"/>
                  </a:schemeClr>
                </a:solidFill>
              </a:rPr>
              <a:t>の時は認証エラーなのでそのメッセージを</a:t>
            </a:r>
            <a:r>
              <a:rPr lang="en-US" altLang="ja-JP" sz="1400" dirty="0" smtClean="0">
                <a:solidFill>
                  <a:schemeClr val="tx1">
                    <a:lumMod val="90000"/>
                    <a:lumOff val="10000"/>
                  </a:schemeClr>
                </a:solidFill>
              </a:rPr>
              <a:t>alert</a:t>
            </a:r>
            <a:r>
              <a:rPr lang="ja-JP" altLang="en-US" sz="1400" dirty="0" smtClean="0">
                <a:solidFill>
                  <a:schemeClr val="tx1">
                    <a:lumMod val="90000"/>
                    <a:lumOff val="10000"/>
                  </a:schemeClr>
                </a:solidFill>
              </a:rPr>
              <a:t>変数につめる</a:t>
            </a:r>
            <a:endParaRPr kumimoji="1" lang="ja-JP" altLang="en-US" sz="1400" dirty="0" smtClean="0">
              <a:solidFill>
                <a:schemeClr val="tx1">
                  <a:lumMod val="90000"/>
                  <a:lumOff val="10000"/>
                </a:schemeClr>
              </a:solidFill>
            </a:endParaRPr>
          </a:p>
        </p:txBody>
      </p:sp>
      <p:sp>
        <p:nvSpPr>
          <p:cNvPr id="12" name="正方形/長方形 11"/>
          <p:cNvSpPr/>
          <p:nvPr/>
        </p:nvSpPr>
        <p:spPr>
          <a:xfrm>
            <a:off x="796250" y="2366003"/>
            <a:ext cx="1726234" cy="403218"/>
          </a:xfrm>
          <a:prstGeom prst="rect">
            <a:avLst/>
          </a:prstGeom>
          <a:noFill/>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92500" lnSpcReduction="10000"/>
          </a:bodyPr>
          <a:lstStyle/>
          <a:p>
            <a:pPr algn="ctr">
              <a:lnSpc>
                <a:spcPct val="120000"/>
              </a:lnSpc>
            </a:pPr>
            <a:endParaRPr kumimoji="1" lang="ja-JP" altLang="en-US" sz="1400" dirty="0" smtClean="0">
              <a:solidFill>
                <a:schemeClr val="tx1">
                  <a:lumMod val="90000"/>
                  <a:lumOff val="10000"/>
                </a:schemeClr>
              </a:solidFill>
            </a:endParaRPr>
          </a:p>
        </p:txBody>
      </p:sp>
      <p:sp>
        <p:nvSpPr>
          <p:cNvPr id="13" name="四角形吹き出し 12"/>
          <p:cNvSpPr/>
          <p:nvPr/>
        </p:nvSpPr>
        <p:spPr>
          <a:xfrm>
            <a:off x="3187102" y="2295448"/>
            <a:ext cx="1525838" cy="705543"/>
          </a:xfrm>
          <a:prstGeom prst="wedgeRectCallout">
            <a:avLst>
              <a:gd name="adj1" fmla="val -93531"/>
              <a:gd name="adj2" fmla="val -21792"/>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lang="ja-JP" altLang="en-US" sz="1400" dirty="0" smtClean="0">
                <a:solidFill>
                  <a:schemeClr val="tx1">
                    <a:lumMod val="90000"/>
                    <a:lumOff val="10000"/>
                  </a:schemeClr>
                </a:solidFill>
              </a:rPr>
              <a:t>画面の入力フィールドとバインドする変数</a:t>
            </a:r>
            <a:endParaRPr kumimoji="1" lang="en-US" altLang="ja-JP" sz="1400" dirty="0" smtClean="0">
              <a:solidFill>
                <a:schemeClr val="tx1">
                  <a:lumMod val="90000"/>
                  <a:lumOff val="10000"/>
                </a:schemeClr>
              </a:solidFill>
            </a:endParaRPr>
          </a:p>
        </p:txBody>
      </p:sp>
      <p:cxnSp>
        <p:nvCxnSpPr>
          <p:cNvPr id="14" name="直線コネクタ 13"/>
          <p:cNvCxnSpPr/>
          <p:nvPr/>
        </p:nvCxnSpPr>
        <p:spPr>
          <a:xfrm flipV="1">
            <a:off x="1448924" y="3671235"/>
            <a:ext cx="1585111" cy="2"/>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16" name="四角形吹き出し 15"/>
          <p:cNvSpPr/>
          <p:nvPr/>
        </p:nvSpPr>
        <p:spPr>
          <a:xfrm>
            <a:off x="3713153" y="3448288"/>
            <a:ext cx="1128943" cy="511517"/>
          </a:xfrm>
          <a:prstGeom prst="wedgeRectCallout">
            <a:avLst>
              <a:gd name="adj1" fmla="val -102125"/>
              <a:gd name="adj2" fmla="val -9723"/>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nSpc>
                <a:spcPct val="120000"/>
              </a:lnSpc>
            </a:pPr>
            <a:r>
              <a:rPr kumimoji="1" lang="ja-JP" altLang="en-US" sz="1400" dirty="0" smtClean="0">
                <a:solidFill>
                  <a:schemeClr val="tx1">
                    <a:lumMod val="90000"/>
                    <a:lumOff val="10000"/>
                  </a:schemeClr>
                </a:solidFill>
              </a:rPr>
              <a:t>トップ画面に遷移</a:t>
            </a:r>
            <a:endParaRPr kumimoji="1" lang="en-US" altLang="ja-JP" sz="1400" dirty="0" smtClean="0">
              <a:solidFill>
                <a:schemeClr val="tx1">
                  <a:lumMod val="90000"/>
                  <a:lumOff val="10000"/>
                </a:schemeClr>
              </a:solidFill>
            </a:endParaRPr>
          </a:p>
        </p:txBody>
      </p:sp>
    </p:spTree>
    <p:extLst>
      <p:ext uri="{BB962C8B-B14F-4D97-AF65-F5344CB8AC3E}">
        <p14:creationId xmlns:p14="http://schemas.microsoft.com/office/powerpoint/2010/main" val="2820758989"/>
      </p:ext>
    </p:extLst>
  </p:cSld>
  <p:clrMapOvr>
    <a:masterClrMapping/>
  </p:clrMapOvr>
  <p:transition xmlns:p14="http://schemas.microsoft.com/office/powerpoint/2010/mai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認証前後の画面遷移制御</a:t>
            </a:r>
            <a:endParaRPr kumimoji="1" lang="ja-JP" altLang="en-US" dirty="0"/>
          </a:p>
        </p:txBody>
      </p:sp>
      <p:sp>
        <p:nvSpPr>
          <p:cNvPr id="3" name="コンテンツ プレースホルダー 2"/>
          <p:cNvSpPr>
            <a:spLocks noGrp="1"/>
          </p:cNvSpPr>
          <p:nvPr>
            <p:ph idx="1"/>
          </p:nvPr>
        </p:nvSpPr>
        <p:spPr>
          <a:xfrm>
            <a:off x="457200" y="1600200"/>
            <a:ext cx="8229600" cy="5181735"/>
          </a:xfrm>
        </p:spPr>
        <p:txBody>
          <a:bodyPr>
            <a:normAutofit fontScale="40000" lnSpcReduction="20000"/>
          </a:bodyPr>
          <a:lstStyle/>
          <a:p>
            <a:pPr marL="0" indent="0">
              <a:spcBef>
                <a:spcPts val="0"/>
              </a:spcBef>
              <a:spcAft>
                <a:spcPts val="0"/>
              </a:spcAft>
              <a:buNone/>
            </a:pPr>
            <a:r>
              <a:rPr lang="en-US" altLang="ja-JP" dirty="0" err="1">
                <a:solidFill>
                  <a:srgbClr val="7F7F7F"/>
                </a:solidFill>
                <a:latin typeface="ＭＳ ゴシック"/>
                <a:ea typeface="ＭＳ ゴシック"/>
                <a:cs typeface="ＭＳ ゴシック"/>
              </a:rPr>
              <a:t>angular.module</a:t>
            </a:r>
            <a:r>
              <a:rPr lang="en-US" altLang="ja-JP" dirty="0">
                <a:solidFill>
                  <a:srgbClr val="7F7F7F"/>
                </a:solidFill>
                <a:latin typeface="ＭＳ ゴシック"/>
                <a:ea typeface="ＭＳ ゴシック"/>
                <a:cs typeface="ＭＳ ゴシック"/>
              </a:rPr>
              <a:t>("app", ["</a:t>
            </a:r>
            <a:r>
              <a:rPr lang="en-US" altLang="ja-JP" dirty="0" err="1">
                <a:solidFill>
                  <a:srgbClr val="7F7F7F"/>
                </a:solidFill>
                <a:latin typeface="ＭＳ ゴシック"/>
                <a:ea typeface="ＭＳ ゴシック"/>
                <a:cs typeface="ＭＳ ゴシック"/>
              </a:rPr>
              <a:t>ngRoute</a:t>
            </a:r>
            <a:r>
              <a:rPr lang="en-US" altLang="ja-JP" dirty="0">
                <a:solidFill>
                  <a:srgbClr val="7F7F7F"/>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ui.bootstrap</a:t>
            </a:r>
            <a:r>
              <a:rPr lang="en-US" altLang="ja-JP" dirty="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a:t>
            </a:r>
            <a:r>
              <a:rPr lang="en-US" altLang="ja-JP" dirty="0" err="1">
                <a:solidFill>
                  <a:srgbClr val="7F7F7F"/>
                </a:solidFill>
                <a:latin typeface="ＭＳ ゴシック"/>
                <a:ea typeface="ＭＳ ゴシック"/>
                <a:cs typeface="ＭＳ ゴシック"/>
              </a:rPr>
              <a:t>config</a:t>
            </a:r>
            <a:r>
              <a:rPr lang="en-US" altLang="ja-JP" dirty="0">
                <a:solidFill>
                  <a:srgbClr val="7F7F7F"/>
                </a:solidFill>
                <a:latin typeface="ＭＳ ゴシック"/>
                <a:ea typeface="ＭＳ ゴシック"/>
                <a:cs typeface="ＭＳ ゴシック"/>
              </a:rPr>
              <a:t>(["$</a:t>
            </a:r>
            <a:r>
              <a:rPr lang="en-US" altLang="ja-JP" dirty="0" err="1">
                <a:solidFill>
                  <a:srgbClr val="7F7F7F"/>
                </a:solidFill>
                <a:latin typeface="ＭＳ ゴシック"/>
                <a:ea typeface="ＭＳ ゴシック"/>
                <a:cs typeface="ＭＳ ゴシック"/>
              </a:rPr>
              <a:t>routeProvider</a:t>
            </a:r>
            <a:r>
              <a:rPr lang="en-US" altLang="ja-JP" dirty="0">
                <a:solidFill>
                  <a:srgbClr val="7F7F7F"/>
                </a:solidFill>
                <a:latin typeface="ＭＳ ゴシック"/>
                <a:ea typeface="ＭＳ ゴシック"/>
                <a:cs typeface="ＭＳ ゴシック"/>
              </a:rPr>
              <a:t>", function($</a:t>
            </a:r>
            <a:r>
              <a:rPr lang="en-US" altLang="ja-JP" dirty="0" err="1">
                <a:solidFill>
                  <a:srgbClr val="7F7F7F"/>
                </a:solidFill>
                <a:latin typeface="ＭＳ ゴシック"/>
                <a:ea typeface="ＭＳ ゴシック"/>
                <a:cs typeface="ＭＳ ゴシック"/>
              </a:rPr>
              <a:t>routeProvider</a:t>
            </a:r>
            <a:r>
              <a:rPr lang="en-US" altLang="ja-JP" dirty="0">
                <a:solidFill>
                  <a:srgbClr val="7F7F7F"/>
                </a:solidFill>
                <a:latin typeface="ＭＳ ゴシック"/>
                <a:ea typeface="ＭＳ ゴシック"/>
                <a:cs typeface="ＭＳ ゴシック"/>
              </a:rPr>
              <a:t>) </a:t>
            </a:r>
            <a:r>
              <a:rPr lang="en-US" altLang="ja-JP" dirty="0" smtClean="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a:t>
            </a:r>
            <a:r>
              <a:rPr lang="en-US" altLang="ja-JP" dirty="0" smtClean="0">
                <a:solidFill>
                  <a:srgbClr val="7F7F7F"/>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routeProvider</a:t>
            </a:r>
            <a:endParaRPr lang="en-US" altLang="ja-JP" dirty="0">
              <a:solidFill>
                <a:srgbClr val="7F7F7F"/>
              </a:solidFill>
              <a:latin typeface="ＭＳ ゴシック"/>
              <a:ea typeface="ＭＳ ゴシック"/>
              <a:cs typeface="ＭＳ ゴシック"/>
            </a:endParaRP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a:t>
            </a:r>
            <a:r>
              <a:rPr lang="en-US" altLang="ja-JP" dirty="0">
                <a:solidFill>
                  <a:srgbClr val="7F7F7F"/>
                </a:solidFill>
                <a:latin typeface="ＭＳ ゴシック"/>
                <a:ea typeface="ＭＳ ゴシック"/>
                <a:cs typeface="ＭＳ ゴシック"/>
              </a:rPr>
              <a:t>when("/login", {</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a:t>
            </a:r>
            <a:r>
              <a:rPr lang="en-US" altLang="ja-JP" dirty="0" smtClean="0">
                <a:solidFill>
                  <a:srgbClr val="7F7F7F"/>
                </a:solidFill>
                <a:latin typeface="ＭＳ ゴシック"/>
                <a:ea typeface="ＭＳ ゴシック"/>
                <a:cs typeface="ＭＳ ゴシック"/>
              </a:rPr>
              <a:t>           </a:t>
            </a:r>
            <a:r>
              <a:rPr lang="en-US" altLang="ja-JP" dirty="0" smtClean="0">
                <a:solidFill>
                  <a:schemeClr val="tx1"/>
                </a:solidFill>
                <a:latin typeface="ＭＳ ゴシック"/>
                <a:ea typeface="ＭＳ ゴシック"/>
                <a:cs typeface="ＭＳ ゴシック"/>
              </a:rPr>
              <a:t>controller</a:t>
            </a:r>
            <a:r>
              <a:rPr lang="en-US" altLang="ja-JP" dirty="0">
                <a:solidFill>
                  <a:schemeClr val="tx1"/>
                </a:solidFill>
                <a:latin typeface="ＭＳ ゴシック"/>
                <a:ea typeface="ＭＳ ゴシック"/>
                <a:cs typeface="ＭＳ ゴシック"/>
              </a:rPr>
              <a:t>: "</a:t>
            </a:r>
            <a:r>
              <a:rPr lang="en-US" altLang="ja-JP" dirty="0" err="1">
                <a:solidFill>
                  <a:schemeClr val="tx1"/>
                </a:solidFill>
                <a:latin typeface="ＭＳ ゴシック"/>
                <a:ea typeface="ＭＳ ゴシック"/>
                <a:cs typeface="ＭＳ ゴシック"/>
              </a:rPr>
              <a:t>LoginController</a:t>
            </a:r>
            <a:r>
              <a:rPr lang="en-US" altLang="ja-JP" dirty="0">
                <a:solidFill>
                  <a:schemeClr val="tx1"/>
                </a:solidFill>
                <a:latin typeface="ＭＳ ゴシック"/>
                <a:ea typeface="ＭＳ ゴシック"/>
                <a:cs typeface="ＭＳ ゴシック"/>
              </a:rPr>
              <a:t>",</a:t>
            </a: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a:t>
            </a:r>
            <a:r>
              <a:rPr lang="en-US" altLang="ja-JP" dirty="0" err="1" smtClean="0">
                <a:solidFill>
                  <a:srgbClr val="7F7F7F"/>
                </a:solidFill>
                <a:latin typeface="ＭＳ ゴシック"/>
                <a:ea typeface="ＭＳ ゴシック"/>
                <a:cs typeface="ＭＳ ゴシック"/>
              </a:rPr>
              <a:t>templateUrl</a:t>
            </a:r>
            <a:r>
              <a:rPr lang="en-US" altLang="ja-JP" dirty="0">
                <a:solidFill>
                  <a:srgbClr val="7F7F7F"/>
                </a:solidFill>
                <a:latin typeface="ＭＳ ゴシック"/>
                <a:ea typeface="ＭＳ ゴシック"/>
                <a:cs typeface="ＭＳ ゴシック"/>
              </a:rPr>
              <a:t>: "components/</a:t>
            </a:r>
            <a:r>
              <a:rPr lang="en-US" altLang="ja-JP" dirty="0" err="1">
                <a:solidFill>
                  <a:srgbClr val="7F7F7F"/>
                </a:solidFill>
                <a:latin typeface="ＭＳ ゴシック"/>
                <a:ea typeface="ＭＳ ゴシック"/>
                <a:cs typeface="ＭＳ ゴシック"/>
              </a:rPr>
              <a:t>auth</a:t>
            </a:r>
            <a:r>
              <a:rPr lang="en-US" altLang="ja-JP" dirty="0">
                <a:solidFill>
                  <a:srgbClr val="7F7F7F"/>
                </a:solidFill>
                <a:latin typeface="ＭＳ ゴシック"/>
                <a:ea typeface="ＭＳ ゴシック"/>
                <a:cs typeface="ＭＳ ゴシック"/>
              </a:rPr>
              <a:t>/</a:t>
            </a:r>
            <a:r>
              <a:rPr lang="en-US" altLang="ja-JP" dirty="0" err="1">
                <a:solidFill>
                  <a:srgbClr val="7F7F7F"/>
                </a:solidFill>
                <a:latin typeface="ＭＳ ゴシック"/>
                <a:ea typeface="ＭＳ ゴシック"/>
                <a:cs typeface="ＭＳ ゴシック"/>
              </a:rPr>
              <a:t>login.html</a:t>
            </a:r>
            <a:r>
              <a:rPr lang="en-US" altLang="ja-JP" dirty="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title</a:t>
            </a:r>
            <a:r>
              <a:rPr lang="en-US" altLang="ja-JP" dirty="0">
                <a:solidFill>
                  <a:srgbClr val="7F7F7F"/>
                </a:solidFill>
                <a:latin typeface="ＭＳ ゴシック"/>
                <a:ea typeface="ＭＳ ゴシック"/>
                <a:cs typeface="ＭＳ ゴシック"/>
              </a:rPr>
              <a:t>: "</a:t>
            </a:r>
            <a:r>
              <a:rPr lang="ja-JP" altLang="en-US" dirty="0">
                <a:solidFill>
                  <a:srgbClr val="7F7F7F"/>
                </a:solidFill>
                <a:latin typeface="ＭＳ ゴシック"/>
                <a:ea typeface="ＭＳ ゴシック"/>
                <a:cs typeface="ＭＳ ゴシック"/>
              </a:rPr>
              <a:t>ログイン</a:t>
            </a:r>
            <a:r>
              <a:rPr lang="en-US" altLang="ja-JP" dirty="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a:t>
            </a:r>
            <a:r>
              <a:rPr lang="en-US" altLang="ja-JP" dirty="0" err="1" smtClean="0">
                <a:solidFill>
                  <a:srgbClr val="7F7F7F"/>
                </a:solidFill>
                <a:latin typeface="ＭＳ ゴシック"/>
                <a:ea typeface="ＭＳ ゴシック"/>
                <a:cs typeface="ＭＳ ゴシック"/>
              </a:rPr>
              <a:t>menuType</a:t>
            </a:r>
            <a:r>
              <a:rPr lang="en-US" altLang="ja-JP" dirty="0">
                <a:solidFill>
                  <a:srgbClr val="7F7F7F"/>
                </a:solidFill>
                <a:latin typeface="ＭＳ ゴシック"/>
                <a:ea typeface="ＭＳ ゴシック"/>
                <a:cs typeface="ＭＳ ゴシック"/>
              </a:rPr>
              <a:t>: "login"</a:t>
            </a: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a:t>
            </a:r>
            <a:r>
              <a:rPr lang="en-US" altLang="ja-JP" dirty="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a:t>
            </a:r>
            <a:r>
              <a:rPr lang="en-US" altLang="ja-JP" dirty="0">
                <a:solidFill>
                  <a:srgbClr val="7F7F7F"/>
                </a:solidFill>
                <a:latin typeface="ＭＳ ゴシック"/>
                <a:ea typeface="ＭＳ ゴシック"/>
                <a:cs typeface="ＭＳ ゴシック"/>
              </a:rPr>
              <a:t>when("/simple-crud", {</a:t>
            </a: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a:t>
            </a:r>
            <a:r>
              <a:rPr lang="en-US" altLang="ja-JP" dirty="0" err="1" smtClean="0">
                <a:solidFill>
                  <a:srgbClr val="7F7F7F"/>
                </a:solidFill>
                <a:latin typeface="ＭＳ ゴシック"/>
                <a:ea typeface="ＭＳ ゴシック"/>
                <a:cs typeface="ＭＳ ゴシック"/>
              </a:rPr>
              <a:t>templateUrl</a:t>
            </a:r>
            <a:r>
              <a:rPr lang="en-US" altLang="ja-JP" dirty="0">
                <a:solidFill>
                  <a:srgbClr val="7F7F7F"/>
                </a:solidFill>
                <a:latin typeface="ＭＳ ゴシック"/>
                <a:ea typeface="ＭＳ ゴシック"/>
                <a:cs typeface="ＭＳ ゴシック"/>
              </a:rPr>
              <a:t>: "components/simple-crud/</a:t>
            </a:r>
            <a:r>
              <a:rPr lang="en-US" altLang="ja-JP" dirty="0" err="1">
                <a:solidFill>
                  <a:srgbClr val="7F7F7F"/>
                </a:solidFill>
                <a:latin typeface="ＭＳ ゴシック"/>
                <a:ea typeface="ＭＳ ゴシック"/>
                <a:cs typeface="ＭＳ ゴシック"/>
              </a:rPr>
              <a:t>customerList.html</a:t>
            </a:r>
            <a:r>
              <a:rPr lang="en-US" altLang="ja-JP" dirty="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title</a:t>
            </a:r>
            <a:r>
              <a:rPr lang="en-US" altLang="ja-JP" dirty="0">
                <a:solidFill>
                  <a:srgbClr val="7F7F7F"/>
                </a:solidFill>
                <a:latin typeface="ＭＳ ゴシック"/>
                <a:ea typeface="ＭＳ ゴシック"/>
                <a:cs typeface="ＭＳ ゴシック"/>
              </a:rPr>
              <a:t>: "</a:t>
            </a:r>
            <a:r>
              <a:rPr lang="ja-JP" altLang="en-US" dirty="0">
                <a:solidFill>
                  <a:srgbClr val="7F7F7F"/>
                </a:solidFill>
                <a:latin typeface="ＭＳ ゴシック"/>
                <a:ea typeface="ＭＳ ゴシック"/>
                <a:cs typeface="ＭＳ ゴシック"/>
              </a:rPr>
              <a:t>シンプル</a:t>
            </a:r>
            <a:r>
              <a:rPr lang="en-US" altLang="ja-JP" dirty="0">
                <a:solidFill>
                  <a:srgbClr val="7F7F7F"/>
                </a:solidFill>
                <a:latin typeface="ＭＳ ゴシック"/>
                <a:ea typeface="ＭＳ ゴシック"/>
                <a:cs typeface="ＭＳ ゴシック"/>
              </a:rPr>
              <a:t>CRUD",</a:t>
            </a: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a:t>
            </a:r>
            <a:r>
              <a:rPr lang="en-US" altLang="ja-JP" dirty="0" err="1" smtClean="0">
                <a:solidFill>
                  <a:srgbClr val="7F7F7F"/>
                </a:solidFill>
                <a:latin typeface="ＭＳ ゴシック"/>
                <a:ea typeface="ＭＳ ゴシック"/>
                <a:cs typeface="ＭＳ ゴシック"/>
              </a:rPr>
              <a:t>menuType</a:t>
            </a:r>
            <a:r>
              <a:rPr lang="en-US" altLang="ja-JP" dirty="0">
                <a:solidFill>
                  <a:srgbClr val="7F7F7F"/>
                </a:solidFill>
                <a:latin typeface="ＭＳ ゴシック"/>
                <a:ea typeface="ＭＳ ゴシック"/>
                <a:cs typeface="ＭＳ ゴシック"/>
              </a:rPr>
              <a:t>: "simple-crud"</a:t>
            </a: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a:t>
            </a:r>
            <a:r>
              <a:rPr lang="en-US" altLang="ja-JP" dirty="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a:t>
            </a:r>
            <a:r>
              <a:rPr lang="en-US" altLang="ja-JP" dirty="0">
                <a:solidFill>
                  <a:srgbClr val="7F7F7F"/>
                </a:solidFill>
                <a:latin typeface="ＭＳ ゴシック"/>
                <a:ea typeface="ＭＳ ゴシック"/>
                <a:cs typeface="ＭＳ ゴシック"/>
              </a:rPr>
              <a:t>otherwise({</a:t>
            </a: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a:t>
            </a:r>
            <a:r>
              <a:rPr lang="en-US" altLang="ja-JP" dirty="0" err="1" smtClean="0">
                <a:solidFill>
                  <a:srgbClr val="7F7F7F"/>
                </a:solidFill>
                <a:latin typeface="ＭＳ ゴシック"/>
                <a:ea typeface="ＭＳ ゴシック"/>
                <a:cs typeface="ＭＳ ゴシック"/>
              </a:rPr>
              <a:t>redirectTo</a:t>
            </a:r>
            <a:r>
              <a:rPr lang="en-US" altLang="ja-JP" dirty="0">
                <a:solidFill>
                  <a:srgbClr val="7F7F7F"/>
                </a:solidFill>
                <a:latin typeface="ＭＳ ゴシック"/>
                <a:ea typeface="ＭＳ ゴシック"/>
                <a:cs typeface="ＭＳ ゴシック"/>
              </a:rPr>
              <a:t>: "/simple-crud"</a:t>
            </a: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a:t>
            </a:r>
            <a:r>
              <a:rPr lang="en-US" altLang="ja-JP" dirty="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.run(["$</a:t>
            </a:r>
            <a:r>
              <a:rPr lang="en-US" altLang="ja-JP" dirty="0" err="1">
                <a:solidFill>
                  <a:srgbClr val="7F7F7F"/>
                </a:solidFill>
                <a:latin typeface="ＭＳ ゴシック"/>
                <a:ea typeface="ＭＳ ゴシック"/>
                <a:cs typeface="ＭＳ ゴシック"/>
              </a:rPr>
              <a:t>rootScope</a:t>
            </a:r>
            <a:r>
              <a:rPr lang="en-US" altLang="ja-JP" dirty="0">
                <a:solidFill>
                  <a:srgbClr val="7F7F7F"/>
                </a:solidFill>
                <a:latin typeface="ＭＳ ゴシック"/>
                <a:ea typeface="ＭＳ ゴシック"/>
                <a:cs typeface="ＭＳ ゴシック"/>
              </a:rPr>
              <a:t>", "$location", "$route", "AppPot", function($</a:t>
            </a:r>
            <a:r>
              <a:rPr lang="en-US" altLang="ja-JP" dirty="0" err="1">
                <a:solidFill>
                  <a:srgbClr val="7F7F7F"/>
                </a:solidFill>
                <a:latin typeface="ＭＳ ゴシック"/>
                <a:ea typeface="ＭＳ ゴシック"/>
                <a:cs typeface="ＭＳ ゴシック"/>
              </a:rPr>
              <a:t>rootScope</a:t>
            </a:r>
            <a:r>
              <a:rPr lang="en-US" altLang="ja-JP" dirty="0">
                <a:solidFill>
                  <a:srgbClr val="7F7F7F"/>
                </a:solidFill>
                <a:latin typeface="ＭＳ ゴシック"/>
                <a:ea typeface="ＭＳ ゴシック"/>
                <a:cs typeface="ＭＳ ゴシック"/>
              </a:rPr>
              <a:t>, $location, $route, AppPot) {</a:t>
            </a:r>
          </a:p>
          <a:p>
            <a:pPr marL="0" indent="0">
              <a:spcBef>
                <a:spcPts val="0"/>
              </a:spcBef>
              <a:spcAft>
                <a:spcPts val="0"/>
              </a:spcAft>
              <a:buNone/>
            </a:pPr>
            <a:endParaRPr lang="en-US" altLang="ja-JP" dirty="0">
              <a:solidFill>
                <a:srgbClr val="7F7F7F"/>
              </a:solidFill>
              <a:latin typeface="ＭＳ ゴシック"/>
              <a:ea typeface="ＭＳ ゴシック"/>
              <a:cs typeface="ＭＳ ゴシック"/>
            </a:endParaRP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a:t>
            </a:r>
            <a:r>
              <a:rPr lang="en-US" altLang="ja-JP" dirty="0" err="1">
                <a:solidFill>
                  <a:srgbClr val="1C1C1C"/>
                </a:solidFill>
                <a:latin typeface="ＭＳ ゴシック"/>
                <a:ea typeface="ＭＳ ゴシック"/>
                <a:cs typeface="ＭＳ ゴシック"/>
              </a:rPr>
              <a:t>rootScope</a:t>
            </a:r>
            <a:r>
              <a:rPr lang="en-US" altLang="ja-JP" dirty="0">
                <a:solidFill>
                  <a:srgbClr val="1C1C1C"/>
                </a:solidFill>
                <a:latin typeface="ＭＳ ゴシック"/>
                <a:ea typeface="ＭＳ ゴシック"/>
                <a:cs typeface="ＭＳ ゴシック"/>
              </a:rPr>
              <a:t>.$on("$</a:t>
            </a:r>
            <a:r>
              <a:rPr lang="en-US" altLang="ja-JP" dirty="0" err="1">
                <a:solidFill>
                  <a:srgbClr val="1C1C1C"/>
                </a:solidFill>
                <a:latin typeface="ＭＳ ゴシック"/>
                <a:ea typeface="ＭＳ ゴシック"/>
                <a:cs typeface="ＭＳ ゴシック"/>
              </a:rPr>
              <a:t>routeChangeStart</a:t>
            </a:r>
            <a:r>
              <a:rPr lang="en-US" altLang="ja-JP" dirty="0">
                <a:solidFill>
                  <a:srgbClr val="1C1C1C"/>
                </a:solidFill>
                <a:latin typeface="ＭＳ ゴシック"/>
                <a:ea typeface="ＭＳ ゴシック"/>
                <a:cs typeface="ＭＳ ゴシック"/>
              </a:rPr>
              <a:t>", function(event, next, current) {</a:t>
            </a:r>
          </a:p>
          <a:p>
            <a:pPr marL="0" indent="0">
              <a:spcBef>
                <a:spcPts val="0"/>
              </a:spcBef>
              <a:spcAft>
                <a:spcPts val="0"/>
              </a:spcAft>
              <a:buNone/>
            </a:pPr>
            <a:r>
              <a:rPr lang="en-US" altLang="ja-JP" dirty="0" smtClean="0">
                <a:solidFill>
                  <a:srgbClr val="1C1C1C"/>
                </a:solidFill>
                <a:latin typeface="ＭＳ ゴシック"/>
                <a:ea typeface="ＭＳ ゴシック"/>
                <a:cs typeface="ＭＳ ゴシック"/>
              </a:rPr>
              <a:t>        if </a:t>
            </a:r>
            <a:r>
              <a:rPr lang="en-US" altLang="ja-JP" dirty="0">
                <a:solidFill>
                  <a:srgbClr val="1C1C1C"/>
                </a:solidFill>
                <a:latin typeface="ＭＳ ゴシック"/>
                <a:ea typeface="ＭＳ ゴシック"/>
                <a:cs typeface="ＭＳ ゴシック"/>
              </a:rPr>
              <a:t>(</a:t>
            </a:r>
            <a:r>
              <a:rPr lang="en-US" altLang="ja-JP" dirty="0" err="1">
                <a:solidFill>
                  <a:srgbClr val="1C1C1C"/>
                </a:solidFill>
                <a:latin typeface="ＭＳ ゴシック"/>
                <a:ea typeface="ＭＳ ゴシック"/>
                <a:cs typeface="ＭＳ ゴシック"/>
              </a:rPr>
              <a:t>next.controller</a:t>
            </a:r>
            <a:r>
              <a:rPr lang="en-US" altLang="ja-JP" dirty="0">
                <a:solidFill>
                  <a:srgbClr val="1C1C1C"/>
                </a:solidFill>
                <a:latin typeface="ＭＳ ゴシック"/>
                <a:ea typeface="ＭＳ ゴシック"/>
                <a:cs typeface="ＭＳ ゴシック"/>
              </a:rPr>
              <a:t> == "</a:t>
            </a:r>
            <a:r>
              <a:rPr lang="en-US" altLang="ja-JP" dirty="0" err="1">
                <a:solidFill>
                  <a:srgbClr val="1C1C1C"/>
                </a:solidFill>
                <a:latin typeface="ＭＳ ゴシック"/>
                <a:ea typeface="ＭＳ ゴシック"/>
                <a:cs typeface="ＭＳ ゴシック"/>
              </a:rPr>
              <a:t>LoginController</a:t>
            </a:r>
            <a:r>
              <a:rPr lang="en-US" altLang="ja-JP" dirty="0">
                <a:solidFill>
                  <a:srgbClr val="1C1C1C"/>
                </a:solidFill>
                <a:latin typeface="ＭＳ ゴシック"/>
                <a:ea typeface="ＭＳ ゴシック"/>
                <a:cs typeface="ＭＳ ゴシック"/>
              </a:rPr>
              <a:t>") {</a:t>
            </a:r>
          </a:p>
          <a:p>
            <a:pPr marL="0" indent="0">
              <a:spcBef>
                <a:spcPts val="0"/>
              </a:spcBef>
              <a:spcAft>
                <a:spcPts val="0"/>
              </a:spcAft>
              <a:buNone/>
            </a:pPr>
            <a:r>
              <a:rPr lang="en-US" altLang="ja-JP" dirty="0" smtClean="0">
                <a:solidFill>
                  <a:srgbClr val="1C1C1C"/>
                </a:solidFill>
                <a:latin typeface="ＭＳ ゴシック"/>
                <a:ea typeface="ＭＳ ゴシック"/>
                <a:cs typeface="ＭＳ ゴシック"/>
              </a:rPr>
              <a:t>            if (</a:t>
            </a:r>
            <a:r>
              <a:rPr lang="en-US" altLang="ja-JP" dirty="0" err="1" smtClean="0">
                <a:solidFill>
                  <a:srgbClr val="1C1C1C"/>
                </a:solidFill>
                <a:latin typeface="ＭＳ ゴシック"/>
                <a:ea typeface="ＭＳ ゴシック"/>
                <a:cs typeface="ＭＳ ゴシック"/>
              </a:rPr>
              <a:t>AppPot.LocalAuthenticator.isLogined</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a:t>
            </a:r>
          </a:p>
          <a:p>
            <a:pPr marL="0" indent="0">
              <a:spcBef>
                <a:spcPts val="0"/>
              </a:spcBef>
              <a:spcAft>
                <a:spcPts val="0"/>
              </a:spcAft>
              <a:buNone/>
            </a:pPr>
            <a:r>
              <a:rPr lang="en-US" altLang="ja-JP" dirty="0" smtClean="0">
                <a:solidFill>
                  <a:srgbClr val="1C1C1C"/>
                </a:solidFill>
                <a:latin typeface="ＭＳ ゴシック"/>
                <a:ea typeface="ＭＳ ゴシック"/>
                <a:cs typeface="ＭＳ ゴシック"/>
              </a:rPr>
              <a:t>                $</a:t>
            </a:r>
            <a:r>
              <a:rPr lang="en-US" altLang="ja-JP" dirty="0" err="1">
                <a:solidFill>
                  <a:srgbClr val="1C1C1C"/>
                </a:solidFill>
                <a:latin typeface="ＭＳ ゴシック"/>
                <a:ea typeface="ＭＳ ゴシック"/>
                <a:cs typeface="ＭＳ ゴシック"/>
              </a:rPr>
              <a:t>location.path</a:t>
            </a:r>
            <a:r>
              <a:rPr lang="en-US" altLang="ja-JP" dirty="0">
                <a:solidFill>
                  <a:srgbClr val="1C1C1C"/>
                </a:solidFill>
                <a:latin typeface="ＭＳ ゴシック"/>
                <a:ea typeface="ＭＳ ゴシック"/>
                <a:cs typeface="ＭＳ ゴシック"/>
              </a:rPr>
              <a:t>("/");</a:t>
            </a:r>
          </a:p>
          <a:p>
            <a:pPr marL="0" indent="0">
              <a:spcBef>
                <a:spcPts val="0"/>
              </a:spcBef>
              <a:spcAft>
                <a:spcPts val="0"/>
              </a:spcAft>
              <a:buNone/>
            </a:pPr>
            <a:r>
              <a:rPr lang="en-US" altLang="ja-JP" dirty="0" smtClean="0">
                <a:solidFill>
                  <a:srgbClr val="1C1C1C"/>
                </a:solidFill>
                <a:latin typeface="ＭＳ ゴシック"/>
                <a:ea typeface="ＭＳ ゴシック"/>
                <a:cs typeface="ＭＳ ゴシック"/>
              </a:rPr>
              <a:t>                $</a:t>
            </a:r>
            <a:r>
              <a:rPr lang="en-US" altLang="ja-JP" dirty="0" err="1">
                <a:solidFill>
                  <a:srgbClr val="1C1C1C"/>
                </a:solidFill>
                <a:latin typeface="ＭＳ ゴシック"/>
                <a:ea typeface="ＭＳ ゴシック"/>
                <a:cs typeface="ＭＳ ゴシック"/>
              </a:rPr>
              <a:t>route.reload</a:t>
            </a:r>
            <a:r>
              <a:rPr lang="en-US" altLang="ja-JP" dirty="0">
                <a:solidFill>
                  <a:srgbClr val="1C1C1C"/>
                </a:solidFill>
                <a:latin typeface="ＭＳ ゴシック"/>
                <a:ea typeface="ＭＳ ゴシック"/>
                <a:cs typeface="ＭＳ ゴシック"/>
              </a:rPr>
              <a:t>();</a:t>
            </a:r>
          </a:p>
          <a:p>
            <a:pPr marL="0" indent="0">
              <a:spcBef>
                <a:spcPts val="0"/>
              </a:spcBef>
              <a:spcAft>
                <a:spcPts val="0"/>
              </a:spcAft>
              <a:buNone/>
            </a:pPr>
            <a:r>
              <a:rPr lang="en-US" altLang="ja-JP" dirty="0" smtClean="0">
                <a:solidFill>
                  <a:srgbClr val="1C1C1C"/>
                </a:solidFill>
                <a:latin typeface="ＭＳ ゴシック"/>
                <a:ea typeface="ＭＳ ゴシック"/>
                <a:cs typeface="ＭＳ ゴシック"/>
              </a:rPr>
              <a:t>            }</a:t>
            </a:r>
            <a:endParaRPr lang="en-US" altLang="ja-JP" dirty="0">
              <a:solidFill>
                <a:srgbClr val="1C1C1C"/>
              </a:solidFill>
              <a:latin typeface="ＭＳ ゴシック"/>
              <a:ea typeface="ＭＳ ゴシック"/>
              <a:cs typeface="ＭＳ ゴシック"/>
            </a:endParaRPr>
          </a:p>
          <a:p>
            <a:pPr marL="0" indent="0">
              <a:spcBef>
                <a:spcPts val="0"/>
              </a:spcBef>
              <a:spcAft>
                <a:spcPts val="0"/>
              </a:spcAft>
              <a:buNone/>
            </a:pPr>
            <a:r>
              <a:rPr lang="en-US" altLang="ja-JP" dirty="0" smtClean="0">
                <a:solidFill>
                  <a:srgbClr val="1C1C1C"/>
                </a:solidFill>
                <a:latin typeface="ＭＳ ゴシック"/>
                <a:ea typeface="ＭＳ ゴシック"/>
                <a:cs typeface="ＭＳ ゴシック"/>
              </a:rPr>
              <a:t>        }</a:t>
            </a:r>
            <a:endParaRPr lang="en-US" altLang="ja-JP" dirty="0">
              <a:solidFill>
                <a:srgbClr val="1C1C1C"/>
              </a:solidFill>
              <a:latin typeface="ＭＳ ゴシック"/>
              <a:ea typeface="ＭＳ ゴシック"/>
              <a:cs typeface="ＭＳ ゴシック"/>
            </a:endParaRPr>
          </a:p>
          <a:p>
            <a:pPr marL="0" indent="0">
              <a:spcBef>
                <a:spcPts val="0"/>
              </a:spcBef>
              <a:spcAft>
                <a:spcPts val="0"/>
              </a:spcAft>
              <a:buNone/>
            </a:pPr>
            <a:r>
              <a:rPr lang="en-US" altLang="ja-JP" dirty="0" smtClean="0">
                <a:solidFill>
                  <a:srgbClr val="1C1C1C"/>
                </a:solidFill>
                <a:latin typeface="ＭＳ ゴシック"/>
                <a:ea typeface="ＭＳ ゴシック"/>
                <a:cs typeface="ＭＳ ゴシック"/>
              </a:rPr>
              <a:t>        else </a:t>
            </a:r>
            <a:r>
              <a:rPr lang="en-US" altLang="ja-JP" dirty="0">
                <a:solidFill>
                  <a:srgbClr val="1C1C1C"/>
                </a:solidFill>
                <a:latin typeface="ＭＳ ゴシック"/>
                <a:ea typeface="ＭＳ ゴシック"/>
                <a:cs typeface="ＭＳ ゴシック"/>
              </a:rPr>
              <a:t>{</a:t>
            </a:r>
          </a:p>
          <a:p>
            <a:pPr marL="0" indent="0">
              <a:spcBef>
                <a:spcPts val="0"/>
              </a:spcBef>
              <a:spcAft>
                <a:spcPts val="0"/>
              </a:spcAft>
              <a:buNone/>
            </a:pPr>
            <a:r>
              <a:rPr lang="en-US" altLang="ja-JP" dirty="0" smtClean="0">
                <a:solidFill>
                  <a:srgbClr val="1C1C1C"/>
                </a:solidFill>
                <a:latin typeface="ＭＳ ゴシック"/>
                <a:ea typeface="ＭＳ ゴシック"/>
                <a:cs typeface="ＭＳ ゴシック"/>
              </a:rPr>
              <a:t>            if </a:t>
            </a:r>
            <a:r>
              <a:rPr lang="en-US" altLang="ja-JP" dirty="0">
                <a:solidFill>
                  <a:srgbClr val="1C1C1C"/>
                </a:solidFill>
                <a:latin typeface="ＭＳ ゴシック"/>
                <a:ea typeface="ＭＳ ゴシック"/>
                <a:cs typeface="ＭＳ ゴシック"/>
              </a:rPr>
              <a:t>(!</a:t>
            </a:r>
            <a:r>
              <a:rPr lang="en-US" altLang="ja-JP" dirty="0" err="1" smtClean="0">
                <a:solidFill>
                  <a:srgbClr val="1C1C1C"/>
                </a:solidFill>
                <a:latin typeface="ＭＳ ゴシック"/>
                <a:ea typeface="ＭＳ ゴシック"/>
                <a:cs typeface="ＭＳ ゴシック"/>
              </a:rPr>
              <a:t>AppPot.LocalAuthenticator.isLogined</a:t>
            </a:r>
            <a:r>
              <a:rPr lang="en-US" altLang="ja-JP" dirty="0">
                <a:solidFill>
                  <a:srgbClr val="1C1C1C"/>
                </a:solidFill>
                <a:latin typeface="ＭＳ ゴシック"/>
                <a:ea typeface="ＭＳ ゴシック"/>
                <a:cs typeface="ＭＳ ゴシック"/>
              </a:rPr>
              <a:t>()) {</a:t>
            </a:r>
          </a:p>
          <a:p>
            <a:pPr marL="0" indent="0">
              <a:spcBef>
                <a:spcPts val="0"/>
              </a:spcBef>
              <a:spcAft>
                <a:spcPts val="0"/>
              </a:spcAft>
              <a:buNone/>
            </a:pPr>
            <a:r>
              <a:rPr lang="en-US" altLang="ja-JP" dirty="0" smtClean="0">
                <a:solidFill>
                  <a:srgbClr val="1C1C1C"/>
                </a:solidFill>
                <a:latin typeface="ＭＳ ゴシック"/>
                <a:ea typeface="ＭＳ ゴシック"/>
                <a:cs typeface="ＭＳ ゴシック"/>
              </a:rPr>
              <a:t>                $</a:t>
            </a:r>
            <a:r>
              <a:rPr lang="en-US" altLang="ja-JP" dirty="0" err="1">
                <a:solidFill>
                  <a:srgbClr val="1C1C1C"/>
                </a:solidFill>
                <a:latin typeface="ＭＳ ゴシック"/>
                <a:ea typeface="ＭＳ ゴシック"/>
                <a:cs typeface="ＭＳ ゴシック"/>
              </a:rPr>
              <a:t>location.path</a:t>
            </a:r>
            <a:r>
              <a:rPr lang="en-US" altLang="ja-JP" dirty="0">
                <a:solidFill>
                  <a:srgbClr val="1C1C1C"/>
                </a:solidFill>
                <a:latin typeface="ＭＳ ゴシック"/>
                <a:ea typeface="ＭＳ ゴシック"/>
                <a:cs typeface="ＭＳ ゴシック"/>
              </a:rPr>
              <a:t>("/login");</a:t>
            </a:r>
          </a:p>
          <a:p>
            <a:pPr marL="0" indent="0">
              <a:spcBef>
                <a:spcPts val="0"/>
              </a:spcBef>
              <a:spcAft>
                <a:spcPts val="0"/>
              </a:spcAft>
              <a:buNone/>
            </a:pPr>
            <a:r>
              <a:rPr lang="en-US" altLang="ja-JP" dirty="0" smtClean="0">
                <a:solidFill>
                  <a:srgbClr val="1C1C1C"/>
                </a:solidFill>
                <a:latin typeface="ＭＳ ゴシック"/>
                <a:ea typeface="ＭＳ ゴシック"/>
                <a:cs typeface="ＭＳ ゴシック"/>
              </a:rPr>
              <a:t>                $</a:t>
            </a:r>
            <a:r>
              <a:rPr lang="en-US" altLang="ja-JP" dirty="0" err="1">
                <a:solidFill>
                  <a:srgbClr val="1C1C1C"/>
                </a:solidFill>
                <a:latin typeface="ＭＳ ゴシック"/>
                <a:ea typeface="ＭＳ ゴシック"/>
                <a:cs typeface="ＭＳ ゴシック"/>
              </a:rPr>
              <a:t>route.reload</a:t>
            </a:r>
            <a:r>
              <a:rPr lang="en-US" altLang="ja-JP" dirty="0">
                <a:solidFill>
                  <a:srgbClr val="1C1C1C"/>
                </a:solidFill>
                <a:latin typeface="ＭＳ ゴシック"/>
                <a:ea typeface="ＭＳ ゴシック"/>
                <a:cs typeface="ＭＳ ゴシック"/>
              </a:rPr>
              <a:t>();</a:t>
            </a:r>
          </a:p>
          <a:p>
            <a:pPr marL="0" indent="0">
              <a:spcBef>
                <a:spcPts val="0"/>
              </a:spcBef>
              <a:spcAft>
                <a:spcPts val="0"/>
              </a:spcAft>
              <a:buNone/>
            </a:pPr>
            <a:r>
              <a:rPr lang="en-US" altLang="ja-JP" dirty="0" smtClean="0">
                <a:solidFill>
                  <a:srgbClr val="1C1C1C"/>
                </a:solidFill>
                <a:latin typeface="ＭＳ ゴシック"/>
                <a:ea typeface="ＭＳ ゴシック"/>
                <a:cs typeface="ＭＳ ゴシック"/>
              </a:rPr>
              <a:t>            }</a:t>
            </a:r>
            <a:endParaRPr lang="en-US" altLang="ja-JP" dirty="0">
              <a:solidFill>
                <a:srgbClr val="1C1C1C"/>
              </a:solidFill>
              <a:latin typeface="ＭＳ ゴシック"/>
              <a:ea typeface="ＭＳ ゴシック"/>
              <a:cs typeface="ＭＳ ゴシック"/>
            </a:endParaRPr>
          </a:p>
          <a:p>
            <a:pPr marL="0" indent="0">
              <a:spcBef>
                <a:spcPts val="0"/>
              </a:spcBef>
              <a:spcAft>
                <a:spcPts val="0"/>
              </a:spcAft>
              <a:buNone/>
            </a:pPr>
            <a:r>
              <a:rPr lang="en-US" altLang="ja-JP" dirty="0" smtClean="0">
                <a:solidFill>
                  <a:srgbClr val="1C1C1C"/>
                </a:solidFill>
                <a:latin typeface="ＭＳ ゴシック"/>
                <a:ea typeface="ＭＳ ゴシック"/>
                <a:cs typeface="ＭＳ ゴシック"/>
              </a:rPr>
              <a:t>        }</a:t>
            </a:r>
            <a:endParaRPr lang="en-US" altLang="ja-JP" dirty="0">
              <a:solidFill>
                <a:srgbClr val="1C1C1C"/>
              </a:solidFill>
              <a:latin typeface="ＭＳ ゴシック"/>
              <a:ea typeface="ＭＳ ゴシック"/>
              <a:cs typeface="ＭＳ ゴシック"/>
            </a:endParaRPr>
          </a:p>
          <a:p>
            <a:pPr marL="0" indent="0">
              <a:spcBef>
                <a:spcPts val="0"/>
              </a:spcBef>
              <a:spcAft>
                <a:spcPts val="0"/>
              </a:spcAft>
              <a:buNone/>
            </a:pP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a:t>
            </a:r>
          </a:p>
          <a:p>
            <a:pPr marL="0" indent="0">
              <a:spcBef>
                <a:spcPts val="0"/>
              </a:spcBef>
              <a:spcAft>
                <a:spcPts val="0"/>
              </a:spcAft>
              <a:buNone/>
            </a:pPr>
            <a:endParaRPr lang="en-US" altLang="ja-JP" dirty="0">
              <a:solidFill>
                <a:srgbClr val="7F7F7F"/>
              </a:solidFill>
              <a:latin typeface="ＭＳ ゴシック"/>
              <a:ea typeface="ＭＳ ゴシック"/>
              <a:cs typeface="ＭＳ ゴシック"/>
            </a:endParaRP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rootScope</a:t>
            </a:r>
            <a:r>
              <a:rPr lang="en-US" altLang="ja-JP" dirty="0">
                <a:solidFill>
                  <a:srgbClr val="7F7F7F"/>
                </a:solidFill>
                <a:latin typeface="ＭＳ ゴシック"/>
                <a:ea typeface="ＭＳ ゴシック"/>
                <a:cs typeface="ＭＳ ゴシック"/>
              </a:rPr>
              <a:t>.$on("$</a:t>
            </a:r>
            <a:r>
              <a:rPr lang="en-US" altLang="ja-JP" dirty="0" err="1">
                <a:solidFill>
                  <a:srgbClr val="7F7F7F"/>
                </a:solidFill>
                <a:latin typeface="ＭＳ ゴシック"/>
                <a:ea typeface="ＭＳ ゴシック"/>
                <a:cs typeface="ＭＳ ゴシック"/>
              </a:rPr>
              <a:t>routeChangeSuccess</a:t>
            </a:r>
            <a:r>
              <a:rPr lang="en-US" altLang="ja-JP" dirty="0">
                <a:solidFill>
                  <a:srgbClr val="7F7F7F"/>
                </a:solidFill>
                <a:latin typeface="ＭＳ ゴシック"/>
                <a:ea typeface="ＭＳ ゴシック"/>
                <a:cs typeface="ＭＳ ゴシック"/>
              </a:rPr>
              <a:t>", function(event, next, current) </a:t>
            </a:r>
            <a:r>
              <a:rPr lang="en-US" altLang="ja-JP" dirty="0" smtClean="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a:t>
            </a:r>
            <a:r>
              <a:rPr lang="en-US" altLang="ja-JP" dirty="0" smtClean="0">
                <a:solidFill>
                  <a:srgbClr val="7F7F7F"/>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rootScope.title</a:t>
            </a:r>
            <a:r>
              <a:rPr lang="en-US" altLang="ja-JP" dirty="0">
                <a:solidFill>
                  <a:srgbClr val="7F7F7F"/>
                </a:solidFill>
                <a:latin typeface="ＭＳ ゴシック"/>
                <a:ea typeface="ＭＳ ゴシック"/>
                <a:cs typeface="ＭＳ ゴシック"/>
              </a:rPr>
              <a:t> = </a:t>
            </a:r>
            <a:r>
              <a:rPr lang="en-US" altLang="ja-JP" dirty="0" err="1">
                <a:solidFill>
                  <a:srgbClr val="7F7F7F"/>
                </a:solidFill>
                <a:latin typeface="ＭＳ ゴシック"/>
                <a:ea typeface="ＭＳ ゴシック"/>
                <a:cs typeface="ＭＳ ゴシック"/>
              </a:rPr>
              <a:t>next.title</a:t>
            </a:r>
            <a:r>
              <a:rPr lang="en-US" altLang="ja-JP" dirty="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rootScope.menuType</a:t>
            </a:r>
            <a:r>
              <a:rPr lang="en-US" altLang="ja-JP" dirty="0">
                <a:solidFill>
                  <a:srgbClr val="7F7F7F"/>
                </a:solidFill>
                <a:latin typeface="ＭＳ ゴシック"/>
                <a:ea typeface="ＭＳ ゴシック"/>
                <a:cs typeface="ＭＳ ゴシック"/>
              </a:rPr>
              <a:t> = </a:t>
            </a:r>
            <a:r>
              <a:rPr lang="en-US" altLang="ja-JP" dirty="0" err="1">
                <a:solidFill>
                  <a:srgbClr val="7F7F7F"/>
                </a:solidFill>
                <a:latin typeface="ＭＳ ゴシック"/>
                <a:ea typeface="ＭＳ ゴシック"/>
                <a:cs typeface="ＭＳ ゴシック"/>
              </a:rPr>
              <a:t>next.menuType</a:t>
            </a:r>
            <a:r>
              <a:rPr lang="en-US" altLang="ja-JP" dirty="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smtClean="0">
                <a:solidFill>
                  <a:srgbClr val="7F7F7F"/>
                </a:solidFill>
                <a:latin typeface="ＭＳ ゴシック"/>
                <a:ea typeface="ＭＳ ゴシック"/>
                <a:cs typeface="ＭＳ ゴシック"/>
              </a:rPr>
              <a:t>    }</a:t>
            </a:r>
            <a:r>
              <a:rPr lang="en-US" altLang="ja-JP" dirty="0">
                <a:solidFill>
                  <a:srgbClr val="7F7F7F"/>
                </a:solidFill>
                <a:latin typeface="ＭＳ ゴシック"/>
                <a:ea typeface="ＭＳ ゴシック"/>
                <a:cs typeface="ＭＳ ゴシック"/>
              </a:rPr>
              <a:t>);</a:t>
            </a:r>
          </a:p>
          <a:p>
            <a:pPr marL="0" indent="0">
              <a:spcBef>
                <a:spcPts val="0"/>
              </a:spcBef>
              <a:spcAft>
                <a:spcPts val="0"/>
              </a:spcAft>
              <a:buNone/>
            </a:pPr>
            <a:endParaRPr lang="en-US" altLang="ja-JP" dirty="0">
              <a:solidFill>
                <a:srgbClr val="7F7F7F"/>
              </a:solidFill>
              <a:latin typeface="ＭＳ ゴシック"/>
              <a:ea typeface="ＭＳ ゴシック"/>
              <a:cs typeface="ＭＳ ゴシック"/>
            </a:endParaRP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a:t>
            </a:r>
            <a:endParaRPr kumimoji="1" lang="ja-JP" altLang="en-US" dirty="0">
              <a:solidFill>
                <a:srgbClr val="7F7F7F"/>
              </a:solidFill>
              <a:latin typeface="ＭＳ ゴシック"/>
              <a:ea typeface="ＭＳ ゴシック"/>
              <a:cs typeface="ＭＳ ゴシック"/>
            </a:endParaRPr>
          </a:p>
        </p:txBody>
      </p:sp>
      <p:sp>
        <p:nvSpPr>
          <p:cNvPr id="4" name="テキスト ボックス 3"/>
          <p:cNvSpPr txBox="1"/>
          <p:nvPr/>
        </p:nvSpPr>
        <p:spPr>
          <a:xfrm>
            <a:off x="432171" y="1217048"/>
            <a:ext cx="2364750" cy="369332"/>
          </a:xfrm>
          <a:prstGeom prst="rect">
            <a:avLst/>
          </a:prstGeom>
          <a:noFill/>
        </p:spPr>
        <p:txBody>
          <a:bodyPr wrap="none" rtlCol="0">
            <a:spAutoFit/>
          </a:bodyPr>
          <a:lstStyle/>
          <a:p>
            <a:r>
              <a:rPr lang="en-US" altLang="ja-JP" dirty="0">
                <a:latin typeface="+mn-ea"/>
              </a:rPr>
              <a:t>components/</a:t>
            </a:r>
            <a:r>
              <a:rPr kumimoji="1" lang="en-US" altLang="ja-JP" dirty="0" err="1" smtClean="0">
                <a:latin typeface="+mn-ea"/>
                <a:ea typeface="+mn-ea"/>
              </a:rPr>
              <a:t>app.js</a:t>
            </a:r>
            <a:endParaRPr kumimoji="1" lang="ja-JP" altLang="en-US" dirty="0">
              <a:latin typeface="+mn-ea"/>
              <a:ea typeface="+mn-ea"/>
            </a:endParaRPr>
          </a:p>
        </p:txBody>
      </p:sp>
      <p:sp>
        <p:nvSpPr>
          <p:cNvPr id="7" name="四角形吹き出し 6"/>
          <p:cNvSpPr/>
          <p:nvPr/>
        </p:nvSpPr>
        <p:spPr>
          <a:xfrm>
            <a:off x="3963249" y="1937049"/>
            <a:ext cx="2051902" cy="523497"/>
          </a:xfrm>
          <a:prstGeom prst="wedgeRectCallout">
            <a:avLst>
              <a:gd name="adj1" fmla="val -95517"/>
              <a:gd name="adj2" fmla="val -3296"/>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kumimoji="1" lang="en-US" altLang="ja-JP" sz="1400" dirty="0" err="1" smtClean="0">
                <a:solidFill>
                  <a:schemeClr val="tx1">
                    <a:lumMod val="90000"/>
                    <a:lumOff val="10000"/>
                  </a:schemeClr>
                </a:solidFill>
              </a:rPr>
              <a:t>login.html</a:t>
            </a:r>
            <a:r>
              <a:rPr kumimoji="1" lang="ja-JP" altLang="en-US" sz="1400" dirty="0" smtClean="0">
                <a:solidFill>
                  <a:schemeClr val="tx1">
                    <a:lumMod val="90000"/>
                    <a:lumOff val="10000"/>
                  </a:schemeClr>
                </a:solidFill>
              </a:rPr>
              <a:t>に</a:t>
            </a:r>
            <a:r>
              <a:rPr kumimoji="1" lang="en-US" altLang="ja-JP" sz="1400" dirty="0" err="1" smtClean="0">
                <a:solidFill>
                  <a:schemeClr val="tx1">
                    <a:lumMod val="90000"/>
                    <a:lumOff val="10000"/>
                  </a:schemeClr>
                </a:solidFill>
              </a:rPr>
              <a:t>LoginController</a:t>
            </a:r>
            <a:r>
              <a:rPr kumimoji="1" lang="ja-JP" altLang="en-US" sz="1400" dirty="0" smtClean="0">
                <a:solidFill>
                  <a:schemeClr val="tx1">
                    <a:lumMod val="90000"/>
                    <a:lumOff val="10000"/>
                  </a:schemeClr>
                </a:solidFill>
              </a:rPr>
              <a:t>を紐付ける</a:t>
            </a:r>
            <a:endParaRPr kumimoji="1" lang="en-US" altLang="ja-JP" sz="1400" dirty="0" smtClean="0">
              <a:solidFill>
                <a:schemeClr val="tx1">
                  <a:lumMod val="90000"/>
                  <a:lumOff val="10000"/>
                </a:schemeClr>
              </a:solidFill>
            </a:endParaRPr>
          </a:p>
        </p:txBody>
      </p:sp>
      <p:sp>
        <p:nvSpPr>
          <p:cNvPr id="8" name="右中かっこ 7"/>
          <p:cNvSpPr/>
          <p:nvPr/>
        </p:nvSpPr>
        <p:spPr>
          <a:xfrm>
            <a:off x="6262106" y="1937049"/>
            <a:ext cx="270187" cy="1775818"/>
          </a:xfrm>
          <a:prstGeom prst="rightBrac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9" name="四角形吹き出し 8"/>
          <p:cNvSpPr/>
          <p:nvPr/>
        </p:nvSpPr>
        <p:spPr>
          <a:xfrm>
            <a:off x="6602854" y="2619296"/>
            <a:ext cx="1705465" cy="414500"/>
          </a:xfrm>
          <a:prstGeom prst="wedgeRectCallout">
            <a:avLst>
              <a:gd name="adj1" fmla="val -25883"/>
              <a:gd name="adj2" fmla="val 1758"/>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92500" lnSpcReduction="10000"/>
          </a:bodyPr>
          <a:lstStyle/>
          <a:p>
            <a:pPr>
              <a:lnSpc>
                <a:spcPct val="120000"/>
              </a:lnSpc>
            </a:pPr>
            <a:r>
              <a:rPr kumimoji="1" lang="en-US" altLang="ja-JP" sz="1400" dirty="0" smtClean="0">
                <a:solidFill>
                  <a:schemeClr val="tx1">
                    <a:lumMod val="90000"/>
                    <a:lumOff val="10000"/>
                  </a:schemeClr>
                </a:solidFill>
              </a:rPr>
              <a:t>URI</a:t>
            </a:r>
            <a:r>
              <a:rPr kumimoji="1" lang="ja-JP" altLang="en-US" sz="1400" dirty="0" smtClean="0">
                <a:solidFill>
                  <a:schemeClr val="tx1">
                    <a:lumMod val="90000"/>
                    <a:lumOff val="10000"/>
                  </a:schemeClr>
                </a:solidFill>
              </a:rPr>
              <a:t>と</a:t>
            </a:r>
            <a:r>
              <a:rPr lang="ja-JP" altLang="en-US" sz="1400" dirty="0" smtClean="0">
                <a:solidFill>
                  <a:schemeClr val="tx1">
                    <a:lumMod val="90000"/>
                    <a:lumOff val="10000"/>
                  </a:schemeClr>
                </a:solidFill>
              </a:rPr>
              <a:t>画面の紐付け</a:t>
            </a:r>
            <a:endParaRPr kumimoji="1" lang="en-US" altLang="ja-JP" sz="1400" dirty="0" smtClean="0">
              <a:solidFill>
                <a:schemeClr val="tx1">
                  <a:lumMod val="90000"/>
                  <a:lumOff val="10000"/>
                </a:schemeClr>
              </a:solidFill>
            </a:endParaRPr>
          </a:p>
        </p:txBody>
      </p:sp>
      <p:sp>
        <p:nvSpPr>
          <p:cNvPr id="10" name="正方形/長方形 9"/>
          <p:cNvSpPr/>
          <p:nvPr/>
        </p:nvSpPr>
        <p:spPr>
          <a:xfrm>
            <a:off x="725690" y="4085735"/>
            <a:ext cx="4010579" cy="1770187"/>
          </a:xfrm>
          <a:prstGeom prst="rect">
            <a:avLst/>
          </a:prstGeom>
          <a:noFill/>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endParaRPr kumimoji="1" lang="ja-JP" altLang="en-US" sz="1400" dirty="0" smtClean="0">
              <a:solidFill>
                <a:schemeClr val="tx1">
                  <a:lumMod val="90000"/>
                  <a:lumOff val="10000"/>
                </a:schemeClr>
              </a:solidFill>
            </a:endParaRPr>
          </a:p>
        </p:txBody>
      </p:sp>
      <p:sp>
        <p:nvSpPr>
          <p:cNvPr id="11" name="四角形吹き出し 10"/>
          <p:cNvSpPr/>
          <p:nvPr/>
        </p:nvSpPr>
        <p:spPr>
          <a:xfrm>
            <a:off x="5209305" y="4612422"/>
            <a:ext cx="2051902" cy="952470"/>
          </a:xfrm>
          <a:prstGeom prst="wedgeRectCallout">
            <a:avLst>
              <a:gd name="adj1" fmla="val -70157"/>
              <a:gd name="adj2" fmla="val -17185"/>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85000" lnSpcReduction="10000"/>
          </a:bodyPr>
          <a:lstStyle/>
          <a:p>
            <a:pPr>
              <a:lnSpc>
                <a:spcPct val="120000"/>
              </a:lnSpc>
            </a:pPr>
            <a:r>
              <a:rPr lang="en-US" altLang="ja-JP" sz="1400" dirty="0" smtClean="0">
                <a:solidFill>
                  <a:schemeClr val="tx1">
                    <a:lumMod val="90000"/>
                    <a:lumOff val="10000"/>
                  </a:schemeClr>
                </a:solidFill>
              </a:rPr>
              <a:t>URI</a:t>
            </a:r>
            <a:r>
              <a:rPr lang="ja-JP" altLang="en-US" sz="1400" dirty="0" smtClean="0">
                <a:solidFill>
                  <a:schemeClr val="tx1">
                    <a:lumMod val="90000"/>
                    <a:lumOff val="10000"/>
                  </a:schemeClr>
                </a:solidFill>
              </a:rPr>
              <a:t>の変更イベントを監視して、未ログインの時は強制的にログイン画面に遷移させる</a:t>
            </a:r>
            <a:endParaRPr kumimoji="1" lang="en-US" altLang="ja-JP" sz="1400" dirty="0" smtClean="0">
              <a:solidFill>
                <a:schemeClr val="tx1">
                  <a:lumMod val="90000"/>
                  <a:lumOff val="10000"/>
                </a:schemeClr>
              </a:solidFill>
            </a:endParaRPr>
          </a:p>
        </p:txBody>
      </p:sp>
      <p:cxnSp>
        <p:nvCxnSpPr>
          <p:cNvPr id="12" name="直線コネクタ 11"/>
          <p:cNvCxnSpPr/>
          <p:nvPr/>
        </p:nvCxnSpPr>
        <p:spPr>
          <a:xfrm>
            <a:off x="1405490" y="4482623"/>
            <a:ext cx="1893141"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14" name="四角形吹き出し 13"/>
          <p:cNvSpPr/>
          <p:nvPr/>
        </p:nvSpPr>
        <p:spPr>
          <a:xfrm>
            <a:off x="3078028" y="4644534"/>
            <a:ext cx="1358372" cy="323820"/>
          </a:xfrm>
          <a:prstGeom prst="wedgeRectCallout">
            <a:avLst>
              <a:gd name="adj1" fmla="val -48124"/>
              <a:gd name="adj2" fmla="val -95894"/>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62500" lnSpcReduction="20000"/>
          </a:bodyPr>
          <a:lstStyle/>
          <a:p>
            <a:pPr>
              <a:lnSpc>
                <a:spcPct val="120000"/>
              </a:lnSpc>
            </a:pPr>
            <a:r>
              <a:rPr lang="ja-JP" altLang="en-US" sz="1400" dirty="0" smtClean="0">
                <a:solidFill>
                  <a:schemeClr val="tx1">
                    <a:lumMod val="90000"/>
                    <a:lumOff val="10000"/>
                  </a:schemeClr>
                </a:solidFill>
              </a:rPr>
              <a:t>ログイン済みかを判定</a:t>
            </a:r>
            <a:endParaRPr kumimoji="1" lang="en-US" altLang="ja-JP" sz="1400" dirty="0" smtClean="0">
              <a:solidFill>
                <a:schemeClr val="tx1">
                  <a:lumMod val="90000"/>
                  <a:lumOff val="10000"/>
                </a:schemeClr>
              </a:solidFill>
            </a:endParaRPr>
          </a:p>
        </p:txBody>
      </p:sp>
      <p:sp>
        <p:nvSpPr>
          <p:cNvPr id="15" name="右中かっこ 14"/>
          <p:cNvSpPr/>
          <p:nvPr/>
        </p:nvSpPr>
        <p:spPr>
          <a:xfrm>
            <a:off x="4809290" y="5934604"/>
            <a:ext cx="270187" cy="529847"/>
          </a:xfrm>
          <a:prstGeom prst="rightBrac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6" name="四角形吹き出し 15"/>
          <p:cNvSpPr/>
          <p:nvPr/>
        </p:nvSpPr>
        <p:spPr>
          <a:xfrm>
            <a:off x="5135958" y="5997037"/>
            <a:ext cx="1705465" cy="414500"/>
          </a:xfrm>
          <a:prstGeom prst="wedgeRectCallout">
            <a:avLst>
              <a:gd name="adj1" fmla="val -25883"/>
              <a:gd name="adj2" fmla="val 1758"/>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47500" lnSpcReduction="20000"/>
          </a:bodyPr>
          <a:lstStyle/>
          <a:p>
            <a:pPr>
              <a:lnSpc>
                <a:spcPct val="120000"/>
              </a:lnSpc>
            </a:pPr>
            <a:r>
              <a:rPr lang="en-US" altLang="ja-JP" sz="1400" dirty="0" smtClean="0">
                <a:solidFill>
                  <a:schemeClr val="tx1">
                    <a:lumMod val="90000"/>
                    <a:lumOff val="10000"/>
                  </a:schemeClr>
                </a:solidFill>
              </a:rPr>
              <a:t>URI</a:t>
            </a:r>
            <a:r>
              <a:rPr lang="ja-JP" altLang="en-US" sz="1400" dirty="0" smtClean="0">
                <a:solidFill>
                  <a:schemeClr val="tx1">
                    <a:lumMod val="90000"/>
                    <a:lumOff val="10000"/>
                  </a:schemeClr>
                </a:solidFill>
              </a:rPr>
              <a:t>に応じた画面タイトルとメニュータイプの紐付け</a:t>
            </a:r>
            <a:endParaRPr kumimoji="1" lang="en-US" altLang="ja-JP" sz="1400" dirty="0" smtClean="0">
              <a:solidFill>
                <a:schemeClr val="tx1">
                  <a:lumMod val="90000"/>
                  <a:lumOff val="10000"/>
                </a:schemeClr>
              </a:solidFill>
            </a:endParaRPr>
          </a:p>
        </p:txBody>
      </p:sp>
      <p:cxnSp>
        <p:nvCxnSpPr>
          <p:cNvPr id="17" name="直線コネクタ 16"/>
          <p:cNvCxnSpPr/>
          <p:nvPr/>
        </p:nvCxnSpPr>
        <p:spPr>
          <a:xfrm>
            <a:off x="1238273" y="2258779"/>
            <a:ext cx="1637005"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269743"/>
      </p:ext>
    </p:extLst>
  </p:cSld>
  <p:clrMapOvr>
    <a:masterClrMapping/>
  </p:clrMapOvr>
  <p:transition xmlns:p14="http://schemas.microsoft.com/office/powerpoint/2010/mai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ログイン処理と画面を紐付ける</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&lt;div class="modal-dialog"&gt;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&lt;div class="</a:t>
            </a:r>
            <a:r>
              <a:rPr lang="en-US" altLang="ja-JP" sz="1600" dirty="0" err="1">
                <a:solidFill>
                  <a:schemeClr val="bg1">
                    <a:lumMod val="50000"/>
                  </a:schemeClr>
                </a:solidFill>
                <a:latin typeface="ＭＳ ゴシック"/>
                <a:ea typeface="ＭＳ ゴシック"/>
                <a:cs typeface="ＭＳ ゴシック"/>
              </a:rPr>
              <a:t>loginmodal</a:t>
            </a:r>
            <a:r>
              <a:rPr lang="en-US" altLang="ja-JP" sz="1600" dirty="0">
                <a:solidFill>
                  <a:schemeClr val="bg1">
                    <a:lumMod val="50000"/>
                  </a:schemeClr>
                </a:solidFill>
                <a:latin typeface="ＭＳ ゴシック"/>
                <a:ea typeface="ＭＳ ゴシック"/>
                <a:cs typeface="ＭＳ ゴシック"/>
              </a:rPr>
              <a:t>-container"&gt;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&lt;h1&gt;Login to Your Account&lt;/h1&gt;&lt;</a:t>
            </a:r>
            <a:r>
              <a:rPr lang="en-US" altLang="ja-JP" sz="1600" dirty="0" err="1">
                <a:solidFill>
                  <a:schemeClr val="bg1">
                    <a:lumMod val="50000"/>
                  </a:schemeClr>
                </a:solidFill>
                <a:latin typeface="ＭＳ ゴシック"/>
                <a:ea typeface="ＭＳ ゴシック"/>
                <a:cs typeface="ＭＳ ゴシック"/>
              </a:rPr>
              <a:t>br</a:t>
            </a:r>
            <a:r>
              <a:rPr lang="en-US" altLang="ja-JP" sz="16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&lt;form </a:t>
            </a:r>
            <a:r>
              <a:rPr lang="en-US" altLang="ja-JP" sz="1600" dirty="0">
                <a:solidFill>
                  <a:srgbClr val="1C1C1C"/>
                </a:solidFill>
                <a:latin typeface="ＭＳ ゴシック"/>
                <a:ea typeface="ＭＳ ゴシック"/>
                <a:cs typeface="ＭＳ ゴシック"/>
              </a:rPr>
              <a:t>x-</a:t>
            </a:r>
            <a:r>
              <a:rPr lang="en-US" altLang="ja-JP" sz="1600" dirty="0" err="1">
                <a:solidFill>
                  <a:srgbClr val="1C1C1C"/>
                </a:solidFill>
                <a:latin typeface="ＭＳ ゴシック"/>
                <a:ea typeface="ＭＳ ゴシック"/>
                <a:cs typeface="ＭＳ ゴシック"/>
              </a:rPr>
              <a:t>ng</a:t>
            </a:r>
            <a:r>
              <a:rPr lang="en-US" altLang="ja-JP" sz="1600" dirty="0">
                <a:solidFill>
                  <a:srgbClr val="1C1C1C"/>
                </a:solidFill>
                <a:latin typeface="ＭＳ ゴシック"/>
                <a:ea typeface="ＭＳ ゴシック"/>
                <a:cs typeface="ＭＳ ゴシック"/>
              </a:rPr>
              <a:t>-submit="login()"</a:t>
            </a:r>
            <a:r>
              <a:rPr lang="en-US" altLang="ja-JP" sz="16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&lt;span class="text-danger" </a:t>
            </a:r>
            <a:r>
              <a:rPr lang="en-US" altLang="ja-JP" sz="1600" dirty="0">
                <a:solidFill>
                  <a:srgbClr val="1C1C1C"/>
                </a:solidFill>
                <a:latin typeface="ＭＳ ゴシック"/>
                <a:ea typeface="ＭＳ ゴシック"/>
                <a:cs typeface="ＭＳ ゴシック"/>
              </a:rPr>
              <a:t>x-</a:t>
            </a:r>
            <a:r>
              <a:rPr lang="en-US" altLang="ja-JP" sz="1600" dirty="0" err="1">
                <a:solidFill>
                  <a:srgbClr val="1C1C1C"/>
                </a:solidFill>
                <a:latin typeface="ＭＳ ゴシック"/>
                <a:ea typeface="ＭＳ ゴシック"/>
                <a:cs typeface="ＭＳ ゴシック"/>
              </a:rPr>
              <a:t>ng</a:t>
            </a:r>
            <a:r>
              <a:rPr lang="en-US" altLang="ja-JP" sz="1600" dirty="0">
                <a:solidFill>
                  <a:srgbClr val="1C1C1C"/>
                </a:solidFill>
                <a:latin typeface="ＭＳ ゴシック"/>
                <a:ea typeface="ＭＳ ゴシック"/>
                <a:cs typeface="ＭＳ ゴシック"/>
              </a:rPr>
              <a:t>-show="alert"</a:t>
            </a:r>
            <a:r>
              <a:rPr lang="en-US" altLang="ja-JP" sz="1600" dirty="0">
                <a:solidFill>
                  <a:schemeClr val="bg1">
                    <a:lumMod val="50000"/>
                  </a:schemeClr>
                </a:solidFill>
                <a:latin typeface="ＭＳ ゴシック"/>
                <a:ea typeface="ＭＳ ゴシック"/>
                <a:cs typeface="ＭＳ ゴシック"/>
              </a:rPr>
              <a:t>&gt;</a:t>
            </a:r>
            <a:r>
              <a:rPr lang="en-US" altLang="ja-JP" sz="1600" dirty="0">
                <a:solidFill>
                  <a:srgbClr val="1C1C1C"/>
                </a:solidFill>
                <a:latin typeface="ＭＳ ゴシック"/>
                <a:ea typeface="ＭＳ ゴシック"/>
                <a:cs typeface="ＭＳ ゴシック"/>
              </a:rPr>
              <a:t>{{</a:t>
            </a:r>
            <a:r>
              <a:rPr lang="en-US" altLang="ja-JP" sz="1600" dirty="0" err="1">
                <a:solidFill>
                  <a:srgbClr val="1C1C1C"/>
                </a:solidFill>
                <a:latin typeface="ＭＳ ゴシック"/>
                <a:ea typeface="ＭＳ ゴシック"/>
                <a:cs typeface="ＭＳ ゴシック"/>
              </a:rPr>
              <a:t>alert.msg</a:t>
            </a:r>
            <a:r>
              <a:rPr lang="en-US" altLang="ja-JP" sz="1600" dirty="0">
                <a:solidFill>
                  <a:srgbClr val="1C1C1C"/>
                </a:solidFill>
                <a:latin typeface="ＭＳ ゴシック"/>
                <a:ea typeface="ＭＳ ゴシック"/>
                <a:cs typeface="ＭＳ ゴシック"/>
              </a:rPr>
              <a:t>}}</a:t>
            </a:r>
            <a:r>
              <a:rPr lang="en-US" altLang="ja-JP" sz="1600" dirty="0">
                <a:solidFill>
                  <a:schemeClr val="bg1">
                    <a:lumMod val="50000"/>
                  </a:schemeClr>
                </a:solidFill>
                <a:latin typeface="ＭＳ ゴシック"/>
                <a:ea typeface="ＭＳ ゴシック"/>
                <a:cs typeface="ＭＳ ゴシック"/>
              </a:rPr>
              <a:t>&lt;/span&gt;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&lt;input type="text" name="user" placeholder="Username" </a:t>
            </a:r>
            <a:endParaRPr lang="en-US" altLang="ja-JP" sz="1600"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a:t>
            </a:r>
            <a:r>
              <a:rPr lang="en-US" altLang="ja-JP" sz="1600" dirty="0" smtClean="0">
                <a:solidFill>
                  <a:schemeClr val="bg1">
                    <a:lumMod val="50000"/>
                  </a:schemeClr>
                </a:solidFill>
                <a:latin typeface="ＭＳ ゴシック"/>
                <a:ea typeface="ＭＳ ゴシック"/>
                <a:cs typeface="ＭＳ ゴシック"/>
              </a:rPr>
              <a:t>       </a:t>
            </a:r>
            <a:r>
              <a:rPr lang="en-US" altLang="ja-JP" sz="1600" dirty="0" smtClean="0">
                <a:solidFill>
                  <a:srgbClr val="1C1C1C"/>
                </a:solidFill>
                <a:latin typeface="ＭＳ ゴシック"/>
                <a:ea typeface="ＭＳ ゴシック"/>
                <a:cs typeface="ＭＳ ゴシック"/>
              </a:rPr>
              <a:t>x</a:t>
            </a:r>
            <a:r>
              <a:rPr lang="en-US" altLang="ja-JP" sz="1600" dirty="0">
                <a:solidFill>
                  <a:srgbClr val="1C1C1C"/>
                </a:solidFill>
                <a:latin typeface="ＭＳ ゴシック"/>
                <a:ea typeface="ＭＳ ゴシック"/>
                <a:cs typeface="ＭＳ ゴシック"/>
              </a:rPr>
              <a:t>-</a:t>
            </a:r>
            <a:r>
              <a:rPr lang="en-US" altLang="ja-JP" sz="1600" dirty="0" err="1">
                <a:solidFill>
                  <a:srgbClr val="1C1C1C"/>
                </a:solidFill>
                <a:latin typeface="ＭＳ ゴシック"/>
                <a:ea typeface="ＭＳ ゴシック"/>
                <a:cs typeface="ＭＳ ゴシック"/>
              </a:rPr>
              <a:t>ng</a:t>
            </a:r>
            <a:r>
              <a:rPr lang="en-US" altLang="ja-JP" sz="1600" dirty="0">
                <a:solidFill>
                  <a:srgbClr val="1C1C1C"/>
                </a:solidFill>
                <a:latin typeface="ＭＳ ゴシック"/>
                <a:ea typeface="ＭＳ ゴシック"/>
                <a:cs typeface="ＭＳ ゴシック"/>
              </a:rPr>
              <a:t>-model="</a:t>
            </a:r>
            <a:r>
              <a:rPr lang="en-US" altLang="ja-JP" sz="1600" dirty="0" err="1">
                <a:solidFill>
                  <a:srgbClr val="1C1C1C"/>
                </a:solidFill>
                <a:latin typeface="ＭＳ ゴシック"/>
                <a:ea typeface="ＭＳ ゴシック"/>
                <a:cs typeface="ＭＳ ゴシック"/>
              </a:rPr>
              <a:t>userName</a:t>
            </a:r>
            <a:r>
              <a:rPr lang="en-US" altLang="ja-JP" sz="1600" dirty="0">
                <a:solidFill>
                  <a:srgbClr val="1C1C1C"/>
                </a:solidFill>
                <a:latin typeface="ＭＳ ゴシック"/>
                <a:ea typeface="ＭＳ ゴシック"/>
                <a:cs typeface="ＭＳ ゴシック"/>
              </a:rPr>
              <a:t>"</a:t>
            </a:r>
            <a:r>
              <a:rPr lang="en-US" altLang="ja-JP" sz="16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&lt;input type="password" name="pass" placeholder="Password" </a:t>
            </a:r>
            <a:endParaRPr lang="en-US" altLang="ja-JP" sz="1600"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a:t>
            </a:r>
            <a:r>
              <a:rPr lang="en-US" altLang="ja-JP" sz="1600" dirty="0" smtClean="0">
                <a:solidFill>
                  <a:schemeClr val="bg1">
                    <a:lumMod val="50000"/>
                  </a:schemeClr>
                </a:solidFill>
                <a:latin typeface="ＭＳ ゴシック"/>
                <a:ea typeface="ＭＳ ゴシック"/>
                <a:cs typeface="ＭＳ ゴシック"/>
              </a:rPr>
              <a:t>       </a:t>
            </a:r>
            <a:r>
              <a:rPr lang="en-US" altLang="ja-JP" sz="1600" dirty="0" smtClean="0">
                <a:solidFill>
                  <a:srgbClr val="1C1C1C"/>
                </a:solidFill>
                <a:latin typeface="ＭＳ ゴシック"/>
                <a:ea typeface="ＭＳ ゴシック"/>
                <a:cs typeface="ＭＳ ゴシック"/>
              </a:rPr>
              <a:t>x</a:t>
            </a:r>
            <a:r>
              <a:rPr lang="en-US" altLang="ja-JP" sz="1600" dirty="0">
                <a:solidFill>
                  <a:srgbClr val="1C1C1C"/>
                </a:solidFill>
                <a:latin typeface="ＭＳ ゴシック"/>
                <a:ea typeface="ＭＳ ゴシック"/>
                <a:cs typeface="ＭＳ ゴシック"/>
              </a:rPr>
              <a:t>-</a:t>
            </a:r>
            <a:r>
              <a:rPr lang="en-US" altLang="ja-JP" sz="1600" dirty="0" err="1">
                <a:solidFill>
                  <a:srgbClr val="1C1C1C"/>
                </a:solidFill>
                <a:latin typeface="ＭＳ ゴシック"/>
                <a:ea typeface="ＭＳ ゴシック"/>
                <a:cs typeface="ＭＳ ゴシック"/>
              </a:rPr>
              <a:t>ng</a:t>
            </a:r>
            <a:r>
              <a:rPr lang="en-US" altLang="ja-JP" sz="1600" dirty="0">
                <a:solidFill>
                  <a:srgbClr val="1C1C1C"/>
                </a:solidFill>
                <a:latin typeface="ＭＳ ゴシック"/>
                <a:ea typeface="ＭＳ ゴシック"/>
                <a:cs typeface="ＭＳ ゴシック"/>
              </a:rPr>
              <a:t>-model="password"</a:t>
            </a:r>
            <a:r>
              <a:rPr lang="en-US" altLang="ja-JP" sz="16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&lt;input type="submit" name="login" class="login </a:t>
            </a:r>
            <a:r>
              <a:rPr lang="en-US" altLang="ja-JP" sz="1600" dirty="0" err="1">
                <a:solidFill>
                  <a:schemeClr val="bg1">
                    <a:lumMod val="50000"/>
                  </a:schemeClr>
                </a:solidFill>
                <a:latin typeface="ＭＳ ゴシック"/>
                <a:ea typeface="ＭＳ ゴシック"/>
                <a:cs typeface="ＭＳ ゴシック"/>
              </a:rPr>
              <a:t>loginmodal</a:t>
            </a:r>
            <a:r>
              <a:rPr lang="en-US" altLang="ja-JP" sz="1600" dirty="0">
                <a:solidFill>
                  <a:schemeClr val="bg1">
                    <a:lumMod val="50000"/>
                  </a:schemeClr>
                </a:solidFill>
                <a:latin typeface="ＭＳ ゴシック"/>
                <a:ea typeface="ＭＳ ゴシック"/>
                <a:cs typeface="ＭＳ ゴシック"/>
              </a:rPr>
              <a:t>-submit</a:t>
            </a:r>
            <a:r>
              <a:rPr lang="en-US" altLang="ja-JP" sz="1600" dirty="0" smtClean="0">
                <a:solidFill>
                  <a:schemeClr val="bg1">
                    <a:lumMod val="50000"/>
                  </a:schemeClr>
                </a:solidFill>
                <a:latin typeface="ＭＳ ゴシック"/>
                <a:ea typeface="ＭＳ ゴシック"/>
                <a:cs typeface="ＭＳ ゴシック"/>
              </a:rPr>
              <a: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a:t>
            </a:r>
            <a:r>
              <a:rPr lang="en-US" altLang="ja-JP" sz="1600" dirty="0" smtClean="0">
                <a:solidFill>
                  <a:schemeClr val="bg1">
                    <a:lumMod val="50000"/>
                  </a:schemeClr>
                </a:solidFill>
                <a:latin typeface="ＭＳ ゴシック"/>
                <a:ea typeface="ＭＳ ゴシック"/>
                <a:cs typeface="ＭＳ ゴシック"/>
              </a:rPr>
              <a:t>       value</a:t>
            </a:r>
            <a:r>
              <a:rPr lang="en-US" altLang="ja-JP" sz="1600" dirty="0">
                <a:solidFill>
                  <a:schemeClr val="bg1">
                    <a:lumMod val="50000"/>
                  </a:schemeClr>
                </a:solidFill>
                <a:latin typeface="ＭＳ ゴシック"/>
                <a:ea typeface="ＭＳ ゴシック"/>
                <a:cs typeface="ＭＳ ゴシック"/>
              </a:rPr>
              <a:t>="Login"&gt;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&lt;/form&gt;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&lt;/div&gt;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&lt;/div&gt;</a:t>
            </a:r>
            <a:endParaRPr kumimoji="1" lang="ja-JP" altLang="en-US" sz="1600" dirty="0">
              <a:solidFill>
                <a:schemeClr val="bg1">
                  <a:lumMod val="50000"/>
                </a:schemeClr>
              </a:solidFill>
              <a:latin typeface="ＭＳ ゴシック"/>
              <a:ea typeface="ＭＳ ゴシック"/>
              <a:cs typeface="ＭＳ ゴシック"/>
            </a:endParaRPr>
          </a:p>
        </p:txBody>
      </p:sp>
      <p:sp>
        <p:nvSpPr>
          <p:cNvPr id="4" name="テキスト ボックス 3"/>
          <p:cNvSpPr txBox="1"/>
          <p:nvPr/>
        </p:nvSpPr>
        <p:spPr>
          <a:xfrm>
            <a:off x="432171" y="1217048"/>
            <a:ext cx="3431085" cy="369332"/>
          </a:xfrm>
          <a:prstGeom prst="rect">
            <a:avLst/>
          </a:prstGeom>
          <a:noFill/>
        </p:spPr>
        <p:txBody>
          <a:bodyPr wrap="none" rtlCol="0">
            <a:spAutoFit/>
          </a:bodyPr>
          <a:lstStyle/>
          <a:p>
            <a:r>
              <a:rPr lang="en-US" altLang="ja-JP" dirty="0">
                <a:latin typeface="+mn-ea"/>
              </a:rPr>
              <a:t>components/</a:t>
            </a:r>
            <a:r>
              <a:rPr kumimoji="1" lang="en-US" altLang="ja-JP" dirty="0" err="1" smtClean="0">
                <a:latin typeface="+mn-ea"/>
                <a:ea typeface="+mn-ea"/>
              </a:rPr>
              <a:t>auth</a:t>
            </a:r>
            <a:r>
              <a:rPr kumimoji="1" lang="en-US" altLang="ja-JP" dirty="0" smtClean="0">
                <a:latin typeface="+mn-ea"/>
                <a:ea typeface="+mn-ea"/>
              </a:rPr>
              <a:t>/</a:t>
            </a:r>
            <a:r>
              <a:rPr kumimoji="1" lang="en-US" altLang="ja-JP" dirty="0" err="1" smtClean="0">
                <a:latin typeface="+mn-ea"/>
                <a:ea typeface="+mn-ea"/>
              </a:rPr>
              <a:t>login.html</a:t>
            </a:r>
            <a:endParaRPr kumimoji="1" lang="ja-JP" altLang="en-US" dirty="0">
              <a:latin typeface="+mn-ea"/>
              <a:ea typeface="+mn-ea"/>
            </a:endParaRPr>
          </a:p>
        </p:txBody>
      </p:sp>
      <p:sp>
        <p:nvSpPr>
          <p:cNvPr id="5" name="四角形吹き出し 4"/>
          <p:cNvSpPr/>
          <p:nvPr/>
        </p:nvSpPr>
        <p:spPr>
          <a:xfrm>
            <a:off x="7648259" y="3047430"/>
            <a:ext cx="1339187" cy="859457"/>
          </a:xfrm>
          <a:prstGeom prst="wedgeRectCallout">
            <a:avLst>
              <a:gd name="adj1" fmla="val -127333"/>
              <a:gd name="adj2" fmla="val -57792"/>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gn="ctr">
              <a:lnSpc>
                <a:spcPct val="120000"/>
              </a:lnSpc>
            </a:pPr>
            <a:r>
              <a:rPr lang="en-US" altLang="ja-JP" sz="1400" dirty="0" smtClean="0">
                <a:solidFill>
                  <a:schemeClr val="tx1">
                    <a:lumMod val="90000"/>
                    <a:lumOff val="10000"/>
                  </a:schemeClr>
                </a:solidFill>
              </a:rPr>
              <a:t>alert</a:t>
            </a:r>
            <a:r>
              <a:rPr lang="ja-JP" altLang="en-US" sz="1400" dirty="0" smtClean="0">
                <a:solidFill>
                  <a:schemeClr val="tx1">
                    <a:lumMod val="90000"/>
                    <a:lumOff val="10000"/>
                  </a:schemeClr>
                </a:solidFill>
              </a:rPr>
              <a:t>変数にエラーメッセージが詰まっていたらエラーメッセージを表示</a:t>
            </a:r>
            <a:endParaRPr kumimoji="1" lang="ja-JP" altLang="en-US" sz="1400" dirty="0" smtClean="0">
              <a:solidFill>
                <a:schemeClr val="tx1">
                  <a:lumMod val="90000"/>
                  <a:lumOff val="10000"/>
                </a:schemeClr>
              </a:solidFill>
            </a:endParaRPr>
          </a:p>
        </p:txBody>
      </p:sp>
      <p:sp>
        <p:nvSpPr>
          <p:cNvPr id="6" name="四角形吹き出し 5"/>
          <p:cNvSpPr/>
          <p:nvPr/>
        </p:nvSpPr>
        <p:spPr>
          <a:xfrm>
            <a:off x="5110599" y="1611492"/>
            <a:ext cx="1339187" cy="859457"/>
          </a:xfrm>
          <a:prstGeom prst="wedgeRectCallout">
            <a:avLst>
              <a:gd name="adj1" fmla="val -144457"/>
              <a:gd name="adj2" fmla="val 64318"/>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gn="ctr">
              <a:lnSpc>
                <a:spcPct val="120000"/>
              </a:lnSpc>
            </a:pPr>
            <a:r>
              <a:rPr kumimoji="1" lang="en-US" altLang="ja-JP" sz="1400" dirty="0" smtClean="0">
                <a:solidFill>
                  <a:schemeClr val="tx1">
                    <a:lumMod val="90000"/>
                    <a:lumOff val="10000"/>
                  </a:schemeClr>
                </a:solidFill>
              </a:rPr>
              <a:t>submit</a:t>
            </a:r>
            <a:r>
              <a:rPr kumimoji="1" lang="ja-JP" altLang="en-US" sz="1400" dirty="0" smtClean="0">
                <a:solidFill>
                  <a:schemeClr val="tx1">
                    <a:lumMod val="90000"/>
                    <a:lumOff val="10000"/>
                  </a:schemeClr>
                </a:solidFill>
              </a:rPr>
              <a:t>ボタンが押下された時に</a:t>
            </a:r>
            <a:r>
              <a:rPr kumimoji="1" lang="en-US" altLang="ja-JP" sz="1400" dirty="0" err="1" smtClean="0">
                <a:solidFill>
                  <a:schemeClr val="tx1">
                    <a:lumMod val="90000"/>
                    <a:lumOff val="10000"/>
                  </a:schemeClr>
                </a:solidFill>
              </a:rPr>
              <a:t>LoginContoller</a:t>
            </a:r>
            <a:r>
              <a:rPr kumimoji="1" lang="ja-JP" altLang="en-US" sz="1400" dirty="0" smtClean="0">
                <a:solidFill>
                  <a:schemeClr val="tx1">
                    <a:lumMod val="90000"/>
                    <a:lumOff val="10000"/>
                  </a:schemeClr>
                </a:solidFill>
              </a:rPr>
              <a:t>の</a:t>
            </a:r>
            <a:r>
              <a:rPr kumimoji="1" lang="en-US" altLang="ja-JP" sz="1400" dirty="0" smtClean="0">
                <a:solidFill>
                  <a:schemeClr val="tx1">
                    <a:lumMod val="90000"/>
                    <a:lumOff val="10000"/>
                  </a:schemeClr>
                </a:solidFill>
              </a:rPr>
              <a:t>login</a:t>
            </a:r>
            <a:r>
              <a:rPr kumimoji="1" lang="ja-JP" altLang="en-US" sz="1400" dirty="0" smtClean="0">
                <a:solidFill>
                  <a:schemeClr val="tx1">
                    <a:lumMod val="90000"/>
                    <a:lumOff val="10000"/>
                  </a:schemeClr>
                </a:solidFill>
              </a:rPr>
              <a:t>関数を呼びだす</a:t>
            </a:r>
          </a:p>
        </p:txBody>
      </p:sp>
      <p:sp>
        <p:nvSpPr>
          <p:cNvPr id="7" name="四角形吹き出し 6"/>
          <p:cNvSpPr/>
          <p:nvPr/>
        </p:nvSpPr>
        <p:spPr>
          <a:xfrm>
            <a:off x="3771412" y="4550746"/>
            <a:ext cx="1538150" cy="996506"/>
          </a:xfrm>
          <a:prstGeom prst="wedgeRectCallout">
            <a:avLst>
              <a:gd name="adj1" fmla="val -60166"/>
              <a:gd name="adj2" fmla="val -117994"/>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gn="ctr">
              <a:lnSpc>
                <a:spcPct val="120000"/>
              </a:lnSpc>
            </a:pPr>
            <a:r>
              <a:rPr kumimoji="1" lang="en-US" altLang="ja-JP" sz="1400" dirty="0" err="1" smtClean="0">
                <a:solidFill>
                  <a:schemeClr val="tx1">
                    <a:lumMod val="90000"/>
                    <a:lumOff val="10000"/>
                  </a:schemeClr>
                </a:solidFill>
              </a:rPr>
              <a:t>LoginContoller</a:t>
            </a:r>
            <a:r>
              <a:rPr lang="ja-JP" altLang="en-US" sz="1400" dirty="0" smtClean="0">
                <a:solidFill>
                  <a:schemeClr val="tx1">
                    <a:lumMod val="90000"/>
                    <a:lumOff val="10000"/>
                  </a:schemeClr>
                </a:solidFill>
              </a:rPr>
              <a:t>で定義した</a:t>
            </a:r>
            <a:r>
              <a:rPr kumimoji="1" lang="en-US" altLang="ja-JP" sz="1400" dirty="0" err="1" smtClean="0">
                <a:solidFill>
                  <a:schemeClr val="tx1">
                    <a:lumMod val="90000"/>
                    <a:lumOff val="10000"/>
                  </a:schemeClr>
                </a:solidFill>
              </a:rPr>
              <a:t>userName</a:t>
            </a:r>
            <a:r>
              <a:rPr kumimoji="1" lang="ja-JP" altLang="en-US" sz="1400" dirty="0" smtClean="0">
                <a:solidFill>
                  <a:schemeClr val="tx1">
                    <a:lumMod val="90000"/>
                    <a:lumOff val="10000"/>
                  </a:schemeClr>
                </a:solidFill>
              </a:rPr>
              <a:t>変数と</a:t>
            </a:r>
            <a:r>
              <a:rPr kumimoji="1" lang="en-US" altLang="ja-JP" sz="1400" dirty="0" smtClean="0">
                <a:solidFill>
                  <a:schemeClr val="tx1">
                    <a:lumMod val="90000"/>
                    <a:lumOff val="10000"/>
                  </a:schemeClr>
                </a:solidFill>
              </a:rPr>
              <a:t>password</a:t>
            </a:r>
            <a:r>
              <a:rPr kumimoji="1" lang="ja-JP" altLang="en-US" sz="1400" dirty="0" smtClean="0">
                <a:solidFill>
                  <a:schemeClr val="tx1">
                    <a:lumMod val="90000"/>
                    <a:lumOff val="10000"/>
                  </a:schemeClr>
                </a:solidFill>
              </a:rPr>
              <a:t>変数を各フィールドにバインドする</a:t>
            </a:r>
          </a:p>
        </p:txBody>
      </p:sp>
      <p:cxnSp>
        <p:nvCxnSpPr>
          <p:cNvPr id="11" name="直線コネクタ 10"/>
          <p:cNvCxnSpPr/>
          <p:nvPr/>
        </p:nvCxnSpPr>
        <p:spPr>
          <a:xfrm>
            <a:off x="1546969" y="2717375"/>
            <a:ext cx="2104457"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3763219" y="2975605"/>
            <a:ext cx="1784479"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5635493" y="2975605"/>
            <a:ext cx="1314564"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1342679" y="3524867"/>
            <a:ext cx="2114710"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1342679" y="4065310"/>
            <a:ext cx="2114710"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4900020"/>
      </p:ext>
    </p:extLst>
  </p:cSld>
  <p:clrMapOvr>
    <a:masterClrMapping/>
  </p:clrMapOvr>
  <p:transition xmlns:p14="http://schemas.microsoft.com/office/powerpoint/2010/mai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LoginController</a:t>
            </a:r>
            <a:r>
              <a:rPr lang="ja-JP" altLang="en-US" dirty="0" smtClean="0"/>
              <a:t>を参照パスに追加</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&lt;head&gt;</a:t>
            </a:r>
          </a:p>
          <a:p>
            <a:pPr marL="0" indent="0">
              <a:spcBef>
                <a:spcPts val="0"/>
              </a:spcBef>
              <a:spcAft>
                <a:spcPts val="0"/>
              </a:spcAft>
              <a:buNone/>
            </a:pPr>
            <a:r>
              <a:rPr lang="en-US" altLang="ja-JP" sz="1600" dirty="0" smtClean="0">
                <a:solidFill>
                  <a:schemeClr val="bg1">
                    <a:lumMod val="50000"/>
                  </a:schemeClr>
                </a:solidFill>
                <a:latin typeface="ＭＳ ゴシック"/>
                <a:ea typeface="ＭＳ ゴシック"/>
                <a:cs typeface="ＭＳ ゴシック"/>
              </a:rPr>
              <a:t>    </a:t>
            </a:r>
            <a:r>
              <a:rPr lang="is-IS" altLang="ja-JP" sz="1600" dirty="0" smtClean="0">
                <a:solidFill>
                  <a:schemeClr val="bg1">
                    <a:lumMod val="50000"/>
                  </a:schemeClr>
                </a:solidFill>
                <a:latin typeface="ＭＳ ゴシック"/>
                <a:ea typeface="ＭＳ ゴシック"/>
                <a:cs typeface="ＭＳ ゴシック"/>
              </a:rPr>
              <a:t>…</a:t>
            </a:r>
            <a:endParaRPr lang="en-US" altLang="ja-JP" sz="1600" dirty="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600" dirty="0" smtClean="0">
                <a:solidFill>
                  <a:schemeClr val="bg1">
                    <a:lumMod val="50000"/>
                  </a:schemeClr>
                </a:solidFill>
                <a:latin typeface="ＭＳ ゴシック"/>
                <a:ea typeface="ＭＳ ゴシック"/>
                <a:cs typeface="ＭＳ ゴシック"/>
              </a:rPr>
              <a:t>    &lt;</a:t>
            </a:r>
            <a:r>
              <a:rPr lang="en-US" altLang="ja-JP" sz="1600" dirty="0">
                <a:solidFill>
                  <a:schemeClr val="bg1">
                    <a:lumMod val="50000"/>
                  </a:schemeClr>
                </a:solidFill>
                <a:latin typeface="ＭＳ ゴシック"/>
                <a:ea typeface="ＭＳ ゴシック"/>
                <a:cs typeface="ＭＳ ゴシック"/>
              </a:rPr>
              <a:t>link </a:t>
            </a:r>
            <a:r>
              <a:rPr lang="en-US" altLang="ja-JP" sz="1600" dirty="0" err="1">
                <a:solidFill>
                  <a:schemeClr val="bg1">
                    <a:lumMod val="50000"/>
                  </a:schemeClr>
                </a:solidFill>
                <a:latin typeface="ＭＳ ゴシック"/>
                <a:ea typeface="ＭＳ ゴシック"/>
                <a:cs typeface="ＭＳ ゴシック"/>
              </a:rPr>
              <a:t>rel</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stylesheet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href</a:t>
            </a:r>
            <a:r>
              <a:rPr lang="en-US" altLang="ja-JP" sz="1600" dirty="0">
                <a:solidFill>
                  <a:schemeClr val="bg1">
                    <a:lumMod val="50000"/>
                  </a:schemeClr>
                </a:solidFill>
                <a:latin typeface="ＭＳ ゴシック"/>
                <a:ea typeface="ＭＳ ゴシック"/>
                <a:cs typeface="ＭＳ ゴシック"/>
              </a:rPr>
              <a:t>="lib/bootstrap/</a:t>
            </a:r>
            <a:r>
              <a:rPr lang="en-US" altLang="ja-JP" sz="1600" dirty="0" err="1">
                <a:solidFill>
                  <a:schemeClr val="bg1">
                    <a:lumMod val="50000"/>
                  </a:schemeClr>
                </a:solidFill>
                <a:latin typeface="ＭＳ ゴシック"/>
                <a:ea typeface="ＭＳ ゴシック"/>
                <a:cs typeface="ＭＳ ゴシック"/>
              </a:rPr>
              <a:t>css</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bootstrap.css</a:t>
            </a:r>
            <a:r>
              <a:rPr lang="en-US" altLang="ja-JP" sz="16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&lt;link </a:t>
            </a:r>
            <a:r>
              <a:rPr lang="en-US" altLang="ja-JP" sz="1600" dirty="0" err="1">
                <a:solidFill>
                  <a:schemeClr val="bg1">
                    <a:lumMod val="50000"/>
                  </a:schemeClr>
                </a:solidFill>
                <a:latin typeface="ＭＳ ゴシック"/>
                <a:ea typeface="ＭＳ ゴシック"/>
                <a:cs typeface="ＭＳ ゴシック"/>
              </a:rPr>
              <a:t>rel</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stylesheet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href</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auth</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login.css</a:t>
            </a:r>
            <a:r>
              <a:rPr lang="en-US" altLang="ja-JP" sz="16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="lib/angular/</a:t>
            </a:r>
            <a:r>
              <a:rPr lang="en-US" altLang="ja-JP" sz="1600" dirty="0" err="1">
                <a:solidFill>
                  <a:schemeClr val="bg1">
                    <a:lumMod val="50000"/>
                  </a:schemeClr>
                </a:solidFill>
                <a:latin typeface="ＭＳ ゴシック"/>
                <a:ea typeface="ＭＳ ゴシック"/>
                <a:cs typeface="ＭＳ ゴシック"/>
              </a:rPr>
              <a:t>angular.js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endParaRPr lang="en-US" altLang="ja-JP" sz="1600"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a:t>
            </a:r>
            <a:r>
              <a:rPr lang="en-US" altLang="ja-JP" sz="1600" dirty="0" smtClean="0">
                <a:solidFill>
                  <a:schemeClr val="bg1">
                    <a:lumMod val="50000"/>
                  </a:schemeClr>
                </a:solidFill>
                <a:latin typeface="ＭＳ ゴシック"/>
                <a:ea typeface="ＭＳ ゴシック"/>
                <a:cs typeface="ＭＳ ゴシック"/>
              </a:rPr>
              <a:t>       </a:t>
            </a:r>
            <a:r>
              <a:rPr lang="en-US" altLang="ja-JP" sz="1600" dirty="0" err="1" smtClean="0">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="lib/angular/angular-</a:t>
            </a:r>
            <a:r>
              <a:rPr lang="en-US" altLang="ja-JP" sz="1600" dirty="0" err="1">
                <a:solidFill>
                  <a:schemeClr val="bg1">
                    <a:lumMod val="50000"/>
                  </a:schemeClr>
                </a:solidFill>
                <a:latin typeface="ＭＳ ゴシック"/>
                <a:ea typeface="ＭＳ ゴシック"/>
                <a:cs typeface="ＭＳ ゴシック"/>
              </a:rPr>
              <a:t>route.js</a:t>
            </a:r>
            <a:r>
              <a:rPr lang="en-US" altLang="ja-JP" sz="1600" dirty="0">
                <a:solidFill>
                  <a:schemeClr val="bg1">
                    <a:lumMod val="50000"/>
                  </a:schemeClr>
                </a:solidFill>
                <a:latin typeface="ＭＳ ゴシック"/>
                <a:ea typeface="ＭＳ ゴシック"/>
                <a:cs typeface="ＭＳ ゴシック"/>
              </a:rPr>
              <a:t>"</a:t>
            </a:r>
            <a:r>
              <a:rPr lang="en-US" altLang="ja-JP" sz="1600" dirty="0" smtClean="0">
                <a:solidFill>
                  <a:schemeClr val="bg1">
                    <a:lumMod val="50000"/>
                  </a:schemeClr>
                </a:solidFill>
                <a:latin typeface="ＭＳ ゴシック"/>
                <a:ea typeface="ＭＳ ゴシック"/>
                <a:cs typeface="ＭＳ ゴシック"/>
              </a:rPr>
              <a:t>&gt;&lt;</a:t>
            </a:r>
            <a:r>
              <a:rPr lang="en-US" altLang="ja-JP" sz="1600" dirty="0">
                <a:solidFill>
                  <a:schemeClr val="bg1">
                    <a:lumMod val="50000"/>
                  </a:schemeClr>
                </a:solidFill>
                <a:latin typeface="ＭＳ ゴシック"/>
                <a:ea typeface="ＭＳ ゴシック"/>
                <a:cs typeface="ＭＳ ゴシック"/>
              </a:rPr>
              <a: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="lib/</a:t>
            </a:r>
            <a:r>
              <a:rPr lang="en-US" altLang="ja-JP" sz="1600" dirty="0" err="1">
                <a:solidFill>
                  <a:schemeClr val="bg1">
                    <a:lumMod val="50000"/>
                  </a:schemeClr>
                </a:solidFill>
                <a:latin typeface="ＭＳ ゴシック"/>
                <a:ea typeface="ＭＳ ゴシック"/>
                <a:cs typeface="ＭＳ ゴシック"/>
              </a:rPr>
              <a:t>apppot</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apppot.js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endParaRPr lang="en-US" altLang="ja-JP" sz="1600"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a:t>
            </a:r>
            <a:r>
              <a:rPr lang="en-US" altLang="ja-JP" sz="1600" dirty="0" smtClean="0">
                <a:solidFill>
                  <a:schemeClr val="bg1">
                    <a:lumMod val="50000"/>
                  </a:schemeClr>
                </a:solidFill>
                <a:latin typeface="ＭＳ ゴシック"/>
                <a:ea typeface="ＭＳ ゴシック"/>
                <a:cs typeface="ＭＳ ゴシック"/>
              </a:rPr>
              <a:t>       </a:t>
            </a:r>
            <a:r>
              <a:rPr lang="en-US" altLang="ja-JP" sz="1600" dirty="0" err="1" smtClean="0">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="lib/</a:t>
            </a:r>
            <a:r>
              <a:rPr lang="en-US" altLang="ja-JP" sz="1600" dirty="0" err="1">
                <a:solidFill>
                  <a:schemeClr val="bg1">
                    <a:lumMod val="50000"/>
                  </a:schemeClr>
                </a:solidFill>
                <a:latin typeface="ＭＳ ゴシック"/>
                <a:ea typeface="ＭＳ ゴシック"/>
                <a:cs typeface="ＭＳ ゴシック"/>
              </a:rPr>
              <a:t>ui</a:t>
            </a:r>
            <a:r>
              <a:rPr lang="en-US" altLang="ja-JP" sz="1600" dirty="0">
                <a:solidFill>
                  <a:schemeClr val="bg1">
                    <a:lumMod val="50000"/>
                  </a:schemeClr>
                </a:solidFill>
                <a:latin typeface="ＭＳ ゴシック"/>
                <a:ea typeface="ＭＳ ゴシック"/>
                <a:cs typeface="ＭＳ ゴシック"/>
              </a:rPr>
              <a:t>-bootstrap/ui-bootstrap-tpls-0.13.3.js"&gt;&lt;/script&gt;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app.js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config.js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helper.js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&lt;script type="text/</a:t>
            </a:r>
            <a:r>
              <a:rPr lang="en-US" altLang="ja-JP" sz="1600" dirty="0" err="1">
                <a:solidFill>
                  <a:schemeClr val="tx1"/>
                </a:solidFill>
                <a:latin typeface="ＭＳ ゴシック"/>
                <a:ea typeface="ＭＳ ゴシック"/>
                <a:cs typeface="ＭＳ ゴシック"/>
              </a:rPr>
              <a:t>javascript</a:t>
            </a:r>
            <a:r>
              <a:rPr lang="en-US" altLang="ja-JP" sz="1600" dirty="0">
                <a:solidFill>
                  <a:schemeClr val="tx1"/>
                </a:solidFill>
                <a:latin typeface="ＭＳ ゴシック"/>
                <a:ea typeface="ＭＳ ゴシック"/>
                <a:cs typeface="ＭＳ ゴシック"/>
              </a:rPr>
              <a:t>" </a:t>
            </a:r>
            <a:endParaRPr lang="en-US" altLang="ja-JP" sz="1600" dirty="0" smtClean="0">
              <a:solidFill>
                <a:schemeClr val="tx1"/>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r>
              <a:rPr lang="en-US" altLang="ja-JP" sz="1600" dirty="0" smtClean="0">
                <a:solidFill>
                  <a:schemeClr val="tx1"/>
                </a:solidFill>
                <a:latin typeface="ＭＳ ゴシック"/>
                <a:ea typeface="ＭＳ ゴシック"/>
                <a:cs typeface="ＭＳ ゴシック"/>
              </a:rPr>
              <a:t>       </a:t>
            </a:r>
            <a:r>
              <a:rPr lang="en-US" altLang="ja-JP" sz="1600" dirty="0" err="1" smtClean="0">
                <a:solidFill>
                  <a:schemeClr val="tx1"/>
                </a:solidFill>
                <a:latin typeface="ＭＳ ゴシック"/>
                <a:ea typeface="ＭＳ ゴシック"/>
                <a:cs typeface="ＭＳ ゴシック"/>
              </a:rPr>
              <a:t>src</a:t>
            </a:r>
            <a:r>
              <a:rPr lang="en-US" altLang="ja-JP" sz="1600" dirty="0">
                <a:solidFill>
                  <a:schemeClr val="tx1"/>
                </a:solidFill>
                <a:latin typeface="ＭＳ ゴシック"/>
                <a:ea typeface="ＭＳ ゴシック"/>
                <a:cs typeface="ＭＳ ゴシック"/>
              </a:rPr>
              <a:t>="components/</a:t>
            </a:r>
            <a:r>
              <a:rPr lang="en-US" altLang="ja-JP" sz="1600" dirty="0" err="1">
                <a:solidFill>
                  <a:schemeClr val="tx1"/>
                </a:solidFill>
                <a:latin typeface="ＭＳ ゴシック"/>
                <a:ea typeface="ＭＳ ゴシック"/>
                <a:cs typeface="ＭＳ ゴシック"/>
              </a:rPr>
              <a:t>auth</a:t>
            </a:r>
            <a:r>
              <a:rPr lang="en-US" altLang="ja-JP" sz="1600" dirty="0">
                <a:solidFill>
                  <a:schemeClr val="tx1"/>
                </a:solidFill>
                <a:latin typeface="ＭＳ ゴシック"/>
                <a:ea typeface="ＭＳ ゴシック"/>
                <a:cs typeface="ＭＳ ゴシック"/>
              </a:rPr>
              <a:t>/</a:t>
            </a:r>
            <a:r>
              <a:rPr lang="en-US" altLang="ja-JP" sz="1600" dirty="0" err="1">
                <a:solidFill>
                  <a:schemeClr val="tx1"/>
                </a:solidFill>
                <a:latin typeface="ＭＳ ゴシック"/>
                <a:ea typeface="ＭＳ ゴシック"/>
                <a:cs typeface="ＭＳ ゴシック"/>
              </a:rPr>
              <a:t>LoginController.js</a:t>
            </a:r>
            <a:r>
              <a:rPr lang="en-US" altLang="ja-JP" sz="1600" dirty="0">
                <a:solidFill>
                  <a:schemeClr val="tx1"/>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&lt;/head&gt;</a:t>
            </a:r>
            <a:endParaRPr kumimoji="1" lang="ja-JP" altLang="en-US" sz="1600" dirty="0">
              <a:solidFill>
                <a:schemeClr val="bg1">
                  <a:lumMod val="50000"/>
                </a:schemeClr>
              </a:solidFill>
              <a:latin typeface="ＭＳ ゴシック"/>
              <a:ea typeface="ＭＳ ゴシック"/>
              <a:cs typeface="ＭＳ ゴシック"/>
            </a:endParaRPr>
          </a:p>
        </p:txBody>
      </p:sp>
      <p:sp>
        <p:nvSpPr>
          <p:cNvPr id="4" name="テキスト ボックス 3"/>
          <p:cNvSpPr txBox="1"/>
          <p:nvPr/>
        </p:nvSpPr>
        <p:spPr>
          <a:xfrm>
            <a:off x="432171" y="1217048"/>
            <a:ext cx="1378728" cy="369332"/>
          </a:xfrm>
          <a:prstGeom prst="rect">
            <a:avLst/>
          </a:prstGeom>
          <a:noFill/>
        </p:spPr>
        <p:txBody>
          <a:bodyPr wrap="none" rtlCol="0">
            <a:spAutoFit/>
          </a:bodyPr>
          <a:lstStyle/>
          <a:p>
            <a:r>
              <a:rPr kumimoji="1" lang="en-US" altLang="ja-JP" dirty="0" err="1" smtClean="0">
                <a:latin typeface="+mn-ea"/>
                <a:ea typeface="+mn-ea"/>
              </a:rPr>
              <a:t>index.html</a:t>
            </a:r>
            <a:endParaRPr kumimoji="1" lang="ja-JP" altLang="en-US" dirty="0">
              <a:latin typeface="+mn-ea"/>
              <a:ea typeface="+mn-ea"/>
            </a:endParaRPr>
          </a:p>
        </p:txBody>
      </p:sp>
      <p:sp>
        <p:nvSpPr>
          <p:cNvPr id="5" name="四角形吹き出し 4"/>
          <p:cNvSpPr/>
          <p:nvPr/>
        </p:nvSpPr>
        <p:spPr>
          <a:xfrm>
            <a:off x="7017124" y="5627910"/>
            <a:ext cx="850200" cy="498253"/>
          </a:xfrm>
          <a:prstGeom prst="wedgeRectCallout">
            <a:avLst>
              <a:gd name="adj1" fmla="val -115151"/>
              <a:gd name="adj2" fmla="val -59583"/>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85000" lnSpcReduction="10000"/>
          </a:bodyPr>
          <a:lstStyle/>
          <a:p>
            <a:pPr algn="ctr">
              <a:lnSpc>
                <a:spcPct val="120000"/>
              </a:lnSpc>
            </a:pPr>
            <a:r>
              <a:rPr lang="ja-JP" altLang="en-US" sz="1400" dirty="0" smtClean="0">
                <a:solidFill>
                  <a:schemeClr val="tx1">
                    <a:lumMod val="90000"/>
                    <a:lumOff val="10000"/>
                  </a:schemeClr>
                </a:solidFill>
              </a:rPr>
              <a:t>パスの追加</a:t>
            </a:r>
            <a:endParaRPr kumimoji="1" lang="ja-JP" altLang="en-US" sz="1400" dirty="0" smtClean="0">
              <a:solidFill>
                <a:schemeClr val="tx1">
                  <a:lumMod val="90000"/>
                  <a:lumOff val="10000"/>
                </a:schemeClr>
              </a:solidFill>
            </a:endParaRPr>
          </a:p>
        </p:txBody>
      </p:sp>
      <p:cxnSp>
        <p:nvCxnSpPr>
          <p:cNvPr id="6" name="直線コネクタ 5"/>
          <p:cNvCxnSpPr/>
          <p:nvPr/>
        </p:nvCxnSpPr>
        <p:spPr>
          <a:xfrm>
            <a:off x="945785" y="5405822"/>
            <a:ext cx="3031976"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1336322" y="5665337"/>
            <a:ext cx="5066903"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146839"/>
      </p:ext>
    </p:extLst>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3322669" y="2011392"/>
            <a:ext cx="2651029" cy="3194581"/>
          </a:xfrm>
          <a:prstGeom prst="roundRect">
            <a:avLst>
              <a:gd name="adj" fmla="val 583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角丸四角形 22"/>
          <p:cNvSpPr/>
          <p:nvPr/>
        </p:nvSpPr>
        <p:spPr>
          <a:xfrm>
            <a:off x="6153797" y="2011392"/>
            <a:ext cx="2651029" cy="3194581"/>
          </a:xfrm>
          <a:prstGeom prst="roundRect">
            <a:avLst>
              <a:gd name="adj" fmla="val 679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正方形/長方形 15"/>
          <p:cNvSpPr/>
          <p:nvPr/>
        </p:nvSpPr>
        <p:spPr>
          <a:xfrm>
            <a:off x="7070108" y="2072889"/>
            <a:ext cx="889987" cy="369332"/>
          </a:xfrm>
          <a:prstGeom prst="rect">
            <a:avLst/>
          </a:prstGeom>
        </p:spPr>
        <p:txBody>
          <a:bodyPr wrap="none">
            <a:spAutoFit/>
          </a:bodyPr>
          <a:lstStyle/>
          <a:p>
            <a:r>
              <a:rPr lang="ja-JP" altLang="en-US" dirty="0" smtClean="0">
                <a:solidFill>
                  <a:schemeClr val="accent6"/>
                </a:solidFill>
                <a:latin typeface="+mn-ea"/>
                <a:ea typeface="+mn-ea"/>
              </a:rPr>
              <a:t>特徴</a:t>
            </a:r>
            <a:r>
              <a:rPr lang="en-US" altLang="ja-JP" dirty="0" smtClean="0">
                <a:solidFill>
                  <a:schemeClr val="accent6"/>
                </a:solidFill>
                <a:latin typeface="+mn-ea"/>
                <a:ea typeface="+mn-ea"/>
              </a:rPr>
              <a:t>③</a:t>
            </a:r>
            <a:endParaRPr lang="en-US" altLang="ja-JP" dirty="0">
              <a:solidFill>
                <a:schemeClr val="accent6"/>
              </a:solidFill>
              <a:latin typeface="+mn-ea"/>
              <a:ea typeface="+mn-ea"/>
            </a:endParaRPr>
          </a:p>
        </p:txBody>
      </p:sp>
      <p:sp>
        <p:nvSpPr>
          <p:cNvPr id="18" name="正方形/長方形 17"/>
          <p:cNvSpPr/>
          <p:nvPr/>
        </p:nvSpPr>
        <p:spPr>
          <a:xfrm>
            <a:off x="4234659" y="2071394"/>
            <a:ext cx="889987" cy="369332"/>
          </a:xfrm>
          <a:prstGeom prst="rect">
            <a:avLst/>
          </a:prstGeom>
        </p:spPr>
        <p:txBody>
          <a:bodyPr wrap="none">
            <a:spAutoFit/>
          </a:bodyPr>
          <a:lstStyle/>
          <a:p>
            <a:r>
              <a:rPr lang="ja-JP" altLang="en-US" dirty="0" smtClean="0">
                <a:solidFill>
                  <a:schemeClr val="accent6"/>
                </a:solidFill>
                <a:latin typeface="+mn-ea"/>
                <a:ea typeface="+mn-ea"/>
              </a:rPr>
              <a:t>特徴</a:t>
            </a:r>
            <a:r>
              <a:rPr lang="en-US" altLang="ja-JP" dirty="0" smtClean="0">
                <a:solidFill>
                  <a:schemeClr val="accent6"/>
                </a:solidFill>
                <a:latin typeface="+mn-ea"/>
                <a:ea typeface="+mn-ea"/>
              </a:rPr>
              <a:t>②</a:t>
            </a:r>
            <a:endParaRPr lang="en-US" altLang="ja-JP" dirty="0">
              <a:solidFill>
                <a:schemeClr val="accent6"/>
              </a:solidFill>
              <a:latin typeface="+mn-ea"/>
              <a:ea typeface="+mn-ea"/>
            </a:endParaRPr>
          </a:p>
        </p:txBody>
      </p:sp>
      <p:sp>
        <p:nvSpPr>
          <p:cNvPr id="13" name="角丸四角形 12"/>
          <p:cNvSpPr/>
          <p:nvPr/>
        </p:nvSpPr>
        <p:spPr>
          <a:xfrm>
            <a:off x="499892" y="2011392"/>
            <a:ext cx="2651029" cy="3194581"/>
          </a:xfrm>
          <a:prstGeom prst="roundRect">
            <a:avLst>
              <a:gd name="adj" fmla="val 679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en-US" altLang="ja-JP" dirty="0" smtClean="0"/>
              <a:t>AppPot</a:t>
            </a:r>
            <a:r>
              <a:rPr kumimoji="1" lang="ja-JP" altLang="en-US" dirty="0" smtClean="0"/>
              <a:t>とは</a:t>
            </a:r>
            <a:endParaRPr kumimoji="1" lang="ja-JP" altLang="en-US" dirty="0"/>
          </a:p>
        </p:txBody>
      </p:sp>
      <p:sp>
        <p:nvSpPr>
          <p:cNvPr id="6" name="テキスト ボックス 5"/>
          <p:cNvSpPr txBox="1"/>
          <p:nvPr/>
        </p:nvSpPr>
        <p:spPr>
          <a:xfrm>
            <a:off x="457200" y="1218576"/>
            <a:ext cx="8006403" cy="707886"/>
          </a:xfrm>
          <a:prstGeom prst="rect">
            <a:avLst/>
          </a:prstGeom>
          <a:noFill/>
        </p:spPr>
        <p:txBody>
          <a:bodyPr wrap="square" rtlCol="0">
            <a:spAutoFit/>
          </a:bodyPr>
          <a:lstStyle/>
          <a:p>
            <a:r>
              <a:rPr lang="ja-JP" altLang="en-US" sz="2000" dirty="0" smtClean="0">
                <a:latin typeface="+mj-ea"/>
                <a:ea typeface="+mj-ea"/>
              </a:rPr>
              <a:t>企業のスマートデバイス活用を支援する</a:t>
            </a:r>
            <a:endParaRPr kumimoji="1" lang="en-US" altLang="ja-JP" sz="2000" dirty="0" smtClean="0">
              <a:latin typeface="+mj-ea"/>
              <a:ea typeface="+mj-ea"/>
            </a:endParaRPr>
          </a:p>
          <a:p>
            <a:r>
              <a:rPr lang="ja-JP" altLang="en-US" sz="2000" dirty="0" smtClean="0">
                <a:latin typeface="+mj-ea"/>
                <a:ea typeface="+mj-ea"/>
              </a:rPr>
              <a:t>モバイルアプリの開発／運用</a:t>
            </a:r>
            <a:r>
              <a:rPr kumimoji="1" lang="ja-JP" altLang="en-US" sz="2000" dirty="0" smtClean="0">
                <a:latin typeface="+mj-ea"/>
                <a:ea typeface="+mj-ea"/>
              </a:rPr>
              <a:t>プラットフォームです</a:t>
            </a:r>
            <a:endParaRPr kumimoji="1" lang="ja-JP" altLang="en-US" sz="2000" dirty="0">
              <a:latin typeface="+mj-ea"/>
              <a:ea typeface="+mj-ea"/>
            </a:endParaRP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354" y="2501838"/>
            <a:ext cx="2044714" cy="1937098"/>
          </a:xfrm>
          <a:prstGeom prst="rect">
            <a:avLst/>
          </a:prstGeom>
        </p:spPr>
      </p:pic>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3140" y="2506388"/>
            <a:ext cx="2010087" cy="1932547"/>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6439" y="2504260"/>
            <a:ext cx="2074870" cy="1934676"/>
          </a:xfrm>
          <a:prstGeom prst="rect">
            <a:avLst/>
          </a:prstGeom>
        </p:spPr>
      </p:pic>
      <p:sp>
        <p:nvSpPr>
          <p:cNvPr id="10" name="正方形/長方形 9"/>
          <p:cNvSpPr/>
          <p:nvPr/>
        </p:nvSpPr>
        <p:spPr>
          <a:xfrm>
            <a:off x="6275550" y="4506282"/>
            <a:ext cx="2461650" cy="584776"/>
          </a:xfrm>
          <a:prstGeom prst="rect">
            <a:avLst/>
          </a:prstGeom>
        </p:spPr>
        <p:txBody>
          <a:bodyPr wrap="square">
            <a:spAutoFit/>
          </a:bodyPr>
          <a:lstStyle/>
          <a:p>
            <a:pPr algn="ctr"/>
            <a:r>
              <a:rPr lang="ja-JP" altLang="en-US" sz="1600" dirty="0" smtClean="0">
                <a:latin typeface="+mn-ea"/>
                <a:ea typeface="+mn-ea"/>
              </a:rPr>
              <a:t>既存</a:t>
            </a:r>
            <a:r>
              <a:rPr lang="ja-JP" altLang="en-US" sz="1600" dirty="0">
                <a:latin typeface="+mn-ea"/>
                <a:ea typeface="+mn-ea"/>
              </a:rPr>
              <a:t>の社内</a:t>
            </a:r>
            <a:r>
              <a:rPr lang="ja-JP" altLang="en-US" sz="1600" dirty="0" smtClean="0">
                <a:latin typeface="+mn-ea"/>
                <a:ea typeface="+mn-ea"/>
              </a:rPr>
              <a:t>システムとの</a:t>
            </a:r>
            <a:endParaRPr lang="en-US" altLang="ja-JP" sz="1600" dirty="0" smtClean="0">
              <a:latin typeface="+mn-ea"/>
              <a:ea typeface="+mn-ea"/>
            </a:endParaRPr>
          </a:p>
          <a:p>
            <a:pPr algn="ctr"/>
            <a:r>
              <a:rPr lang="ja-JP" altLang="en-US" sz="1600" dirty="0" smtClean="0">
                <a:latin typeface="+mn-ea"/>
                <a:ea typeface="+mn-ea"/>
              </a:rPr>
              <a:t>連携が容易</a:t>
            </a:r>
            <a:endParaRPr lang="en-US" altLang="ja-JP" sz="1600" dirty="0" smtClean="0">
              <a:latin typeface="+mn-ea"/>
              <a:ea typeface="+mn-ea"/>
            </a:endParaRPr>
          </a:p>
        </p:txBody>
      </p:sp>
      <p:sp>
        <p:nvSpPr>
          <p:cNvPr id="11" name="正方形/長方形 10"/>
          <p:cNvSpPr/>
          <p:nvPr/>
        </p:nvSpPr>
        <p:spPr>
          <a:xfrm>
            <a:off x="3481202" y="4506282"/>
            <a:ext cx="2333962" cy="338554"/>
          </a:xfrm>
          <a:prstGeom prst="rect">
            <a:avLst/>
          </a:prstGeom>
        </p:spPr>
        <p:txBody>
          <a:bodyPr wrap="square">
            <a:spAutoFit/>
          </a:bodyPr>
          <a:lstStyle/>
          <a:p>
            <a:pPr algn="ctr"/>
            <a:r>
              <a:rPr lang="ja-JP" altLang="en-US" sz="1600" dirty="0" smtClean="0">
                <a:latin typeface="+mn-ea"/>
                <a:ea typeface="+mn-ea"/>
              </a:rPr>
              <a:t>サーバー開発不要</a:t>
            </a:r>
            <a:endParaRPr lang="en-US" altLang="ja-JP" sz="1600" dirty="0" smtClean="0">
              <a:latin typeface="+mn-ea"/>
              <a:ea typeface="+mn-ea"/>
            </a:endParaRPr>
          </a:p>
        </p:txBody>
      </p:sp>
      <p:sp>
        <p:nvSpPr>
          <p:cNvPr id="12" name="正方形/長方形 11"/>
          <p:cNvSpPr/>
          <p:nvPr/>
        </p:nvSpPr>
        <p:spPr>
          <a:xfrm>
            <a:off x="723241" y="4506282"/>
            <a:ext cx="2204331" cy="584776"/>
          </a:xfrm>
          <a:prstGeom prst="rect">
            <a:avLst/>
          </a:prstGeom>
        </p:spPr>
        <p:txBody>
          <a:bodyPr wrap="square">
            <a:spAutoFit/>
          </a:bodyPr>
          <a:lstStyle/>
          <a:p>
            <a:pPr algn="ctr"/>
            <a:r>
              <a:rPr lang="ja-JP" altLang="en-US" sz="1600" dirty="0" smtClean="0">
                <a:latin typeface="+mn-ea"/>
                <a:ea typeface="+mn-ea"/>
              </a:rPr>
              <a:t>企業で必要な機能を</a:t>
            </a:r>
            <a:endParaRPr lang="en-US" altLang="ja-JP" sz="1600" dirty="0" smtClean="0">
              <a:latin typeface="+mn-ea"/>
              <a:ea typeface="+mn-ea"/>
            </a:endParaRPr>
          </a:p>
          <a:p>
            <a:pPr algn="ctr"/>
            <a:r>
              <a:rPr lang="ja-JP" altLang="en-US" sz="1600" dirty="0" smtClean="0">
                <a:latin typeface="+mn-ea"/>
                <a:ea typeface="+mn-ea"/>
              </a:rPr>
              <a:t>実装済み</a:t>
            </a:r>
            <a:endParaRPr lang="ja-JP" altLang="en-US" sz="1600" dirty="0">
              <a:latin typeface="+mn-ea"/>
              <a:ea typeface="+mn-ea"/>
            </a:endParaRPr>
          </a:p>
        </p:txBody>
      </p:sp>
      <p:sp>
        <p:nvSpPr>
          <p:cNvPr id="14" name="正方形/長方形 13"/>
          <p:cNvSpPr/>
          <p:nvPr/>
        </p:nvSpPr>
        <p:spPr>
          <a:xfrm>
            <a:off x="1417016" y="2040877"/>
            <a:ext cx="889987" cy="369332"/>
          </a:xfrm>
          <a:prstGeom prst="rect">
            <a:avLst/>
          </a:prstGeom>
        </p:spPr>
        <p:txBody>
          <a:bodyPr wrap="none">
            <a:spAutoFit/>
          </a:bodyPr>
          <a:lstStyle/>
          <a:p>
            <a:r>
              <a:rPr lang="ja-JP" altLang="en-US" dirty="0" smtClean="0">
                <a:solidFill>
                  <a:schemeClr val="accent6"/>
                </a:solidFill>
                <a:latin typeface="+mn-ea"/>
                <a:ea typeface="+mn-ea"/>
              </a:rPr>
              <a:t>特徴</a:t>
            </a:r>
            <a:r>
              <a:rPr lang="en-US" altLang="ja-JP" dirty="0" smtClean="0">
                <a:solidFill>
                  <a:schemeClr val="accent6"/>
                </a:solidFill>
                <a:latin typeface="+mn-ea"/>
                <a:ea typeface="+mn-ea"/>
              </a:rPr>
              <a:t>①</a:t>
            </a:r>
            <a:endParaRPr lang="en-US" altLang="ja-JP" dirty="0">
              <a:solidFill>
                <a:schemeClr val="accent6"/>
              </a:solidFill>
              <a:latin typeface="+mn-ea"/>
              <a:ea typeface="+mn-ea"/>
            </a:endParaRPr>
          </a:p>
        </p:txBody>
      </p:sp>
      <p:sp>
        <p:nvSpPr>
          <p:cNvPr id="21" name="テキスト ボックス 20"/>
          <p:cNvSpPr txBox="1"/>
          <p:nvPr/>
        </p:nvSpPr>
        <p:spPr>
          <a:xfrm>
            <a:off x="2169510" y="5693290"/>
            <a:ext cx="5002276" cy="523220"/>
          </a:xfrm>
          <a:prstGeom prst="rect">
            <a:avLst/>
          </a:prstGeom>
          <a:solidFill>
            <a:srgbClr val="F37F1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ja-JP" altLang="en-US" sz="2800" dirty="0" smtClean="0">
                <a:latin typeface="ヒラギノ角ゴ ProN W3"/>
                <a:ea typeface="ヒラギノ角ゴ ProN W3"/>
                <a:cs typeface="ヒラギノ角ゴ ProN W3"/>
              </a:rPr>
              <a:t>コスト削減</a:t>
            </a:r>
            <a:r>
              <a:rPr lang="en-US" altLang="ja-JP" sz="2800" dirty="0" smtClean="0">
                <a:latin typeface="ヒラギノ角ゴ ProN W3"/>
                <a:ea typeface="ヒラギノ角ゴ ProN W3"/>
                <a:cs typeface="ヒラギノ角ゴ ProN W3"/>
              </a:rPr>
              <a:t> × </a:t>
            </a:r>
            <a:r>
              <a:rPr lang="ja-JP" altLang="en-US" sz="2800" dirty="0" smtClean="0">
                <a:latin typeface="ヒラギノ角ゴ ProN W3"/>
                <a:ea typeface="ヒラギノ角ゴ ProN W3"/>
                <a:cs typeface="ヒラギノ角ゴ ProN W3"/>
              </a:rPr>
              <a:t>開発期間短縮</a:t>
            </a:r>
            <a:endParaRPr kumimoji="1" lang="ja-JP" altLang="en-US" sz="2800" dirty="0">
              <a:latin typeface="ヒラギノ角ゴ ProN W3"/>
              <a:ea typeface="ヒラギノ角ゴ ProN W3"/>
              <a:cs typeface="ヒラギノ角ゴ ProN W3"/>
            </a:endParaRPr>
          </a:p>
        </p:txBody>
      </p:sp>
      <p:sp>
        <p:nvSpPr>
          <p:cNvPr id="3" name="二等辺三角形 2"/>
          <p:cNvSpPr/>
          <p:nvPr/>
        </p:nvSpPr>
        <p:spPr>
          <a:xfrm rot="10800000">
            <a:off x="4234658" y="5335926"/>
            <a:ext cx="832484" cy="2347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822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ea"/>
              </a:rPr>
              <a:t>Exercise 2</a:t>
            </a:r>
            <a:r>
              <a:rPr lang="en-US" altLang="ja-JP" dirty="0" smtClean="0"/>
              <a:t/>
            </a:r>
            <a:br>
              <a:rPr lang="en-US" altLang="ja-JP" dirty="0" smtClean="0"/>
            </a:br>
            <a:r>
              <a:rPr lang="ja-JP" altLang="en-US" dirty="0" smtClean="0"/>
              <a:t>ログアウト機能</a:t>
            </a:r>
            <a:r>
              <a:rPr lang="ja-JP" altLang="en-US" dirty="0"/>
              <a:t>の実装</a:t>
            </a:r>
            <a:endParaRPr kumimoji="1" lang="ja-JP" altLang="en-US" dirty="0"/>
          </a:p>
        </p:txBody>
      </p:sp>
    </p:spTree>
    <p:extLst>
      <p:ext uri="{BB962C8B-B14F-4D97-AF65-F5344CB8AC3E}">
        <p14:creationId xmlns:p14="http://schemas.microsoft.com/office/powerpoint/2010/main" val="8554163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完成イメージ</a:t>
            </a:r>
            <a:endParaRPr kumimoji="1" lang="ja-JP" altLang="en-US" dirty="0"/>
          </a:p>
        </p:txBody>
      </p:sp>
      <p:pic>
        <p:nvPicPr>
          <p:cNvPr id="5" name="図 4" descr="スクリーンショット 0028-09-08 13.12.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01" y="1185742"/>
            <a:ext cx="5170143" cy="3279260"/>
          </a:xfrm>
          <a:prstGeom prst="rect">
            <a:avLst/>
          </a:prstGeom>
          <a:ln>
            <a:solidFill>
              <a:srgbClr val="A6A6A6"/>
            </a:solidFill>
          </a:ln>
        </p:spPr>
      </p:pic>
      <p:sp>
        <p:nvSpPr>
          <p:cNvPr id="6" name="四角形吹き出し 5"/>
          <p:cNvSpPr/>
          <p:nvPr/>
        </p:nvSpPr>
        <p:spPr>
          <a:xfrm>
            <a:off x="6687197" y="1515388"/>
            <a:ext cx="1525838" cy="705543"/>
          </a:xfrm>
          <a:prstGeom prst="wedgeRectCallout">
            <a:avLst>
              <a:gd name="adj1" fmla="val -60761"/>
              <a:gd name="adj2" fmla="val 36323"/>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lang="ja-JP" altLang="en-US" sz="1400" dirty="0" smtClean="0">
                <a:solidFill>
                  <a:schemeClr val="tx1">
                    <a:lumMod val="90000"/>
                    <a:lumOff val="10000"/>
                  </a:schemeClr>
                </a:solidFill>
              </a:rPr>
              <a:t>ログアウトボタンを押すとログアウトしログイン画面に遷移する</a:t>
            </a:r>
            <a:endParaRPr kumimoji="1" lang="en-US" altLang="ja-JP" sz="1400" dirty="0" smtClean="0">
              <a:solidFill>
                <a:schemeClr val="tx1">
                  <a:lumMod val="90000"/>
                  <a:lumOff val="10000"/>
                </a:schemeClr>
              </a:solidFill>
            </a:endParaRPr>
          </a:p>
        </p:txBody>
      </p:sp>
      <p:cxnSp>
        <p:nvCxnSpPr>
          <p:cNvPr id="7" name="直線コネクタ 10"/>
          <p:cNvCxnSpPr>
            <a:endCxn id="4" idx="0"/>
          </p:cNvCxnSpPr>
          <p:nvPr/>
        </p:nvCxnSpPr>
        <p:spPr>
          <a:xfrm rot="16200000" flipH="1">
            <a:off x="4806634" y="1873618"/>
            <a:ext cx="2030148" cy="1283128"/>
          </a:xfrm>
          <a:prstGeom prst="bentConnector3">
            <a:avLst>
              <a:gd name="adj1" fmla="val 246"/>
            </a:avLst>
          </a:prstGeom>
          <a:ln w="19050" cap="flat" cmpd="sng">
            <a:solidFill>
              <a:srgbClr val="154ECD"/>
            </a:solidFill>
            <a:headEnd type="none" w="med" len="lg"/>
            <a:tailEnd type="triangle" w="med" len="lg"/>
          </a:ln>
          <a:effectLst/>
        </p:spPr>
        <p:style>
          <a:lnRef idx="2">
            <a:schemeClr val="accent1"/>
          </a:lnRef>
          <a:fillRef idx="0">
            <a:schemeClr val="accent1"/>
          </a:fillRef>
          <a:effectRef idx="1">
            <a:schemeClr val="accent1"/>
          </a:effectRef>
          <a:fontRef idx="minor">
            <a:schemeClr val="tx1"/>
          </a:fontRef>
        </p:style>
      </p:cxnSp>
      <p:pic>
        <p:nvPicPr>
          <p:cNvPr id="4" name="図 3" descr="スクリーンショット 0028-09-08 13.18.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878" y="3530256"/>
            <a:ext cx="5148788" cy="3250237"/>
          </a:xfrm>
          <a:prstGeom prst="rect">
            <a:avLst/>
          </a:prstGeom>
          <a:ln>
            <a:solidFill>
              <a:srgbClr val="A6A6A6"/>
            </a:solidFill>
          </a:ln>
        </p:spPr>
      </p:pic>
    </p:spTree>
    <p:extLst>
      <p:ext uri="{BB962C8B-B14F-4D97-AF65-F5344CB8AC3E}">
        <p14:creationId xmlns:p14="http://schemas.microsoft.com/office/powerpoint/2010/main" val="328276999"/>
      </p:ext>
    </p:extLst>
  </p:cSld>
  <p:clrMapOvr>
    <a:masterClrMapping/>
  </p:clrMapOvr>
  <p:transition xmlns:p14="http://schemas.microsoft.com/office/powerpoint/2010/mai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ログアウト処理の実装</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lnSpc>
                <a:spcPct val="100000"/>
              </a:lnSpc>
              <a:spcBef>
                <a:spcPts val="0"/>
              </a:spcBef>
              <a:spcAft>
                <a:spcPts val="0"/>
              </a:spcAft>
              <a:buNone/>
            </a:pPr>
            <a:r>
              <a:rPr lang="en-US" altLang="ja-JP" sz="1600" dirty="0" err="1">
                <a:solidFill>
                  <a:srgbClr val="1C1C1C"/>
                </a:solidFill>
                <a:latin typeface="ＭＳ ゴシック"/>
                <a:ea typeface="ＭＳ ゴシック"/>
                <a:cs typeface="ＭＳ ゴシック"/>
              </a:rPr>
              <a:t>angular.module</a:t>
            </a:r>
            <a:r>
              <a:rPr lang="en-US" altLang="ja-JP" sz="1600" dirty="0">
                <a:solidFill>
                  <a:srgbClr val="1C1C1C"/>
                </a:solidFill>
                <a:latin typeface="ＭＳ ゴシック"/>
                <a:ea typeface="ＭＳ ゴシック"/>
                <a:cs typeface="ＭＳ ゴシック"/>
              </a:rPr>
              <a:t>("app")</a:t>
            </a:r>
          </a:p>
          <a:p>
            <a:pPr marL="0" indent="0">
              <a:lnSpc>
                <a:spcPct val="100000"/>
              </a:lnSpc>
              <a:spcBef>
                <a:spcPts val="0"/>
              </a:spcBef>
              <a:spcAft>
                <a:spcPts val="0"/>
              </a:spcAft>
              <a:buNone/>
            </a:pPr>
            <a:r>
              <a:rPr lang="en-US" altLang="ja-JP" sz="1600" dirty="0">
                <a:solidFill>
                  <a:srgbClr val="1C1C1C"/>
                </a:solidFill>
                <a:latin typeface="ＭＳ ゴシック"/>
                <a:ea typeface="ＭＳ ゴシック"/>
                <a:cs typeface="ＭＳ ゴシック"/>
              </a:rPr>
              <a:t>.controller("</a:t>
            </a:r>
            <a:r>
              <a:rPr lang="en-US" altLang="ja-JP" sz="1600" dirty="0" err="1">
                <a:solidFill>
                  <a:srgbClr val="1C1C1C"/>
                </a:solidFill>
                <a:latin typeface="ＭＳ ゴシック"/>
                <a:ea typeface="ＭＳ ゴシック"/>
                <a:cs typeface="ＭＳ ゴシック"/>
              </a:rPr>
              <a:t>NavigationController</a:t>
            </a:r>
            <a:r>
              <a:rPr lang="en-US" altLang="ja-JP" sz="1600" dirty="0">
                <a:solidFill>
                  <a:srgbClr val="1C1C1C"/>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600" dirty="0">
                <a:solidFill>
                  <a:srgbClr val="1C1C1C"/>
                </a:solidFill>
                <a:latin typeface="ＭＳ ゴシック"/>
                <a:ea typeface="ＭＳ ゴシック"/>
                <a:cs typeface="ＭＳ ゴシック"/>
              </a:rPr>
              <a:t>    ["$scope", "$location", "AppPot", function($scope, $location, AppPot) {</a:t>
            </a:r>
          </a:p>
          <a:p>
            <a:pPr marL="0" indent="0">
              <a:lnSpc>
                <a:spcPct val="100000"/>
              </a:lnSpc>
              <a:spcBef>
                <a:spcPts val="0"/>
              </a:spcBef>
              <a:spcAft>
                <a:spcPts val="0"/>
              </a:spcAft>
              <a:buNone/>
            </a:pPr>
            <a:r>
              <a:rPr lang="en-US" altLang="ja-JP" sz="1600" dirty="0">
                <a:solidFill>
                  <a:srgbClr val="1C1C1C"/>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600" dirty="0">
                <a:solidFill>
                  <a:srgbClr val="1C1C1C"/>
                </a:solidFill>
                <a:latin typeface="ＭＳ ゴシック"/>
                <a:ea typeface="ＭＳ ゴシック"/>
                <a:cs typeface="ＭＳ ゴシック"/>
              </a:rPr>
              <a:t>	$</a:t>
            </a:r>
            <a:r>
              <a:rPr lang="en-US" altLang="ja-JP" sz="1600" dirty="0" err="1">
                <a:solidFill>
                  <a:srgbClr val="1C1C1C"/>
                </a:solidFill>
                <a:latin typeface="ＭＳ ゴシック"/>
                <a:ea typeface="ＭＳ ゴシック"/>
                <a:cs typeface="ＭＳ ゴシック"/>
              </a:rPr>
              <a:t>scope.logout</a:t>
            </a:r>
            <a:r>
              <a:rPr lang="en-US" altLang="ja-JP" sz="1600" dirty="0">
                <a:solidFill>
                  <a:srgbClr val="1C1C1C"/>
                </a:solidFill>
                <a:latin typeface="ＭＳ ゴシック"/>
                <a:ea typeface="ＭＳ ゴシック"/>
                <a:cs typeface="ＭＳ ゴシック"/>
              </a:rPr>
              <a:t> = function() {</a:t>
            </a:r>
          </a:p>
          <a:p>
            <a:pPr marL="0" indent="0">
              <a:lnSpc>
                <a:spcPct val="100000"/>
              </a:lnSpc>
              <a:spcBef>
                <a:spcPts val="0"/>
              </a:spcBef>
              <a:spcAft>
                <a:spcPts val="0"/>
              </a:spcAft>
              <a:buNone/>
            </a:pPr>
            <a:r>
              <a:rPr lang="en-US" altLang="ja-JP" sz="1600" dirty="0">
                <a:solidFill>
                  <a:srgbClr val="1C1C1C"/>
                </a:solidFill>
                <a:latin typeface="ＭＳ ゴシック"/>
                <a:ea typeface="ＭＳ ゴシック"/>
                <a:cs typeface="ＭＳ ゴシック"/>
              </a:rPr>
              <a:t>		</a:t>
            </a:r>
            <a:r>
              <a:rPr lang="en-US" altLang="ja-JP" sz="1600" dirty="0" err="1">
                <a:solidFill>
                  <a:srgbClr val="1C1C1C"/>
                </a:solidFill>
                <a:latin typeface="ＭＳ ゴシック"/>
                <a:ea typeface="ＭＳ ゴシック"/>
                <a:cs typeface="ＭＳ ゴシック"/>
              </a:rPr>
              <a:t>AppPot.LocalAuthenticator.logout</a:t>
            </a:r>
            <a:r>
              <a:rPr lang="en-US" altLang="ja-JP" sz="16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600" dirty="0">
                <a:solidFill>
                  <a:srgbClr val="1C1C1C"/>
                </a:solidFill>
                <a:latin typeface="ＭＳ ゴシック"/>
                <a:ea typeface="ＭＳ ゴシック"/>
                <a:cs typeface="ＭＳ ゴシック"/>
              </a:rPr>
              <a:t>		.then(function() {</a:t>
            </a:r>
          </a:p>
          <a:p>
            <a:pPr marL="0" indent="0">
              <a:lnSpc>
                <a:spcPct val="100000"/>
              </a:lnSpc>
              <a:spcBef>
                <a:spcPts val="0"/>
              </a:spcBef>
              <a:spcAft>
                <a:spcPts val="0"/>
              </a:spcAft>
              <a:buNone/>
            </a:pPr>
            <a:r>
              <a:rPr lang="en-US" altLang="ja-JP" sz="1600" dirty="0">
                <a:solidFill>
                  <a:srgbClr val="1C1C1C"/>
                </a:solidFill>
                <a:latin typeface="ＭＳ ゴシック"/>
                <a:ea typeface="ＭＳ ゴシック"/>
                <a:cs typeface="ＭＳ ゴシック"/>
              </a:rPr>
              <a:t>			$</a:t>
            </a:r>
            <a:r>
              <a:rPr lang="en-US" altLang="ja-JP" sz="1600" dirty="0" err="1">
                <a:solidFill>
                  <a:srgbClr val="1C1C1C"/>
                </a:solidFill>
                <a:latin typeface="ＭＳ ゴシック"/>
                <a:ea typeface="ＭＳ ゴシック"/>
                <a:cs typeface="ＭＳ ゴシック"/>
              </a:rPr>
              <a:t>location.path</a:t>
            </a:r>
            <a:r>
              <a:rPr lang="en-US" altLang="ja-JP" sz="1600" dirty="0">
                <a:solidFill>
                  <a:srgbClr val="1C1C1C"/>
                </a:solidFill>
                <a:latin typeface="ＭＳ ゴシック"/>
                <a:ea typeface="ＭＳ ゴシック"/>
                <a:cs typeface="ＭＳ ゴシック"/>
              </a:rPr>
              <a:t>("/login");</a:t>
            </a:r>
          </a:p>
          <a:p>
            <a:pPr marL="0" indent="0">
              <a:lnSpc>
                <a:spcPct val="100000"/>
              </a:lnSpc>
              <a:spcBef>
                <a:spcPts val="0"/>
              </a:spcBef>
              <a:spcAft>
                <a:spcPts val="0"/>
              </a:spcAft>
              <a:buNone/>
            </a:pPr>
            <a:r>
              <a:rPr lang="en-US" altLang="ja-JP" sz="1600" dirty="0">
                <a:solidFill>
                  <a:srgbClr val="1C1C1C"/>
                </a:solidFill>
                <a:latin typeface="ＭＳ ゴシック"/>
                <a:ea typeface="ＭＳ ゴシック"/>
                <a:cs typeface="ＭＳ ゴシック"/>
              </a:rPr>
              <a:t>			$</a:t>
            </a:r>
            <a:r>
              <a:rPr lang="en-US" altLang="ja-JP" sz="1600" dirty="0" err="1">
                <a:solidFill>
                  <a:srgbClr val="1C1C1C"/>
                </a:solidFill>
                <a:latin typeface="ＭＳ ゴシック"/>
                <a:ea typeface="ＭＳ ゴシック"/>
                <a:cs typeface="ＭＳ ゴシック"/>
              </a:rPr>
              <a:t>scope.$apply</a:t>
            </a:r>
            <a:r>
              <a:rPr lang="en-US" altLang="ja-JP" sz="16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600" dirty="0">
                <a:solidFill>
                  <a:srgbClr val="1C1C1C"/>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600" dirty="0">
                <a:solidFill>
                  <a:srgbClr val="1C1C1C"/>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600" dirty="0">
                <a:solidFill>
                  <a:srgbClr val="1C1C1C"/>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600" dirty="0">
                <a:solidFill>
                  <a:srgbClr val="1C1C1C"/>
                </a:solidFill>
                <a:latin typeface="ＭＳ ゴシック"/>
                <a:ea typeface="ＭＳ ゴシック"/>
                <a:cs typeface="ＭＳ ゴシック"/>
              </a:rPr>
              <a:t>}]);</a:t>
            </a:r>
            <a:endParaRPr lang="en-US" altLang="ja-JP" sz="1600" dirty="0" smtClean="0">
              <a:solidFill>
                <a:srgbClr val="1C1C1C"/>
              </a:solidFill>
              <a:latin typeface="ＭＳ ゴシック"/>
              <a:ea typeface="ＭＳ ゴシック"/>
              <a:cs typeface="ＭＳ ゴシック"/>
            </a:endParaRPr>
          </a:p>
        </p:txBody>
      </p:sp>
      <p:sp>
        <p:nvSpPr>
          <p:cNvPr id="4" name="テキスト ボックス 3"/>
          <p:cNvSpPr txBox="1"/>
          <p:nvPr/>
        </p:nvSpPr>
        <p:spPr>
          <a:xfrm>
            <a:off x="432171" y="1217048"/>
            <a:ext cx="4211409" cy="369332"/>
          </a:xfrm>
          <a:prstGeom prst="rect">
            <a:avLst/>
          </a:prstGeom>
          <a:noFill/>
        </p:spPr>
        <p:txBody>
          <a:bodyPr wrap="none" rtlCol="0">
            <a:spAutoFit/>
          </a:bodyPr>
          <a:lstStyle/>
          <a:p>
            <a:r>
              <a:rPr lang="en-US" altLang="ja-JP" dirty="0">
                <a:latin typeface="+mn-ea"/>
                <a:ea typeface="+mn-ea"/>
              </a:rPr>
              <a:t>components/</a:t>
            </a:r>
            <a:r>
              <a:rPr lang="en-US" altLang="ja-JP" dirty="0" err="1">
                <a:latin typeface="+mn-ea"/>
                <a:ea typeface="+mn-ea"/>
              </a:rPr>
              <a:t>NavigationController.js</a:t>
            </a:r>
            <a:endParaRPr kumimoji="1" lang="ja-JP" altLang="en-US" dirty="0">
              <a:latin typeface="+mn-ea"/>
              <a:ea typeface="+mn-ea"/>
            </a:endParaRPr>
          </a:p>
        </p:txBody>
      </p:sp>
      <p:sp>
        <p:nvSpPr>
          <p:cNvPr id="10" name="四角形吹き出し 9"/>
          <p:cNvSpPr/>
          <p:nvPr/>
        </p:nvSpPr>
        <p:spPr>
          <a:xfrm>
            <a:off x="5768196" y="2901493"/>
            <a:ext cx="1525838" cy="705543"/>
          </a:xfrm>
          <a:prstGeom prst="wedgeRectCallout">
            <a:avLst>
              <a:gd name="adj1" fmla="val -93531"/>
              <a:gd name="adj2" fmla="val -21792"/>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85000" lnSpcReduction="10000"/>
          </a:bodyPr>
          <a:lstStyle/>
          <a:p>
            <a:pPr>
              <a:lnSpc>
                <a:spcPct val="120000"/>
              </a:lnSpc>
            </a:pPr>
            <a:r>
              <a:rPr kumimoji="1" lang="en-US" altLang="ja-JP" sz="1400" dirty="0" smtClean="0">
                <a:solidFill>
                  <a:schemeClr val="tx1">
                    <a:lumMod val="90000"/>
                    <a:lumOff val="10000"/>
                  </a:schemeClr>
                </a:solidFill>
              </a:rPr>
              <a:t>AppPot</a:t>
            </a:r>
            <a:r>
              <a:rPr kumimoji="1" lang="ja-JP" altLang="en-US" sz="1400" dirty="0" smtClean="0">
                <a:solidFill>
                  <a:schemeClr val="tx1">
                    <a:lumMod val="90000"/>
                    <a:lumOff val="10000"/>
                  </a:schemeClr>
                </a:solidFill>
              </a:rPr>
              <a:t>によるログアウト処理の呼び出し</a:t>
            </a:r>
            <a:endParaRPr kumimoji="1" lang="en-US" altLang="ja-JP" sz="1400" dirty="0" smtClean="0">
              <a:solidFill>
                <a:schemeClr val="tx1">
                  <a:lumMod val="90000"/>
                  <a:lumOff val="10000"/>
                </a:schemeClr>
              </a:solidFill>
            </a:endParaRPr>
          </a:p>
        </p:txBody>
      </p:sp>
      <p:cxnSp>
        <p:nvCxnSpPr>
          <p:cNvPr id="11" name="直線コネクタ 10"/>
          <p:cNvCxnSpPr/>
          <p:nvPr/>
        </p:nvCxnSpPr>
        <p:spPr>
          <a:xfrm flipV="1">
            <a:off x="1437644" y="3121980"/>
            <a:ext cx="3510303" cy="2"/>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flipV="1">
            <a:off x="1907564" y="3607036"/>
            <a:ext cx="2599389" cy="2468"/>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14" name="四角形吹き出し 13"/>
          <p:cNvSpPr/>
          <p:nvPr/>
        </p:nvSpPr>
        <p:spPr>
          <a:xfrm>
            <a:off x="4947947" y="3792236"/>
            <a:ext cx="1128943" cy="511517"/>
          </a:xfrm>
          <a:prstGeom prst="wedgeRectCallout">
            <a:avLst>
              <a:gd name="adj1" fmla="val -97438"/>
              <a:gd name="adj2" fmla="val -76964"/>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nSpc>
                <a:spcPct val="120000"/>
              </a:lnSpc>
            </a:pPr>
            <a:r>
              <a:rPr kumimoji="1" lang="ja-JP" altLang="en-US" sz="1400" dirty="0" smtClean="0">
                <a:solidFill>
                  <a:schemeClr val="tx1">
                    <a:lumMod val="90000"/>
                    <a:lumOff val="10000"/>
                  </a:schemeClr>
                </a:solidFill>
              </a:rPr>
              <a:t>ログイン画面に遷移</a:t>
            </a:r>
            <a:endParaRPr kumimoji="1" lang="en-US" altLang="ja-JP" sz="1400" dirty="0" smtClean="0">
              <a:solidFill>
                <a:schemeClr val="tx1">
                  <a:lumMod val="90000"/>
                  <a:lumOff val="10000"/>
                </a:schemeClr>
              </a:solidFill>
            </a:endParaRPr>
          </a:p>
        </p:txBody>
      </p:sp>
    </p:spTree>
    <p:extLst>
      <p:ext uri="{BB962C8B-B14F-4D97-AF65-F5344CB8AC3E}">
        <p14:creationId xmlns:p14="http://schemas.microsoft.com/office/powerpoint/2010/main" val="37840717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ログアウト処理</a:t>
            </a:r>
            <a:r>
              <a:rPr lang="ja-JP" altLang="en-US" dirty="0"/>
              <a:t>を画面に紐付ける</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&lt;body&gt;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&lt;</a:t>
            </a:r>
            <a:r>
              <a:rPr lang="en-US" altLang="ja-JP" dirty="0" err="1">
                <a:solidFill>
                  <a:schemeClr val="bg1">
                    <a:lumMod val="50000"/>
                  </a:schemeClr>
                </a:solidFill>
                <a:latin typeface="ＭＳ ゴシック"/>
                <a:ea typeface="ＭＳ ゴシック"/>
                <a:cs typeface="ＭＳ ゴシック"/>
              </a:rPr>
              <a:t>nav</a:t>
            </a:r>
            <a:r>
              <a:rPr lang="en-US" altLang="ja-JP" dirty="0">
                <a:solidFill>
                  <a:schemeClr val="bg1">
                    <a:lumMod val="50000"/>
                  </a:schemeClr>
                </a:solidFill>
                <a:latin typeface="ＭＳ ゴシック"/>
                <a:ea typeface="ＭＳ ゴシック"/>
                <a:cs typeface="ＭＳ ゴシック"/>
              </a:rPr>
              <a:t> class="</a:t>
            </a:r>
            <a:r>
              <a:rPr lang="en-US" altLang="ja-JP" dirty="0" err="1">
                <a:solidFill>
                  <a:schemeClr val="bg1">
                    <a:lumMod val="50000"/>
                  </a:schemeClr>
                </a:solidFill>
                <a:latin typeface="ＭＳ ゴシック"/>
                <a:ea typeface="ＭＳ ゴシック"/>
                <a:cs typeface="ＭＳ ゴシック"/>
              </a:rPr>
              <a:t>navbar</a:t>
            </a:r>
            <a:r>
              <a:rPr lang="en-US" altLang="ja-JP" dirty="0">
                <a:solidFill>
                  <a:schemeClr val="bg1">
                    <a:lumMod val="50000"/>
                  </a:schemeClr>
                </a:solidFill>
                <a:latin typeface="ＭＳ ゴシック"/>
                <a:ea typeface="ＭＳ ゴシック"/>
                <a:cs typeface="ＭＳ ゴシック"/>
              </a:rPr>
              <a:t> </a:t>
            </a:r>
            <a:r>
              <a:rPr lang="en-US" altLang="ja-JP" dirty="0" err="1">
                <a:solidFill>
                  <a:schemeClr val="bg1">
                    <a:lumMod val="50000"/>
                  </a:schemeClr>
                </a:solidFill>
                <a:latin typeface="ＭＳ ゴシック"/>
                <a:ea typeface="ＭＳ ゴシック"/>
                <a:cs typeface="ＭＳ ゴシック"/>
              </a:rPr>
              <a:t>navbar</a:t>
            </a:r>
            <a:r>
              <a:rPr lang="en-US" altLang="ja-JP" dirty="0">
                <a:solidFill>
                  <a:schemeClr val="bg1">
                    <a:lumMod val="50000"/>
                  </a:schemeClr>
                </a:solidFill>
                <a:latin typeface="ＭＳ ゴシック"/>
                <a:ea typeface="ＭＳ ゴシック"/>
                <a:cs typeface="ＭＳ ゴシック"/>
              </a:rPr>
              <a:t>-default" </a:t>
            </a:r>
            <a:r>
              <a:rPr lang="en-US" altLang="ja-JP" dirty="0">
                <a:solidFill>
                  <a:schemeClr val="tx1"/>
                </a:solidFill>
                <a:latin typeface="ＭＳ ゴシック"/>
                <a:ea typeface="ＭＳ ゴシック"/>
                <a:cs typeface="ＭＳ ゴシック"/>
              </a:rPr>
              <a:t>x-</a:t>
            </a:r>
            <a:r>
              <a:rPr lang="en-US" altLang="ja-JP" dirty="0" err="1">
                <a:solidFill>
                  <a:schemeClr val="tx1"/>
                </a:solidFill>
                <a:latin typeface="ＭＳ ゴシック"/>
                <a:ea typeface="ＭＳ ゴシック"/>
                <a:cs typeface="ＭＳ ゴシック"/>
              </a:rPr>
              <a:t>ng</a:t>
            </a:r>
            <a:r>
              <a:rPr lang="en-US" altLang="ja-JP" dirty="0">
                <a:solidFill>
                  <a:schemeClr val="tx1"/>
                </a:solidFill>
                <a:latin typeface="ＭＳ ゴシック"/>
                <a:ea typeface="ＭＳ ゴシック"/>
                <a:cs typeface="ＭＳ ゴシック"/>
              </a:rPr>
              <a:t>-controller="</a:t>
            </a:r>
            <a:r>
              <a:rPr lang="en-US" altLang="ja-JP" dirty="0" err="1">
                <a:solidFill>
                  <a:schemeClr val="tx1"/>
                </a:solidFill>
                <a:latin typeface="ＭＳ ゴシック"/>
                <a:ea typeface="ＭＳ ゴシック"/>
                <a:cs typeface="ＭＳ ゴシック"/>
              </a:rPr>
              <a:t>NavigationController</a:t>
            </a:r>
            <a:r>
              <a:rPr lang="en-US" altLang="ja-JP" dirty="0">
                <a:solidFill>
                  <a:schemeClr val="tx1"/>
                </a:solidFill>
                <a:latin typeface="ＭＳ ゴシック"/>
                <a:ea typeface="ＭＳ ゴシック"/>
                <a:cs typeface="ＭＳ ゴシック"/>
              </a:rPr>
              <a:t>" </a:t>
            </a:r>
            <a:endParaRPr lang="en-US" altLang="ja-JP" dirty="0" smtClean="0">
              <a:solidFill>
                <a:schemeClr val="tx1"/>
              </a:solidFill>
              <a:latin typeface="ＭＳ ゴシック"/>
              <a:ea typeface="ＭＳ ゴシック"/>
              <a:cs typeface="ＭＳ ゴシック"/>
            </a:endParaRPr>
          </a:p>
          <a:p>
            <a:pPr marL="0" indent="0">
              <a:spcBef>
                <a:spcPts val="0"/>
              </a:spcBef>
              <a:spcAft>
                <a:spcPts val="0"/>
              </a:spcAft>
              <a:buNone/>
            </a:pPr>
            <a:r>
              <a:rPr lang="en-US" altLang="ja-JP" dirty="0" smtClean="0">
                <a:solidFill>
                  <a:schemeClr val="bg1">
                    <a:lumMod val="50000"/>
                  </a:schemeClr>
                </a:solidFill>
                <a:latin typeface="ＭＳ ゴシック"/>
                <a:ea typeface="ＭＳ ゴシック"/>
                <a:cs typeface="ＭＳ ゴシック"/>
              </a:rPr>
              <a:t>    x</a:t>
            </a:r>
            <a:r>
              <a:rPr lang="en-US" altLang="ja-JP" dirty="0">
                <a:solidFill>
                  <a:schemeClr val="bg1">
                    <a:lumMod val="50000"/>
                  </a:schemeClr>
                </a:solidFill>
                <a:latin typeface="ＭＳ ゴシック"/>
                <a:ea typeface="ＭＳ ゴシック"/>
                <a:cs typeface="ＭＳ ゴシック"/>
              </a:rPr>
              <a:t>-</a:t>
            </a:r>
            <a:r>
              <a:rPr lang="en-US" altLang="ja-JP" dirty="0" err="1">
                <a:solidFill>
                  <a:schemeClr val="bg1">
                    <a:lumMod val="50000"/>
                  </a:schemeClr>
                </a:solidFill>
                <a:latin typeface="ＭＳ ゴシック"/>
                <a:ea typeface="ＭＳ ゴシック"/>
                <a:cs typeface="ＭＳ ゴシック"/>
              </a:rPr>
              <a:t>ng</a:t>
            </a:r>
            <a:r>
              <a:rPr lang="en-US" altLang="ja-JP" dirty="0">
                <a:solidFill>
                  <a:schemeClr val="bg1">
                    <a:lumMod val="50000"/>
                  </a:schemeClr>
                </a:solidFill>
                <a:latin typeface="ＭＳ ゴシック"/>
                <a:ea typeface="ＭＳ ゴシック"/>
                <a:cs typeface="ＭＳ ゴシック"/>
              </a:rPr>
              <a:t>-show="</a:t>
            </a:r>
            <a:r>
              <a:rPr lang="en-US" altLang="ja-JP" dirty="0" err="1">
                <a:solidFill>
                  <a:schemeClr val="bg1">
                    <a:lumMod val="50000"/>
                  </a:schemeClr>
                </a:solidFill>
                <a:latin typeface="ＭＳ ゴシック"/>
                <a:ea typeface="ＭＳ ゴシック"/>
                <a:cs typeface="ＭＳ ゴシック"/>
              </a:rPr>
              <a:t>menuType</a:t>
            </a:r>
            <a:r>
              <a:rPr lang="en-US" altLang="ja-JP" dirty="0">
                <a:solidFill>
                  <a:schemeClr val="bg1">
                    <a:lumMod val="50000"/>
                  </a:schemeClr>
                </a:solidFill>
                <a:latin typeface="ＭＳ ゴシック"/>
                <a:ea typeface="ＭＳ ゴシック"/>
                <a:cs typeface="ＭＳ ゴシック"/>
              </a:rPr>
              <a:t> != 'login'"</a:t>
            </a:r>
            <a:r>
              <a:rPr lang="en-US" altLang="ja-JP" dirty="0" smtClean="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endParaRPr lang="en-US" altLang="ja-JP" dirty="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&lt;div class="container"&gt;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&lt;div class="</a:t>
            </a:r>
            <a:r>
              <a:rPr lang="en-US" altLang="ja-JP" dirty="0" err="1">
                <a:solidFill>
                  <a:schemeClr val="bg1">
                    <a:lumMod val="50000"/>
                  </a:schemeClr>
                </a:solidFill>
                <a:latin typeface="ＭＳ ゴシック"/>
                <a:ea typeface="ＭＳ ゴシック"/>
                <a:cs typeface="ＭＳ ゴシック"/>
              </a:rPr>
              <a:t>navbar</a:t>
            </a:r>
            <a:r>
              <a:rPr lang="en-US" altLang="ja-JP" dirty="0">
                <a:solidFill>
                  <a:schemeClr val="bg1">
                    <a:lumMod val="50000"/>
                  </a:schemeClr>
                </a:solidFill>
                <a:latin typeface="ＭＳ ゴシック"/>
                <a:ea typeface="ＭＳ ゴシック"/>
                <a:cs typeface="ＭＳ ゴシック"/>
              </a:rPr>
              <a:t>-header"&gt;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&lt;a class="</a:t>
            </a:r>
            <a:r>
              <a:rPr lang="en-US" altLang="ja-JP" dirty="0" err="1">
                <a:solidFill>
                  <a:schemeClr val="bg1">
                    <a:lumMod val="50000"/>
                  </a:schemeClr>
                </a:solidFill>
                <a:latin typeface="ＭＳ ゴシック"/>
                <a:ea typeface="ＭＳ ゴシック"/>
                <a:cs typeface="ＭＳ ゴシック"/>
              </a:rPr>
              <a:t>navbar</a:t>
            </a:r>
            <a:r>
              <a:rPr lang="en-US" altLang="ja-JP" dirty="0">
                <a:solidFill>
                  <a:schemeClr val="bg1">
                    <a:lumMod val="50000"/>
                  </a:schemeClr>
                </a:solidFill>
                <a:latin typeface="ＭＳ ゴシック"/>
                <a:ea typeface="ＭＳ ゴシック"/>
                <a:cs typeface="ＭＳ ゴシック"/>
              </a:rPr>
              <a:t>-brand"&gt;AppPot</a:t>
            </a:r>
            <a:r>
              <a:rPr lang="ja-JP" altLang="en-US" dirty="0">
                <a:solidFill>
                  <a:schemeClr val="bg1">
                    <a:lumMod val="50000"/>
                  </a:schemeClr>
                </a:solidFill>
                <a:latin typeface="ＭＳ ゴシック"/>
                <a:ea typeface="ＭＳ ゴシック"/>
                <a:cs typeface="ＭＳ ゴシック"/>
              </a:rPr>
              <a:t>ハンズオンアプリ</a:t>
            </a:r>
            <a:r>
              <a:rPr lang="en-US" altLang="ja-JP" dirty="0">
                <a:solidFill>
                  <a:schemeClr val="bg1">
                    <a:lumMod val="50000"/>
                  </a:schemeClr>
                </a:solidFill>
                <a:latin typeface="ＭＳ ゴシック"/>
                <a:ea typeface="ＭＳ ゴシック"/>
                <a:cs typeface="ＭＳ ゴシック"/>
              </a:rPr>
              <a:t>&lt;/a&gt;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&lt;/div&gt;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a:t>
            </a:r>
            <a:r>
              <a:rPr lang="en-US" altLang="ja-JP" dirty="0" err="1">
                <a:solidFill>
                  <a:schemeClr val="bg1">
                    <a:lumMod val="50000"/>
                  </a:schemeClr>
                </a:solidFill>
                <a:latin typeface="ＭＳ ゴシック"/>
                <a:ea typeface="ＭＳ ゴシック"/>
                <a:cs typeface="ＭＳ ゴシック"/>
              </a:rPr>
              <a:t>ul</a:t>
            </a:r>
            <a:r>
              <a:rPr lang="en-US" altLang="ja-JP" dirty="0">
                <a:solidFill>
                  <a:schemeClr val="bg1">
                    <a:lumMod val="50000"/>
                  </a:schemeClr>
                </a:solidFill>
                <a:latin typeface="ＭＳ ゴシック"/>
                <a:ea typeface="ＭＳ ゴシック"/>
                <a:cs typeface="ＭＳ ゴシック"/>
              </a:rPr>
              <a:t> class="</a:t>
            </a:r>
            <a:r>
              <a:rPr lang="en-US" altLang="ja-JP" dirty="0" err="1">
                <a:solidFill>
                  <a:schemeClr val="bg1">
                    <a:lumMod val="50000"/>
                  </a:schemeClr>
                </a:solidFill>
                <a:latin typeface="ＭＳ ゴシック"/>
                <a:ea typeface="ＭＳ ゴシック"/>
                <a:cs typeface="ＭＳ ゴシック"/>
              </a:rPr>
              <a:t>nav</a:t>
            </a:r>
            <a:r>
              <a:rPr lang="en-US" altLang="ja-JP" dirty="0">
                <a:solidFill>
                  <a:schemeClr val="bg1">
                    <a:lumMod val="50000"/>
                  </a:schemeClr>
                </a:solidFill>
                <a:latin typeface="ＭＳ ゴシック"/>
                <a:ea typeface="ＭＳ ゴシック"/>
                <a:cs typeface="ＭＳ ゴシック"/>
              </a:rPr>
              <a:t> </a:t>
            </a:r>
            <a:r>
              <a:rPr lang="en-US" altLang="ja-JP" dirty="0" err="1">
                <a:solidFill>
                  <a:schemeClr val="bg1">
                    <a:lumMod val="50000"/>
                  </a:schemeClr>
                </a:solidFill>
                <a:latin typeface="ＭＳ ゴシック"/>
                <a:ea typeface="ＭＳ ゴシック"/>
                <a:cs typeface="ＭＳ ゴシック"/>
              </a:rPr>
              <a:t>navbar-nav</a:t>
            </a:r>
            <a:r>
              <a:rPr lang="en-US" altLang="ja-JP"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&lt;li x-</a:t>
            </a:r>
            <a:r>
              <a:rPr lang="en-US" altLang="ja-JP" dirty="0" err="1">
                <a:solidFill>
                  <a:schemeClr val="bg1">
                    <a:lumMod val="50000"/>
                  </a:schemeClr>
                </a:solidFill>
                <a:latin typeface="ＭＳ ゴシック"/>
                <a:ea typeface="ＭＳ ゴシック"/>
                <a:cs typeface="ＭＳ ゴシック"/>
              </a:rPr>
              <a:t>ng</a:t>
            </a:r>
            <a:r>
              <a:rPr lang="en-US" altLang="ja-JP" dirty="0">
                <a:solidFill>
                  <a:schemeClr val="bg1">
                    <a:lumMod val="50000"/>
                  </a:schemeClr>
                </a:solidFill>
                <a:latin typeface="ＭＳ ゴシック"/>
                <a:ea typeface="ＭＳ ゴシック"/>
                <a:cs typeface="ＭＳ ゴシック"/>
              </a:rPr>
              <a:t>-class="{ active: </a:t>
            </a:r>
            <a:r>
              <a:rPr lang="en-US" altLang="ja-JP" dirty="0" err="1">
                <a:solidFill>
                  <a:schemeClr val="bg1">
                    <a:lumMod val="50000"/>
                  </a:schemeClr>
                </a:solidFill>
                <a:latin typeface="ＭＳ ゴシック"/>
                <a:ea typeface="ＭＳ ゴシック"/>
                <a:cs typeface="ＭＳ ゴシック"/>
              </a:rPr>
              <a:t>menuType</a:t>
            </a:r>
            <a:r>
              <a:rPr lang="en-US" altLang="ja-JP" dirty="0">
                <a:solidFill>
                  <a:schemeClr val="bg1">
                    <a:lumMod val="50000"/>
                  </a:schemeClr>
                </a:solidFill>
                <a:latin typeface="ＭＳ ゴシック"/>
                <a:ea typeface="ＭＳ ゴシック"/>
                <a:cs typeface="ＭＳ ゴシック"/>
              </a:rPr>
              <a:t> == 'simple-crud' }"</a:t>
            </a:r>
            <a:r>
              <a:rPr lang="en-US" altLang="ja-JP" dirty="0" smtClean="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r>
              <a:rPr lang="en-US" altLang="ja-JP" dirty="0" smtClean="0">
                <a:solidFill>
                  <a:schemeClr val="bg1">
                    <a:lumMod val="50000"/>
                  </a:schemeClr>
                </a:solidFill>
                <a:latin typeface="ＭＳ ゴシック"/>
                <a:ea typeface="ＭＳ ゴシック"/>
                <a:cs typeface="ＭＳ ゴシック"/>
              </a:rPr>
              <a:t>               &lt;</a:t>
            </a:r>
            <a:r>
              <a:rPr lang="en-US" altLang="ja-JP" dirty="0">
                <a:solidFill>
                  <a:schemeClr val="bg1">
                    <a:lumMod val="50000"/>
                  </a:schemeClr>
                </a:solidFill>
                <a:latin typeface="ＭＳ ゴシック"/>
                <a:ea typeface="ＭＳ ゴシック"/>
                <a:cs typeface="ＭＳ ゴシック"/>
              </a:rPr>
              <a:t>a </a:t>
            </a:r>
            <a:r>
              <a:rPr lang="en-US" altLang="ja-JP" dirty="0" err="1">
                <a:solidFill>
                  <a:schemeClr val="bg1">
                    <a:lumMod val="50000"/>
                  </a:schemeClr>
                </a:solidFill>
                <a:latin typeface="ＭＳ ゴシック"/>
                <a:ea typeface="ＭＳ ゴシック"/>
                <a:cs typeface="ＭＳ ゴシック"/>
              </a:rPr>
              <a:t>href</a:t>
            </a:r>
            <a:r>
              <a:rPr lang="en-US" altLang="ja-JP" dirty="0">
                <a:solidFill>
                  <a:schemeClr val="bg1">
                    <a:lumMod val="50000"/>
                  </a:schemeClr>
                </a:solidFill>
                <a:latin typeface="ＭＳ ゴシック"/>
                <a:ea typeface="ＭＳ ゴシック"/>
                <a:cs typeface="ＭＳ ゴシック"/>
              </a:rPr>
              <a:t>="#/simple-crud"&gt;</a:t>
            </a:r>
            <a:r>
              <a:rPr lang="ja-JP" altLang="en-US" dirty="0">
                <a:solidFill>
                  <a:schemeClr val="bg1">
                    <a:lumMod val="50000"/>
                  </a:schemeClr>
                </a:solidFill>
                <a:latin typeface="ＭＳ ゴシック"/>
                <a:ea typeface="ＭＳ ゴシック"/>
                <a:cs typeface="ＭＳ ゴシック"/>
              </a:rPr>
              <a:t>シンプル</a:t>
            </a:r>
            <a:r>
              <a:rPr lang="en-US" altLang="ja-JP" dirty="0">
                <a:solidFill>
                  <a:schemeClr val="bg1">
                    <a:lumMod val="50000"/>
                  </a:schemeClr>
                </a:solidFill>
                <a:latin typeface="ＭＳ ゴシック"/>
                <a:ea typeface="ＭＳ ゴシック"/>
                <a:cs typeface="ＭＳ ゴシック"/>
              </a:rPr>
              <a:t>CRUD&lt;/a</a:t>
            </a:r>
            <a:r>
              <a:rPr lang="en-US" altLang="ja-JP" dirty="0" smtClean="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r>
              <a:rPr lang="en-US" altLang="ja-JP" dirty="0" smtClean="0">
                <a:solidFill>
                  <a:schemeClr val="bg1">
                    <a:lumMod val="50000"/>
                  </a:schemeClr>
                </a:solidFill>
                <a:latin typeface="ＭＳ ゴシック"/>
                <a:ea typeface="ＭＳ ゴシック"/>
                <a:cs typeface="ＭＳ ゴシック"/>
              </a:rPr>
              <a:t>           &lt;</a:t>
            </a:r>
            <a:r>
              <a:rPr lang="en-US" altLang="ja-JP" dirty="0">
                <a:solidFill>
                  <a:schemeClr val="bg1">
                    <a:lumMod val="50000"/>
                  </a:schemeClr>
                </a:solidFill>
                <a:latin typeface="ＭＳ ゴシック"/>
                <a:ea typeface="ＭＳ ゴシック"/>
                <a:cs typeface="ＭＳ ゴシック"/>
              </a:rPr>
              <a:t>/li&gt;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a:t>
            </a:r>
            <a:r>
              <a:rPr lang="en-US" altLang="ja-JP" dirty="0" err="1">
                <a:solidFill>
                  <a:schemeClr val="bg1">
                    <a:lumMod val="50000"/>
                  </a:schemeClr>
                </a:solidFill>
                <a:latin typeface="ＭＳ ゴシック"/>
                <a:ea typeface="ＭＳ ゴシック"/>
                <a:cs typeface="ＭＳ ゴシック"/>
              </a:rPr>
              <a:t>ul</a:t>
            </a:r>
            <a:r>
              <a:rPr lang="en-US" altLang="ja-JP"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a:t>
            </a:r>
            <a:r>
              <a:rPr lang="en-US" altLang="ja-JP" dirty="0" err="1">
                <a:solidFill>
                  <a:schemeClr val="bg1">
                    <a:lumMod val="50000"/>
                  </a:schemeClr>
                </a:solidFill>
                <a:latin typeface="ＭＳ ゴシック"/>
                <a:ea typeface="ＭＳ ゴシック"/>
                <a:cs typeface="ＭＳ ゴシック"/>
              </a:rPr>
              <a:t>ul</a:t>
            </a:r>
            <a:r>
              <a:rPr lang="en-US" altLang="ja-JP" dirty="0">
                <a:solidFill>
                  <a:schemeClr val="bg1">
                    <a:lumMod val="50000"/>
                  </a:schemeClr>
                </a:solidFill>
                <a:latin typeface="ＭＳ ゴシック"/>
                <a:ea typeface="ＭＳ ゴシック"/>
                <a:cs typeface="ＭＳ ゴシック"/>
              </a:rPr>
              <a:t> class="</a:t>
            </a:r>
            <a:r>
              <a:rPr lang="en-US" altLang="ja-JP" dirty="0" err="1">
                <a:solidFill>
                  <a:schemeClr val="bg1">
                    <a:lumMod val="50000"/>
                  </a:schemeClr>
                </a:solidFill>
                <a:latin typeface="ＭＳ ゴシック"/>
                <a:ea typeface="ＭＳ ゴシック"/>
                <a:cs typeface="ＭＳ ゴシック"/>
              </a:rPr>
              <a:t>nav</a:t>
            </a:r>
            <a:r>
              <a:rPr lang="en-US" altLang="ja-JP" dirty="0">
                <a:solidFill>
                  <a:schemeClr val="bg1">
                    <a:lumMod val="50000"/>
                  </a:schemeClr>
                </a:solidFill>
                <a:latin typeface="ＭＳ ゴシック"/>
                <a:ea typeface="ＭＳ ゴシック"/>
                <a:cs typeface="ＭＳ ゴシック"/>
              </a:rPr>
              <a:t> </a:t>
            </a:r>
            <a:r>
              <a:rPr lang="en-US" altLang="ja-JP" dirty="0" err="1">
                <a:solidFill>
                  <a:schemeClr val="bg1">
                    <a:lumMod val="50000"/>
                  </a:schemeClr>
                </a:solidFill>
                <a:latin typeface="ＭＳ ゴシック"/>
                <a:ea typeface="ＭＳ ゴシック"/>
                <a:cs typeface="ＭＳ ゴシック"/>
              </a:rPr>
              <a:t>navbar-nav</a:t>
            </a:r>
            <a:r>
              <a:rPr lang="en-US" altLang="ja-JP" dirty="0">
                <a:solidFill>
                  <a:schemeClr val="bg1">
                    <a:lumMod val="50000"/>
                  </a:schemeClr>
                </a:solidFill>
                <a:latin typeface="ＭＳ ゴシック"/>
                <a:ea typeface="ＭＳ ゴシック"/>
                <a:cs typeface="ＭＳ ゴシック"/>
              </a:rPr>
              <a:t> </a:t>
            </a:r>
            <a:r>
              <a:rPr lang="en-US" altLang="ja-JP" dirty="0" err="1">
                <a:solidFill>
                  <a:schemeClr val="bg1">
                    <a:lumMod val="50000"/>
                  </a:schemeClr>
                </a:solidFill>
                <a:latin typeface="ＭＳ ゴシック"/>
                <a:ea typeface="ＭＳ ゴシック"/>
                <a:cs typeface="ＭＳ ゴシック"/>
              </a:rPr>
              <a:t>navbar</a:t>
            </a:r>
            <a:r>
              <a:rPr lang="en-US" altLang="ja-JP" dirty="0">
                <a:solidFill>
                  <a:schemeClr val="bg1">
                    <a:lumMod val="50000"/>
                  </a:schemeClr>
                </a:solidFill>
                <a:latin typeface="ＭＳ ゴシック"/>
                <a:ea typeface="ＭＳ ゴシック"/>
                <a:cs typeface="ＭＳ ゴシック"/>
              </a:rPr>
              <a:t>-right"&gt;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&lt;li&gt;&lt;a </a:t>
            </a:r>
            <a:r>
              <a:rPr lang="en-US" altLang="ja-JP" dirty="0" err="1">
                <a:solidFill>
                  <a:schemeClr val="bg1">
                    <a:lumMod val="50000"/>
                  </a:schemeClr>
                </a:solidFill>
                <a:latin typeface="ＭＳ ゴシック"/>
                <a:ea typeface="ＭＳ ゴシック"/>
                <a:cs typeface="ＭＳ ゴシック"/>
              </a:rPr>
              <a:t>href</a:t>
            </a:r>
            <a:r>
              <a:rPr lang="en-US" altLang="ja-JP" dirty="0">
                <a:solidFill>
                  <a:schemeClr val="bg1">
                    <a:lumMod val="50000"/>
                  </a:schemeClr>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x-</a:t>
            </a:r>
            <a:r>
              <a:rPr lang="en-US" altLang="ja-JP" dirty="0" err="1">
                <a:solidFill>
                  <a:srgbClr val="1C1C1C"/>
                </a:solidFill>
                <a:latin typeface="ＭＳ ゴシック"/>
                <a:ea typeface="ＭＳ ゴシック"/>
                <a:cs typeface="ＭＳ ゴシック"/>
              </a:rPr>
              <a:t>ng</a:t>
            </a:r>
            <a:r>
              <a:rPr lang="en-US" altLang="ja-JP" dirty="0">
                <a:solidFill>
                  <a:srgbClr val="1C1C1C"/>
                </a:solidFill>
                <a:latin typeface="ＭＳ ゴシック"/>
                <a:ea typeface="ＭＳ ゴシック"/>
                <a:cs typeface="ＭＳ ゴシック"/>
              </a:rPr>
              <a:t>-click="logout()"</a:t>
            </a:r>
            <a:r>
              <a:rPr lang="en-US" altLang="ja-JP" dirty="0">
                <a:solidFill>
                  <a:schemeClr val="bg1">
                    <a:lumMod val="50000"/>
                  </a:schemeClr>
                </a:solidFill>
                <a:latin typeface="ＭＳ ゴシック"/>
                <a:ea typeface="ＭＳ ゴシック"/>
                <a:cs typeface="ＭＳ ゴシック"/>
              </a:rPr>
              <a:t>&gt;</a:t>
            </a:r>
            <a:r>
              <a:rPr lang="ja-JP" altLang="en-US" dirty="0">
                <a:solidFill>
                  <a:schemeClr val="bg1">
                    <a:lumMod val="50000"/>
                  </a:schemeClr>
                </a:solidFill>
                <a:latin typeface="ＭＳ ゴシック"/>
                <a:ea typeface="ＭＳ ゴシック"/>
                <a:cs typeface="ＭＳ ゴシック"/>
              </a:rPr>
              <a:t>ログアウト</a:t>
            </a:r>
            <a:r>
              <a:rPr lang="en-US" altLang="ja-JP" dirty="0">
                <a:solidFill>
                  <a:schemeClr val="bg1">
                    <a:lumMod val="50000"/>
                  </a:schemeClr>
                </a:solidFill>
                <a:latin typeface="ＭＳ ゴシック"/>
                <a:ea typeface="ＭＳ ゴシック"/>
                <a:cs typeface="ＭＳ ゴシック"/>
              </a:rPr>
              <a:t>&lt;/a&gt;&lt;/li&gt;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a:t>
            </a:r>
            <a:r>
              <a:rPr lang="en-US" altLang="ja-JP" dirty="0" err="1">
                <a:solidFill>
                  <a:schemeClr val="bg1">
                    <a:lumMod val="50000"/>
                  </a:schemeClr>
                </a:solidFill>
                <a:latin typeface="ＭＳ ゴシック"/>
                <a:ea typeface="ＭＳ ゴシック"/>
                <a:cs typeface="ＭＳ ゴシック"/>
              </a:rPr>
              <a:t>ul</a:t>
            </a:r>
            <a:r>
              <a:rPr lang="en-US" altLang="ja-JP"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&lt;/div&gt;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&lt;/</a:t>
            </a:r>
            <a:r>
              <a:rPr lang="en-US" altLang="ja-JP" dirty="0" err="1">
                <a:solidFill>
                  <a:schemeClr val="bg1">
                    <a:lumMod val="50000"/>
                  </a:schemeClr>
                </a:solidFill>
                <a:latin typeface="ＭＳ ゴシック"/>
                <a:ea typeface="ＭＳ ゴシック"/>
                <a:cs typeface="ＭＳ ゴシック"/>
              </a:rPr>
              <a:t>nav</a:t>
            </a:r>
            <a:r>
              <a:rPr lang="en-US" altLang="ja-JP"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&lt;div x-</a:t>
            </a:r>
            <a:r>
              <a:rPr lang="en-US" altLang="ja-JP" dirty="0" err="1">
                <a:solidFill>
                  <a:schemeClr val="bg1">
                    <a:lumMod val="50000"/>
                  </a:schemeClr>
                </a:solidFill>
                <a:latin typeface="ＭＳ ゴシック"/>
                <a:ea typeface="ＭＳ ゴシック"/>
                <a:cs typeface="ＭＳ ゴシック"/>
              </a:rPr>
              <a:t>ng</a:t>
            </a:r>
            <a:r>
              <a:rPr lang="en-US" altLang="ja-JP" dirty="0">
                <a:solidFill>
                  <a:schemeClr val="bg1">
                    <a:lumMod val="50000"/>
                  </a:schemeClr>
                </a:solidFill>
                <a:latin typeface="ＭＳ ゴシック"/>
                <a:ea typeface="ＭＳ ゴシック"/>
                <a:cs typeface="ＭＳ ゴシック"/>
              </a:rPr>
              <a:t>-view&gt;&lt;/div&gt;</a:t>
            </a:r>
          </a:p>
          <a:p>
            <a:pPr marL="0" indent="0">
              <a:spcBef>
                <a:spcPts val="0"/>
              </a:spcBef>
              <a:spcAft>
                <a:spcPts val="0"/>
              </a:spcAft>
              <a:buNone/>
            </a:pPr>
            <a:endParaRPr lang="en-US" altLang="ja-JP" dirty="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&lt;/body&gt;</a:t>
            </a:r>
            <a:endParaRPr kumimoji="1" lang="ja-JP" altLang="en-US" dirty="0">
              <a:solidFill>
                <a:schemeClr val="bg1">
                  <a:lumMod val="50000"/>
                </a:schemeClr>
              </a:solidFill>
              <a:latin typeface="ＭＳ ゴシック"/>
              <a:ea typeface="ＭＳ ゴシック"/>
              <a:cs typeface="ＭＳ ゴシック"/>
            </a:endParaRPr>
          </a:p>
        </p:txBody>
      </p:sp>
      <p:cxnSp>
        <p:nvCxnSpPr>
          <p:cNvPr id="4" name="直線コネクタ 3"/>
          <p:cNvCxnSpPr/>
          <p:nvPr/>
        </p:nvCxnSpPr>
        <p:spPr>
          <a:xfrm flipV="1">
            <a:off x="3659476" y="2037239"/>
            <a:ext cx="3369960" cy="2"/>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5" name="四角形吹き出し 4"/>
          <p:cNvSpPr/>
          <p:nvPr/>
        </p:nvSpPr>
        <p:spPr>
          <a:xfrm>
            <a:off x="4765085" y="2201624"/>
            <a:ext cx="2051902" cy="523497"/>
          </a:xfrm>
          <a:prstGeom prst="wedgeRectCallout">
            <a:avLst>
              <a:gd name="adj1" fmla="val -67577"/>
              <a:gd name="adj2" fmla="val -75737"/>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lang="ja-JP" altLang="en-US" sz="1400" dirty="0" smtClean="0">
                <a:solidFill>
                  <a:schemeClr val="tx1">
                    <a:lumMod val="90000"/>
                    <a:lumOff val="10000"/>
                  </a:schemeClr>
                </a:solidFill>
              </a:rPr>
              <a:t>ナビゲーション要素に</a:t>
            </a:r>
            <a:r>
              <a:rPr lang="en-US" altLang="ja-JP" sz="1400" dirty="0" err="1" smtClean="0">
                <a:solidFill>
                  <a:schemeClr val="tx1">
                    <a:lumMod val="90000"/>
                    <a:lumOff val="10000"/>
                  </a:schemeClr>
                </a:solidFill>
              </a:rPr>
              <a:t>NvigationController</a:t>
            </a:r>
            <a:r>
              <a:rPr lang="ja-JP" altLang="en-US" sz="1400" dirty="0" smtClean="0">
                <a:solidFill>
                  <a:schemeClr val="tx1">
                    <a:lumMod val="90000"/>
                    <a:lumOff val="10000"/>
                  </a:schemeClr>
                </a:solidFill>
              </a:rPr>
              <a:t>を紐付ける</a:t>
            </a:r>
            <a:endParaRPr kumimoji="1" lang="en-US" altLang="ja-JP" sz="1400" dirty="0" smtClean="0">
              <a:solidFill>
                <a:schemeClr val="tx1">
                  <a:lumMod val="90000"/>
                  <a:lumOff val="10000"/>
                </a:schemeClr>
              </a:solidFill>
            </a:endParaRPr>
          </a:p>
        </p:txBody>
      </p:sp>
      <p:cxnSp>
        <p:nvCxnSpPr>
          <p:cNvPr id="7" name="直線コネクタ 6"/>
          <p:cNvCxnSpPr/>
          <p:nvPr/>
        </p:nvCxnSpPr>
        <p:spPr>
          <a:xfrm>
            <a:off x="2876970" y="4544357"/>
            <a:ext cx="1888115"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10" name="四角形吹き出し 9"/>
          <p:cNvSpPr/>
          <p:nvPr/>
        </p:nvSpPr>
        <p:spPr>
          <a:xfrm>
            <a:off x="4409878" y="4759933"/>
            <a:ext cx="1508254" cy="859457"/>
          </a:xfrm>
          <a:prstGeom prst="wedgeRectCallout">
            <a:avLst>
              <a:gd name="adj1" fmla="val -77208"/>
              <a:gd name="adj2" fmla="val -70105"/>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gn="ctr">
              <a:lnSpc>
                <a:spcPct val="120000"/>
              </a:lnSpc>
            </a:pPr>
            <a:r>
              <a:rPr kumimoji="1" lang="ja-JP" altLang="en-US" sz="1400" dirty="0" smtClean="0">
                <a:solidFill>
                  <a:schemeClr val="tx1">
                    <a:lumMod val="90000"/>
                    <a:lumOff val="10000"/>
                  </a:schemeClr>
                </a:solidFill>
              </a:rPr>
              <a:t>リンクが押下された時に</a:t>
            </a:r>
            <a:r>
              <a:rPr kumimoji="1" lang="en-US" altLang="ja-JP" sz="1400" dirty="0" err="1" smtClean="0">
                <a:solidFill>
                  <a:schemeClr val="tx1">
                    <a:lumMod val="90000"/>
                    <a:lumOff val="10000"/>
                  </a:schemeClr>
                </a:solidFill>
              </a:rPr>
              <a:t>NavigationContoller</a:t>
            </a:r>
            <a:r>
              <a:rPr kumimoji="1" lang="ja-JP" altLang="en-US" sz="1400" dirty="0" smtClean="0">
                <a:solidFill>
                  <a:schemeClr val="tx1">
                    <a:lumMod val="90000"/>
                    <a:lumOff val="10000"/>
                  </a:schemeClr>
                </a:solidFill>
              </a:rPr>
              <a:t>の</a:t>
            </a:r>
            <a:r>
              <a:rPr kumimoji="1" lang="en-US" altLang="ja-JP" sz="1400" dirty="0" smtClean="0">
                <a:solidFill>
                  <a:schemeClr val="tx1">
                    <a:lumMod val="90000"/>
                    <a:lumOff val="10000"/>
                  </a:schemeClr>
                </a:solidFill>
              </a:rPr>
              <a:t>logout</a:t>
            </a:r>
            <a:r>
              <a:rPr kumimoji="1" lang="ja-JP" altLang="en-US" sz="1400" dirty="0" smtClean="0">
                <a:solidFill>
                  <a:schemeClr val="tx1">
                    <a:lumMod val="90000"/>
                    <a:lumOff val="10000"/>
                  </a:schemeClr>
                </a:solidFill>
              </a:rPr>
              <a:t>関数を呼びだす</a:t>
            </a:r>
          </a:p>
        </p:txBody>
      </p:sp>
      <p:sp>
        <p:nvSpPr>
          <p:cNvPr id="11" name="テキスト ボックス 10"/>
          <p:cNvSpPr txBox="1"/>
          <p:nvPr/>
        </p:nvSpPr>
        <p:spPr>
          <a:xfrm>
            <a:off x="432171" y="1217048"/>
            <a:ext cx="1378728" cy="369332"/>
          </a:xfrm>
          <a:prstGeom prst="rect">
            <a:avLst/>
          </a:prstGeom>
          <a:noFill/>
        </p:spPr>
        <p:txBody>
          <a:bodyPr wrap="none" rtlCol="0">
            <a:spAutoFit/>
          </a:bodyPr>
          <a:lstStyle/>
          <a:p>
            <a:r>
              <a:rPr lang="en-US" altLang="ja-JP" dirty="0" err="1" smtClean="0">
                <a:latin typeface="+mn-ea"/>
                <a:ea typeface="+mn-ea"/>
              </a:rPr>
              <a:t>index.html</a:t>
            </a:r>
            <a:endParaRPr kumimoji="1" lang="ja-JP" altLang="en-US" dirty="0">
              <a:latin typeface="+mn-ea"/>
              <a:ea typeface="+mn-ea"/>
            </a:endParaRPr>
          </a:p>
        </p:txBody>
      </p:sp>
    </p:spTree>
    <p:extLst>
      <p:ext uri="{BB962C8B-B14F-4D97-AF65-F5344CB8AC3E}">
        <p14:creationId xmlns:p14="http://schemas.microsoft.com/office/powerpoint/2010/main" val="2831046263"/>
      </p:ext>
    </p:extLst>
  </p:cSld>
  <p:clrMapOvr>
    <a:masterClrMapping/>
  </p:clrMapOvr>
  <p:transition xmlns:p14="http://schemas.microsoft.com/office/powerpoint/2010/mai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Navigation</a:t>
            </a:r>
            <a:r>
              <a:rPr kumimoji="1" lang="en-US" altLang="ja-JP" dirty="0" err="1" smtClean="0"/>
              <a:t>Controller</a:t>
            </a:r>
            <a:r>
              <a:rPr lang="ja-JP" altLang="en-US" dirty="0" smtClean="0"/>
              <a:t>を参照パスに追加</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&lt;head&gt;</a:t>
            </a:r>
          </a:p>
          <a:p>
            <a:pPr marL="0" indent="0">
              <a:spcBef>
                <a:spcPts val="0"/>
              </a:spcBef>
              <a:spcAft>
                <a:spcPts val="0"/>
              </a:spcAft>
              <a:buNone/>
            </a:pPr>
            <a:r>
              <a:rPr lang="en-US" altLang="ja-JP" sz="1600" dirty="0" smtClean="0">
                <a:solidFill>
                  <a:schemeClr val="bg1">
                    <a:lumMod val="50000"/>
                  </a:schemeClr>
                </a:solidFill>
                <a:latin typeface="ＭＳ ゴシック"/>
                <a:ea typeface="ＭＳ ゴシック"/>
                <a:cs typeface="ＭＳ ゴシック"/>
              </a:rPr>
              <a:t>    </a:t>
            </a:r>
            <a:r>
              <a:rPr lang="is-IS" altLang="ja-JP" sz="1600" dirty="0" smtClean="0">
                <a:solidFill>
                  <a:schemeClr val="bg1">
                    <a:lumMod val="50000"/>
                  </a:schemeClr>
                </a:solidFill>
                <a:latin typeface="ＭＳ ゴシック"/>
                <a:ea typeface="ＭＳ ゴシック"/>
                <a:cs typeface="ＭＳ ゴシック"/>
              </a:rPr>
              <a:t>…</a:t>
            </a:r>
            <a:endParaRPr lang="en-US" altLang="ja-JP" sz="1600" dirty="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600" dirty="0" smtClean="0">
                <a:solidFill>
                  <a:schemeClr val="bg1">
                    <a:lumMod val="50000"/>
                  </a:schemeClr>
                </a:solidFill>
                <a:latin typeface="ＭＳ ゴシック"/>
                <a:ea typeface="ＭＳ ゴシック"/>
                <a:cs typeface="ＭＳ ゴシック"/>
              </a:rPr>
              <a:t>    &lt;</a:t>
            </a:r>
            <a:r>
              <a:rPr lang="en-US" altLang="ja-JP" sz="1600" dirty="0">
                <a:solidFill>
                  <a:schemeClr val="bg1">
                    <a:lumMod val="50000"/>
                  </a:schemeClr>
                </a:solidFill>
                <a:latin typeface="ＭＳ ゴシック"/>
                <a:ea typeface="ＭＳ ゴシック"/>
                <a:cs typeface="ＭＳ ゴシック"/>
              </a:rPr>
              <a:t>link </a:t>
            </a:r>
            <a:r>
              <a:rPr lang="en-US" altLang="ja-JP" sz="1600" dirty="0" err="1">
                <a:solidFill>
                  <a:schemeClr val="bg1">
                    <a:lumMod val="50000"/>
                  </a:schemeClr>
                </a:solidFill>
                <a:latin typeface="ＭＳ ゴシック"/>
                <a:ea typeface="ＭＳ ゴシック"/>
                <a:cs typeface="ＭＳ ゴシック"/>
              </a:rPr>
              <a:t>rel</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stylesheet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href</a:t>
            </a:r>
            <a:r>
              <a:rPr lang="en-US" altLang="ja-JP" sz="1600" dirty="0">
                <a:solidFill>
                  <a:schemeClr val="bg1">
                    <a:lumMod val="50000"/>
                  </a:schemeClr>
                </a:solidFill>
                <a:latin typeface="ＭＳ ゴシック"/>
                <a:ea typeface="ＭＳ ゴシック"/>
                <a:cs typeface="ＭＳ ゴシック"/>
              </a:rPr>
              <a:t>="lib/bootstrap/</a:t>
            </a:r>
            <a:r>
              <a:rPr lang="en-US" altLang="ja-JP" sz="1600" dirty="0" err="1">
                <a:solidFill>
                  <a:schemeClr val="bg1">
                    <a:lumMod val="50000"/>
                  </a:schemeClr>
                </a:solidFill>
                <a:latin typeface="ＭＳ ゴシック"/>
                <a:ea typeface="ＭＳ ゴシック"/>
                <a:cs typeface="ＭＳ ゴシック"/>
              </a:rPr>
              <a:t>css</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bootstrap.css</a:t>
            </a:r>
            <a:r>
              <a:rPr lang="en-US" altLang="ja-JP" sz="16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&lt;link </a:t>
            </a:r>
            <a:r>
              <a:rPr lang="en-US" altLang="ja-JP" sz="1600" dirty="0" err="1">
                <a:solidFill>
                  <a:schemeClr val="bg1">
                    <a:lumMod val="50000"/>
                  </a:schemeClr>
                </a:solidFill>
                <a:latin typeface="ＭＳ ゴシック"/>
                <a:ea typeface="ＭＳ ゴシック"/>
                <a:cs typeface="ＭＳ ゴシック"/>
              </a:rPr>
              <a:t>rel</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stylesheet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href</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auth</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login.css</a:t>
            </a:r>
            <a:r>
              <a:rPr lang="en-US" altLang="ja-JP" sz="16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="lib/angular/</a:t>
            </a:r>
            <a:r>
              <a:rPr lang="en-US" altLang="ja-JP" sz="1600" dirty="0" err="1">
                <a:solidFill>
                  <a:schemeClr val="bg1">
                    <a:lumMod val="50000"/>
                  </a:schemeClr>
                </a:solidFill>
                <a:latin typeface="ＭＳ ゴシック"/>
                <a:ea typeface="ＭＳ ゴシック"/>
                <a:cs typeface="ＭＳ ゴシック"/>
              </a:rPr>
              <a:t>angular.js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endParaRPr lang="en-US" altLang="ja-JP" sz="1600"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a:t>
            </a:r>
            <a:r>
              <a:rPr lang="en-US" altLang="ja-JP" sz="1600" dirty="0" smtClean="0">
                <a:solidFill>
                  <a:schemeClr val="bg1">
                    <a:lumMod val="50000"/>
                  </a:schemeClr>
                </a:solidFill>
                <a:latin typeface="ＭＳ ゴシック"/>
                <a:ea typeface="ＭＳ ゴシック"/>
                <a:cs typeface="ＭＳ ゴシック"/>
              </a:rPr>
              <a:t>       </a:t>
            </a:r>
            <a:r>
              <a:rPr lang="en-US" altLang="ja-JP" sz="1600" dirty="0" err="1" smtClean="0">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="lib/angular/angular-</a:t>
            </a:r>
            <a:r>
              <a:rPr lang="en-US" altLang="ja-JP" sz="1600" dirty="0" err="1">
                <a:solidFill>
                  <a:schemeClr val="bg1">
                    <a:lumMod val="50000"/>
                  </a:schemeClr>
                </a:solidFill>
                <a:latin typeface="ＭＳ ゴシック"/>
                <a:ea typeface="ＭＳ ゴシック"/>
                <a:cs typeface="ＭＳ ゴシック"/>
              </a:rPr>
              <a:t>route.js</a:t>
            </a:r>
            <a:r>
              <a:rPr lang="en-US" altLang="ja-JP" sz="1600" dirty="0">
                <a:solidFill>
                  <a:schemeClr val="bg1">
                    <a:lumMod val="50000"/>
                  </a:schemeClr>
                </a:solidFill>
                <a:latin typeface="ＭＳ ゴシック"/>
                <a:ea typeface="ＭＳ ゴシック"/>
                <a:cs typeface="ＭＳ ゴシック"/>
              </a:rPr>
              <a:t>"</a:t>
            </a:r>
            <a:r>
              <a:rPr lang="en-US" altLang="ja-JP" sz="1600" dirty="0" smtClean="0">
                <a:solidFill>
                  <a:schemeClr val="bg1">
                    <a:lumMod val="50000"/>
                  </a:schemeClr>
                </a:solidFill>
                <a:latin typeface="ＭＳ ゴシック"/>
                <a:ea typeface="ＭＳ ゴシック"/>
                <a:cs typeface="ＭＳ ゴシック"/>
              </a:rPr>
              <a:t>&gt;&lt;</a:t>
            </a:r>
            <a:r>
              <a:rPr lang="en-US" altLang="ja-JP" sz="1600" dirty="0">
                <a:solidFill>
                  <a:schemeClr val="bg1">
                    <a:lumMod val="50000"/>
                  </a:schemeClr>
                </a:solidFill>
                <a:latin typeface="ＭＳ ゴシック"/>
                <a:ea typeface="ＭＳ ゴシック"/>
                <a:cs typeface="ＭＳ ゴシック"/>
              </a:rPr>
              <a: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="lib/</a:t>
            </a:r>
            <a:r>
              <a:rPr lang="en-US" altLang="ja-JP" sz="1600" dirty="0" err="1">
                <a:solidFill>
                  <a:schemeClr val="bg1">
                    <a:lumMod val="50000"/>
                  </a:schemeClr>
                </a:solidFill>
                <a:latin typeface="ＭＳ ゴシック"/>
                <a:ea typeface="ＭＳ ゴシック"/>
                <a:cs typeface="ＭＳ ゴシック"/>
              </a:rPr>
              <a:t>apppot</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apppot.js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endParaRPr lang="en-US" altLang="ja-JP" sz="1600"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a:t>
            </a:r>
            <a:r>
              <a:rPr lang="en-US" altLang="ja-JP" sz="1600" dirty="0" smtClean="0">
                <a:solidFill>
                  <a:schemeClr val="bg1">
                    <a:lumMod val="50000"/>
                  </a:schemeClr>
                </a:solidFill>
                <a:latin typeface="ＭＳ ゴシック"/>
                <a:ea typeface="ＭＳ ゴシック"/>
                <a:cs typeface="ＭＳ ゴシック"/>
              </a:rPr>
              <a:t>       </a:t>
            </a:r>
            <a:r>
              <a:rPr lang="en-US" altLang="ja-JP" sz="1600" dirty="0" err="1" smtClean="0">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="lib/</a:t>
            </a:r>
            <a:r>
              <a:rPr lang="en-US" altLang="ja-JP" sz="1600" dirty="0" err="1">
                <a:solidFill>
                  <a:schemeClr val="bg1">
                    <a:lumMod val="50000"/>
                  </a:schemeClr>
                </a:solidFill>
                <a:latin typeface="ＭＳ ゴシック"/>
                <a:ea typeface="ＭＳ ゴシック"/>
                <a:cs typeface="ＭＳ ゴシック"/>
              </a:rPr>
              <a:t>ui</a:t>
            </a:r>
            <a:r>
              <a:rPr lang="en-US" altLang="ja-JP" sz="1600" dirty="0">
                <a:solidFill>
                  <a:schemeClr val="bg1">
                    <a:lumMod val="50000"/>
                  </a:schemeClr>
                </a:solidFill>
                <a:latin typeface="ＭＳ ゴシック"/>
                <a:ea typeface="ＭＳ ゴシック"/>
                <a:cs typeface="ＭＳ ゴシック"/>
              </a:rPr>
              <a:t>-bootstrap/ui-bootstrap-tpls-0.13.3.js"&gt;&lt;/script&gt;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app.js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config.js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helper.js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r>
              <a:rPr lang="en-US" altLang="ja-JP" sz="1600" dirty="0">
                <a:solidFill>
                  <a:schemeClr val="bg1">
                    <a:lumMod val="50000"/>
                  </a:schemeClr>
                </a:solidFill>
                <a:latin typeface="ＭＳ ゴシック"/>
                <a:ea typeface="ＭＳ ゴシック"/>
                <a:cs typeface="ＭＳ ゴシック"/>
              </a:rPr>
              <a:t>&lt;script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endParaRPr lang="en-US" altLang="ja-JP" sz="1600"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a:t>
            </a:r>
            <a:r>
              <a:rPr lang="en-US" altLang="ja-JP" sz="1600" dirty="0" smtClean="0">
                <a:solidFill>
                  <a:schemeClr val="bg1">
                    <a:lumMod val="50000"/>
                  </a:schemeClr>
                </a:solidFill>
                <a:latin typeface="ＭＳ ゴシック"/>
                <a:ea typeface="ＭＳ ゴシック"/>
                <a:cs typeface="ＭＳ ゴシック"/>
              </a:rPr>
              <a:t>       </a:t>
            </a:r>
            <a:r>
              <a:rPr lang="en-US" altLang="ja-JP" sz="1600" dirty="0" err="1" smtClean="0">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auth</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LoginController.js</a:t>
            </a:r>
            <a:r>
              <a:rPr lang="en-US" altLang="ja-JP" sz="1600" dirty="0">
                <a:solidFill>
                  <a:schemeClr val="bg1">
                    <a:lumMod val="50000"/>
                  </a:schemeClr>
                </a:solidFill>
                <a:latin typeface="ＭＳ ゴシック"/>
                <a:ea typeface="ＭＳ ゴシック"/>
                <a:cs typeface="ＭＳ ゴシック"/>
              </a:rPr>
              <a:t>"&gt;&lt;/script</a:t>
            </a:r>
            <a:r>
              <a:rPr lang="en-US" altLang="ja-JP" sz="1600" dirty="0" smtClean="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ja-JP" altLang="en-US" sz="1600" dirty="0" smtClean="0">
                <a:solidFill>
                  <a:schemeClr val="tx1"/>
                </a:solidFill>
                <a:latin typeface="ＭＳ ゴシック"/>
                <a:ea typeface="ＭＳ ゴシック"/>
                <a:cs typeface="ＭＳ ゴシック"/>
              </a:rPr>
              <a:t>   </a:t>
            </a:r>
            <a:r>
              <a:rPr lang="en-US" altLang="ja-JP" sz="1600" dirty="0" smtClean="0">
                <a:solidFill>
                  <a:schemeClr val="tx1"/>
                </a:solidFill>
                <a:latin typeface="ＭＳ ゴシック"/>
                <a:ea typeface="ＭＳ ゴシック"/>
                <a:cs typeface="ＭＳ ゴシック"/>
              </a:rPr>
              <a:t> </a:t>
            </a:r>
            <a:r>
              <a:rPr lang="en-US" altLang="ja-JP" sz="1600" dirty="0">
                <a:solidFill>
                  <a:schemeClr val="tx1"/>
                </a:solidFill>
                <a:latin typeface="ＭＳ ゴシック"/>
                <a:ea typeface="ＭＳ ゴシック"/>
                <a:cs typeface="ＭＳ ゴシック"/>
              </a:rPr>
              <a:t>&lt;script type="text/</a:t>
            </a:r>
            <a:r>
              <a:rPr lang="en-US" altLang="ja-JP" sz="1600" dirty="0" err="1">
                <a:solidFill>
                  <a:schemeClr val="tx1"/>
                </a:solidFill>
                <a:latin typeface="ＭＳ ゴシック"/>
                <a:ea typeface="ＭＳ ゴシック"/>
                <a:cs typeface="ＭＳ ゴシック"/>
              </a:rPr>
              <a:t>javascript</a:t>
            </a:r>
            <a:r>
              <a:rPr lang="en-US" altLang="ja-JP" sz="1600" dirty="0">
                <a:solidFill>
                  <a:schemeClr val="tx1"/>
                </a:solidFill>
                <a:latin typeface="ＭＳ ゴシック"/>
                <a:ea typeface="ＭＳ ゴシック"/>
                <a:cs typeface="ＭＳ ゴシック"/>
              </a:rPr>
              <a:t>" </a:t>
            </a: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r>
              <a:rPr lang="en-US" altLang="ja-JP" sz="1600" dirty="0" err="1">
                <a:solidFill>
                  <a:schemeClr val="tx1"/>
                </a:solidFill>
                <a:latin typeface="ＭＳ ゴシック"/>
                <a:ea typeface="ＭＳ ゴシック"/>
                <a:cs typeface="ＭＳ ゴシック"/>
              </a:rPr>
              <a:t>src</a:t>
            </a:r>
            <a:r>
              <a:rPr lang="en-US" altLang="ja-JP" sz="1600" dirty="0">
                <a:solidFill>
                  <a:schemeClr val="tx1"/>
                </a:solidFill>
                <a:latin typeface="ＭＳ ゴシック"/>
                <a:ea typeface="ＭＳ ゴシック"/>
                <a:cs typeface="ＭＳ ゴシック"/>
              </a:rPr>
              <a:t>="components</a:t>
            </a:r>
            <a:r>
              <a:rPr lang="en-US" altLang="ja-JP" sz="1600" dirty="0" smtClean="0">
                <a:solidFill>
                  <a:schemeClr val="tx1"/>
                </a:solidFill>
                <a:latin typeface="ＭＳ ゴシック"/>
                <a:ea typeface="ＭＳ ゴシック"/>
                <a:cs typeface="ＭＳ ゴシック"/>
              </a:rPr>
              <a:t>/</a:t>
            </a:r>
            <a:r>
              <a:rPr lang="en-US" altLang="ja-JP" sz="1600" dirty="0" err="1" smtClean="0">
                <a:solidFill>
                  <a:schemeClr val="tx1"/>
                </a:solidFill>
                <a:latin typeface="ＭＳ ゴシック"/>
                <a:ea typeface="ＭＳ ゴシック"/>
                <a:cs typeface="ＭＳ ゴシック"/>
              </a:rPr>
              <a:t>NavigationController.js</a:t>
            </a:r>
            <a:r>
              <a:rPr lang="en-US" altLang="ja-JP" sz="1600" dirty="0">
                <a:solidFill>
                  <a:schemeClr val="tx1"/>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&lt;/head&gt;</a:t>
            </a:r>
            <a:endParaRPr kumimoji="1" lang="ja-JP" altLang="en-US" sz="1600" dirty="0">
              <a:solidFill>
                <a:schemeClr val="bg1">
                  <a:lumMod val="50000"/>
                </a:schemeClr>
              </a:solidFill>
              <a:latin typeface="ＭＳ ゴシック"/>
              <a:ea typeface="ＭＳ ゴシック"/>
              <a:cs typeface="ＭＳ ゴシック"/>
            </a:endParaRPr>
          </a:p>
        </p:txBody>
      </p:sp>
      <p:sp>
        <p:nvSpPr>
          <p:cNvPr id="4" name="テキスト ボックス 3"/>
          <p:cNvSpPr txBox="1"/>
          <p:nvPr/>
        </p:nvSpPr>
        <p:spPr>
          <a:xfrm>
            <a:off x="432171" y="1217048"/>
            <a:ext cx="1378728" cy="369332"/>
          </a:xfrm>
          <a:prstGeom prst="rect">
            <a:avLst/>
          </a:prstGeom>
          <a:noFill/>
        </p:spPr>
        <p:txBody>
          <a:bodyPr wrap="none" rtlCol="0">
            <a:spAutoFit/>
          </a:bodyPr>
          <a:lstStyle/>
          <a:p>
            <a:r>
              <a:rPr kumimoji="1" lang="en-US" altLang="ja-JP" dirty="0" err="1" smtClean="0">
                <a:latin typeface="+mn-ea"/>
                <a:ea typeface="+mn-ea"/>
              </a:rPr>
              <a:t>index.html</a:t>
            </a:r>
            <a:endParaRPr kumimoji="1" lang="ja-JP" altLang="en-US" dirty="0">
              <a:latin typeface="+mn-ea"/>
              <a:ea typeface="+mn-ea"/>
            </a:endParaRPr>
          </a:p>
        </p:txBody>
      </p:sp>
      <p:sp>
        <p:nvSpPr>
          <p:cNvPr id="5" name="四角形吹き出し 4"/>
          <p:cNvSpPr/>
          <p:nvPr/>
        </p:nvSpPr>
        <p:spPr>
          <a:xfrm>
            <a:off x="7017124" y="5627910"/>
            <a:ext cx="850200" cy="498253"/>
          </a:xfrm>
          <a:prstGeom prst="wedgeRectCallout">
            <a:avLst>
              <a:gd name="adj1" fmla="val -116203"/>
              <a:gd name="adj2" fmla="val -29066"/>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85000" lnSpcReduction="10000"/>
          </a:bodyPr>
          <a:lstStyle/>
          <a:p>
            <a:pPr algn="ctr">
              <a:lnSpc>
                <a:spcPct val="120000"/>
              </a:lnSpc>
            </a:pPr>
            <a:r>
              <a:rPr lang="ja-JP" altLang="en-US" sz="1400" dirty="0" smtClean="0">
                <a:solidFill>
                  <a:schemeClr val="tx1">
                    <a:lumMod val="90000"/>
                    <a:lumOff val="10000"/>
                  </a:schemeClr>
                </a:solidFill>
              </a:rPr>
              <a:t>パスの追加</a:t>
            </a:r>
            <a:endParaRPr kumimoji="1" lang="ja-JP" altLang="en-US" sz="1400" dirty="0" smtClean="0">
              <a:solidFill>
                <a:schemeClr val="tx1">
                  <a:lumMod val="90000"/>
                  <a:lumOff val="10000"/>
                </a:schemeClr>
              </a:solidFill>
            </a:endParaRPr>
          </a:p>
        </p:txBody>
      </p:sp>
      <p:cxnSp>
        <p:nvCxnSpPr>
          <p:cNvPr id="6" name="直線コネクタ 5"/>
          <p:cNvCxnSpPr/>
          <p:nvPr/>
        </p:nvCxnSpPr>
        <p:spPr>
          <a:xfrm flipV="1">
            <a:off x="934136" y="5540318"/>
            <a:ext cx="3096544" cy="2"/>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flipV="1">
            <a:off x="1333492" y="5797098"/>
            <a:ext cx="5087373" cy="2"/>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4923762"/>
      </p:ext>
    </p:extLst>
  </p:cSld>
  <p:clrMapOvr>
    <a:masterClrMapping/>
  </p:clrMapOvr>
  <p:transition xmlns:p14="http://schemas.microsoft.com/office/powerpoint/2010/mai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ea"/>
              </a:rPr>
              <a:t>Exercise 3</a:t>
            </a:r>
            <a:r>
              <a:rPr lang="en-US" altLang="ja-JP" dirty="0" smtClean="0"/>
              <a:t/>
            </a:r>
            <a:br>
              <a:rPr lang="en-US" altLang="ja-JP" dirty="0" smtClean="0"/>
            </a:br>
            <a:r>
              <a:rPr lang="ja-JP" altLang="en-US" dirty="0"/>
              <a:t>登録機能の実装</a:t>
            </a:r>
            <a:endParaRPr kumimoji="1" lang="ja-JP" altLang="en-US" dirty="0"/>
          </a:p>
        </p:txBody>
      </p:sp>
    </p:spTree>
    <p:extLst>
      <p:ext uri="{BB962C8B-B14F-4D97-AF65-F5344CB8AC3E}">
        <p14:creationId xmlns:p14="http://schemas.microsoft.com/office/powerpoint/2010/main" val="13727574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円/楕円 12"/>
          <p:cNvSpPr/>
          <p:nvPr/>
        </p:nvSpPr>
        <p:spPr>
          <a:xfrm>
            <a:off x="4390120" y="2840204"/>
            <a:ext cx="160004" cy="150011"/>
          </a:xfrm>
          <a:prstGeom prst="ellipse">
            <a:avLst/>
          </a:prstGeom>
          <a:solidFill>
            <a:schemeClr val="tx1">
              <a:lumMod val="10000"/>
              <a:lumOff val="90000"/>
            </a:schemeClr>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25000" lnSpcReduction="20000"/>
          </a:bodyPr>
          <a:lstStyle/>
          <a:p>
            <a:pPr algn="ctr">
              <a:lnSpc>
                <a:spcPct val="120000"/>
              </a:lnSpc>
            </a:pPr>
            <a:endParaRPr kumimoji="1" lang="ja-JP" altLang="en-US" sz="1400" dirty="0" smtClean="0">
              <a:solidFill>
                <a:schemeClr val="tx1">
                  <a:lumMod val="90000"/>
                  <a:lumOff val="10000"/>
                </a:schemeClr>
              </a:solidFill>
            </a:endParaRPr>
          </a:p>
        </p:txBody>
      </p:sp>
      <p:sp>
        <p:nvSpPr>
          <p:cNvPr id="16" name="円/楕円 15"/>
          <p:cNvSpPr/>
          <p:nvPr/>
        </p:nvSpPr>
        <p:spPr>
          <a:xfrm>
            <a:off x="8382625" y="6452857"/>
            <a:ext cx="160004" cy="150011"/>
          </a:xfrm>
          <a:prstGeom prst="ellipse">
            <a:avLst/>
          </a:prstGeom>
          <a:solidFill>
            <a:schemeClr val="tx1">
              <a:lumMod val="10000"/>
              <a:lumOff val="90000"/>
            </a:schemeClr>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25000" lnSpcReduction="20000"/>
          </a:bodyPr>
          <a:lstStyle/>
          <a:p>
            <a:pPr algn="ctr">
              <a:lnSpc>
                <a:spcPct val="120000"/>
              </a:lnSpc>
            </a:pPr>
            <a:endParaRPr kumimoji="1" lang="ja-JP" altLang="en-US" sz="1400" dirty="0" smtClean="0">
              <a:solidFill>
                <a:schemeClr val="tx1">
                  <a:lumMod val="90000"/>
                  <a:lumOff val="10000"/>
                </a:schemeClr>
              </a:solidFill>
            </a:endParaRPr>
          </a:p>
        </p:txBody>
      </p:sp>
      <p:sp>
        <p:nvSpPr>
          <p:cNvPr id="17" name="円/楕円 16"/>
          <p:cNvSpPr/>
          <p:nvPr/>
        </p:nvSpPr>
        <p:spPr>
          <a:xfrm>
            <a:off x="4542520" y="1522497"/>
            <a:ext cx="160004" cy="150011"/>
          </a:xfrm>
          <a:prstGeom prst="ellipse">
            <a:avLst/>
          </a:prstGeom>
          <a:solidFill>
            <a:schemeClr val="tx1">
              <a:lumMod val="10000"/>
              <a:lumOff val="90000"/>
            </a:schemeClr>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25000" lnSpcReduction="20000"/>
          </a:bodyPr>
          <a:lstStyle/>
          <a:p>
            <a:pPr algn="ctr">
              <a:lnSpc>
                <a:spcPct val="120000"/>
              </a:lnSpc>
            </a:pPr>
            <a:endParaRPr kumimoji="1" lang="ja-JP" altLang="en-US" sz="1400" dirty="0" smtClean="0">
              <a:solidFill>
                <a:schemeClr val="tx1">
                  <a:lumMod val="90000"/>
                  <a:lumOff val="10000"/>
                </a:schemeClr>
              </a:solidFill>
            </a:endParaRPr>
          </a:p>
        </p:txBody>
      </p:sp>
      <p:sp>
        <p:nvSpPr>
          <p:cNvPr id="3" name="タイトル 2"/>
          <p:cNvSpPr>
            <a:spLocks noGrp="1"/>
          </p:cNvSpPr>
          <p:nvPr>
            <p:ph type="title"/>
          </p:nvPr>
        </p:nvSpPr>
        <p:spPr/>
        <p:txBody>
          <a:bodyPr/>
          <a:lstStyle/>
          <a:p>
            <a:r>
              <a:rPr kumimoji="1" lang="ja-JP" altLang="en-US" dirty="0" smtClean="0"/>
              <a:t>完成イメージ</a:t>
            </a:r>
            <a:endParaRPr kumimoji="1" lang="ja-JP" altLang="en-US" dirty="0"/>
          </a:p>
        </p:txBody>
      </p:sp>
      <p:pic>
        <p:nvPicPr>
          <p:cNvPr id="4" name="図 3" descr="スクリーンショット 0028-09-08 13.12.11.png"/>
          <p:cNvPicPr>
            <a:picLocks noChangeAspect="1"/>
          </p:cNvPicPr>
          <p:nvPr/>
        </p:nvPicPr>
        <p:blipFill rotWithShape="1">
          <a:blip r:embed="rId2">
            <a:extLst>
              <a:ext uri="{28A0092B-C50C-407E-A947-70E740481C1C}">
                <a14:useLocalDpi xmlns:a14="http://schemas.microsoft.com/office/drawing/2010/main" val="0"/>
              </a:ext>
            </a:extLst>
          </a:blip>
          <a:srcRect l="22260"/>
          <a:stretch/>
        </p:blipFill>
        <p:spPr>
          <a:xfrm>
            <a:off x="150004" y="1130082"/>
            <a:ext cx="4540124" cy="3704230"/>
          </a:xfrm>
          <a:prstGeom prst="rect">
            <a:avLst/>
          </a:prstGeom>
          <a:ln>
            <a:solidFill>
              <a:schemeClr val="bg1">
                <a:lumMod val="65000"/>
              </a:schemeClr>
            </a:solidFill>
          </a:ln>
        </p:spPr>
      </p:pic>
      <p:pic>
        <p:nvPicPr>
          <p:cNvPr id="5" name="図 4" descr="スクリーンショット 0028-09-08 14.03.0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0149" y="2143494"/>
            <a:ext cx="3703851" cy="4714506"/>
          </a:xfrm>
          <a:prstGeom prst="rect">
            <a:avLst/>
          </a:prstGeom>
        </p:spPr>
      </p:pic>
      <p:sp>
        <p:nvSpPr>
          <p:cNvPr id="6" name="四角形吹き出し 5"/>
          <p:cNvSpPr/>
          <p:nvPr/>
        </p:nvSpPr>
        <p:spPr>
          <a:xfrm>
            <a:off x="3277104" y="4147975"/>
            <a:ext cx="1525838" cy="705543"/>
          </a:xfrm>
          <a:prstGeom prst="wedgeRectCallout">
            <a:avLst>
              <a:gd name="adj1" fmla="val 56555"/>
              <a:gd name="adj2" fmla="val -99752"/>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lang="ja-JP" altLang="en-US" sz="1400" dirty="0" smtClean="0">
                <a:solidFill>
                  <a:schemeClr val="tx1">
                    <a:lumMod val="90000"/>
                    <a:lumOff val="10000"/>
                  </a:schemeClr>
                </a:solidFill>
              </a:rPr>
              <a:t>新規登録ボタンを押下すると新規登録ダイアログを表示</a:t>
            </a:r>
            <a:endParaRPr kumimoji="1" lang="en-US" altLang="ja-JP" sz="1400" dirty="0" smtClean="0">
              <a:solidFill>
                <a:schemeClr val="tx1">
                  <a:lumMod val="90000"/>
                  <a:lumOff val="10000"/>
                </a:schemeClr>
              </a:solidFill>
            </a:endParaRPr>
          </a:p>
        </p:txBody>
      </p:sp>
      <p:cxnSp>
        <p:nvCxnSpPr>
          <p:cNvPr id="7" name="直線コネクタ 10"/>
          <p:cNvCxnSpPr>
            <a:stCxn id="13" idx="6"/>
            <a:endCxn id="5" idx="1"/>
          </p:cNvCxnSpPr>
          <p:nvPr/>
        </p:nvCxnSpPr>
        <p:spPr>
          <a:xfrm>
            <a:off x="4550124" y="2915210"/>
            <a:ext cx="840025" cy="1585537"/>
          </a:xfrm>
          <a:prstGeom prst="bentConnector3">
            <a:avLst>
              <a:gd name="adj1" fmla="val 50000"/>
            </a:avLst>
          </a:prstGeom>
          <a:ln w="19050" cap="flat" cmpd="sng">
            <a:solidFill>
              <a:srgbClr val="154ECD"/>
            </a:solidFill>
            <a:headEnd type="none" w="med" len="lg"/>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8" name="直線コネクタ 10"/>
          <p:cNvCxnSpPr>
            <a:stCxn id="16" idx="0"/>
            <a:endCxn id="17" idx="6"/>
          </p:cNvCxnSpPr>
          <p:nvPr/>
        </p:nvCxnSpPr>
        <p:spPr>
          <a:xfrm rot="16200000" flipV="1">
            <a:off x="4154899" y="2145128"/>
            <a:ext cx="4855354" cy="3760103"/>
          </a:xfrm>
          <a:prstGeom prst="bentConnector2">
            <a:avLst/>
          </a:prstGeom>
          <a:ln w="19050" cap="flat" cmpd="sng">
            <a:solidFill>
              <a:srgbClr val="154ECD"/>
            </a:solidFill>
            <a:headEnd type="none" w="med" len="lg"/>
            <a:tailEnd type="triangle" w="med" len="lg"/>
          </a:ln>
          <a:effectLst/>
        </p:spPr>
        <p:style>
          <a:lnRef idx="2">
            <a:schemeClr val="accent1"/>
          </a:lnRef>
          <a:fillRef idx="0">
            <a:schemeClr val="accent1"/>
          </a:fillRef>
          <a:effectRef idx="1">
            <a:schemeClr val="accent1"/>
          </a:effectRef>
          <a:fontRef idx="minor">
            <a:schemeClr val="tx1"/>
          </a:fontRef>
        </p:style>
      </p:cxnSp>
      <p:sp>
        <p:nvSpPr>
          <p:cNvPr id="21" name="四角形吹き出し 20"/>
          <p:cNvSpPr/>
          <p:nvPr/>
        </p:nvSpPr>
        <p:spPr>
          <a:xfrm>
            <a:off x="6499588" y="424539"/>
            <a:ext cx="1525838" cy="705543"/>
          </a:xfrm>
          <a:prstGeom prst="wedgeRectCallout">
            <a:avLst>
              <a:gd name="adj1" fmla="val -10951"/>
              <a:gd name="adj2" fmla="val 114283"/>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nSpc>
                <a:spcPct val="120000"/>
              </a:lnSpc>
            </a:pPr>
            <a:r>
              <a:rPr lang="ja-JP" altLang="en-US" sz="1400" dirty="0" smtClean="0">
                <a:solidFill>
                  <a:schemeClr val="tx1">
                    <a:lumMod val="90000"/>
                    <a:lumOff val="10000"/>
                  </a:schemeClr>
                </a:solidFill>
              </a:rPr>
              <a:t>値を入力し保存ボタンを押下するとデータを</a:t>
            </a:r>
            <a:r>
              <a:rPr lang="en-US" altLang="ja-JP" sz="1400" dirty="0" smtClean="0">
                <a:solidFill>
                  <a:schemeClr val="tx1">
                    <a:lumMod val="90000"/>
                    <a:lumOff val="10000"/>
                  </a:schemeClr>
                </a:solidFill>
              </a:rPr>
              <a:t>DB</a:t>
            </a:r>
            <a:r>
              <a:rPr lang="ja-JP" altLang="en-US" sz="1400" dirty="0" smtClean="0">
                <a:solidFill>
                  <a:schemeClr val="tx1">
                    <a:lumMod val="90000"/>
                    <a:lumOff val="10000"/>
                  </a:schemeClr>
                </a:solidFill>
              </a:rPr>
              <a:t>に保存し一覧画面に戻る</a:t>
            </a:r>
            <a:endParaRPr kumimoji="1" lang="en-US" altLang="ja-JP" sz="1400" dirty="0" smtClean="0">
              <a:solidFill>
                <a:schemeClr val="tx1">
                  <a:lumMod val="90000"/>
                  <a:lumOff val="10000"/>
                </a:schemeClr>
              </a:solidFill>
            </a:endParaRPr>
          </a:p>
        </p:txBody>
      </p:sp>
      <p:cxnSp>
        <p:nvCxnSpPr>
          <p:cNvPr id="22" name="直線コネクタ 10"/>
          <p:cNvCxnSpPr/>
          <p:nvPr/>
        </p:nvCxnSpPr>
        <p:spPr>
          <a:xfrm rot="10800000">
            <a:off x="2020058" y="4853520"/>
            <a:ext cx="5310143" cy="1749348"/>
          </a:xfrm>
          <a:prstGeom prst="bentConnector3">
            <a:avLst>
              <a:gd name="adj1" fmla="val 100283"/>
            </a:avLst>
          </a:prstGeom>
          <a:ln w="19050" cap="flat" cmpd="sng">
            <a:solidFill>
              <a:srgbClr val="154ECD"/>
            </a:solidFill>
            <a:headEnd type="none" w="med" len="lg"/>
            <a:tailEnd type="triangle" w="med" len="lg"/>
          </a:ln>
          <a:effectLst/>
        </p:spPr>
        <p:style>
          <a:lnRef idx="2">
            <a:schemeClr val="accent1"/>
          </a:lnRef>
          <a:fillRef idx="0">
            <a:schemeClr val="accent1"/>
          </a:fillRef>
          <a:effectRef idx="1">
            <a:schemeClr val="accent1"/>
          </a:effectRef>
          <a:fontRef idx="minor">
            <a:schemeClr val="tx1"/>
          </a:fontRef>
        </p:style>
      </p:cxnSp>
      <p:sp>
        <p:nvSpPr>
          <p:cNvPr id="27" name="四角形吹き出し 26"/>
          <p:cNvSpPr/>
          <p:nvPr/>
        </p:nvSpPr>
        <p:spPr>
          <a:xfrm>
            <a:off x="2209471" y="5570467"/>
            <a:ext cx="1525838" cy="705543"/>
          </a:xfrm>
          <a:prstGeom prst="wedgeRectCallout">
            <a:avLst>
              <a:gd name="adj1" fmla="val 3468"/>
              <a:gd name="adj2" fmla="val 93021"/>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lang="ja-JP" altLang="en-US" sz="1400" dirty="0" smtClean="0">
                <a:solidFill>
                  <a:schemeClr val="tx1">
                    <a:lumMod val="90000"/>
                    <a:lumOff val="10000"/>
                  </a:schemeClr>
                </a:solidFill>
              </a:rPr>
              <a:t>登録をキャンセルしてダイアログを閉じる</a:t>
            </a:r>
            <a:endParaRPr kumimoji="1" lang="en-US" altLang="ja-JP" sz="1400" dirty="0" smtClean="0">
              <a:solidFill>
                <a:schemeClr val="tx1">
                  <a:lumMod val="90000"/>
                  <a:lumOff val="10000"/>
                </a:schemeClr>
              </a:solidFill>
            </a:endParaRPr>
          </a:p>
        </p:txBody>
      </p:sp>
    </p:spTree>
    <p:extLst>
      <p:ext uri="{BB962C8B-B14F-4D97-AF65-F5344CB8AC3E}">
        <p14:creationId xmlns:p14="http://schemas.microsoft.com/office/powerpoint/2010/main" val="4083975729"/>
      </p:ext>
    </p:extLst>
  </p:cSld>
  <p:clrMapOvr>
    <a:masterClrMapping/>
  </p:clrMapOvr>
  <p:transition xmlns:p14="http://schemas.microsoft.com/office/powerpoint/2010/mai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モデル（</a:t>
            </a:r>
            <a:r>
              <a:rPr lang="en-US" altLang="ja-JP" dirty="0" smtClean="0"/>
              <a:t>Customer</a:t>
            </a:r>
            <a:r>
              <a:rPr lang="ja-JP" altLang="en-US" dirty="0" smtClean="0"/>
              <a:t>）の定義</a:t>
            </a:r>
            <a:endParaRPr kumimoji="1" lang="ja-JP" altLang="en-US" dirty="0"/>
          </a:p>
        </p:txBody>
      </p:sp>
      <p:sp>
        <p:nvSpPr>
          <p:cNvPr id="3" name="コンテンツ プレースホルダー 2"/>
          <p:cNvSpPr>
            <a:spLocks noGrp="1"/>
          </p:cNvSpPr>
          <p:nvPr>
            <p:ph idx="1"/>
          </p:nvPr>
        </p:nvSpPr>
        <p:spPr/>
        <p:txBody>
          <a:bodyPr>
            <a:normAutofit fontScale="55000" lnSpcReduction="20000"/>
          </a:bodyPr>
          <a:lstStyle/>
          <a:p>
            <a:pPr marL="0" indent="0">
              <a:spcBef>
                <a:spcPts val="0"/>
              </a:spcBef>
              <a:spcAft>
                <a:spcPts val="0"/>
              </a:spcAft>
              <a:buNone/>
            </a:pPr>
            <a:r>
              <a:rPr lang="en-US" altLang="ja-JP" dirty="0" err="1">
                <a:solidFill>
                  <a:srgbClr val="1C1C1C"/>
                </a:solidFill>
                <a:latin typeface="ＭＳ ゴシック"/>
                <a:ea typeface="ＭＳ ゴシック"/>
                <a:cs typeface="ＭＳ ゴシック"/>
              </a:rPr>
              <a:t>angular.module</a:t>
            </a:r>
            <a:r>
              <a:rPr lang="en-US" altLang="ja-JP" dirty="0">
                <a:solidFill>
                  <a:srgbClr val="1C1C1C"/>
                </a:solidFill>
                <a:latin typeface="ＭＳ ゴシック"/>
                <a:ea typeface="ＭＳ ゴシック"/>
                <a:cs typeface="ＭＳ ゴシック"/>
              </a:rPr>
              <a:t>("app")</a:t>
            </a: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.factory("Customer", ["AppPot", function(AppPot) {</a:t>
            </a: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err="1" smtClean="0">
                <a:solidFill>
                  <a:srgbClr val="1C1C1C"/>
                </a:solidFill>
                <a:latin typeface="ＭＳ ゴシック"/>
                <a:ea typeface="ＭＳ ゴシック"/>
                <a:cs typeface="ＭＳ ゴシック"/>
              </a:rPr>
              <a:t>var</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customer = </a:t>
            </a:r>
            <a:r>
              <a:rPr lang="en-US" altLang="ja-JP" dirty="0" err="1">
                <a:solidFill>
                  <a:srgbClr val="1C1C1C"/>
                </a:solidFill>
                <a:latin typeface="ＭＳ ゴシック"/>
                <a:ea typeface="ＭＳ ゴシック"/>
                <a:cs typeface="ＭＳ ゴシック"/>
              </a:rPr>
              <a:t>AppPot.defineModel</a:t>
            </a:r>
            <a:r>
              <a:rPr lang="en-US" altLang="ja-JP" dirty="0">
                <a:solidFill>
                  <a:srgbClr val="1C1C1C"/>
                </a:solidFill>
                <a:latin typeface="ＭＳ ゴシック"/>
                <a:ea typeface="ＭＳ ゴシック"/>
                <a:cs typeface="ＭＳ ゴシック"/>
              </a:rPr>
              <a:t>("customer", {</a:t>
            </a: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err="1">
                <a:solidFill>
                  <a:srgbClr val="1C1C1C"/>
                </a:solidFill>
                <a:latin typeface="ＭＳ ゴシック"/>
                <a:ea typeface="ＭＳ ゴシック"/>
                <a:cs typeface="ＭＳ ゴシック"/>
              </a:rPr>
              <a:t>customerId</a:t>
            </a:r>
            <a:r>
              <a:rPr lang="en-US" altLang="ja-JP" dirty="0">
                <a:solidFill>
                  <a:srgbClr val="1C1C1C"/>
                </a:solidFill>
                <a:latin typeface="ＭＳ ゴシック"/>
                <a:ea typeface="ＭＳ ゴシック"/>
                <a:cs typeface="ＭＳ ゴシック"/>
              </a:rPr>
              <a:t>": {</a:t>
            </a: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type: </a:t>
            </a:r>
            <a:r>
              <a:rPr lang="en-US" altLang="ja-JP" dirty="0" err="1" smtClean="0">
                <a:solidFill>
                  <a:srgbClr val="1C1C1C"/>
                </a:solidFill>
                <a:latin typeface="ＭＳ ゴシック"/>
                <a:ea typeface="ＭＳ ゴシック"/>
                <a:cs typeface="ＭＳ ゴシック"/>
              </a:rPr>
              <a:t>AppPot.DataType.Varchar</a:t>
            </a:r>
            <a:endParaRPr lang="en-US" altLang="ja-JP" dirty="0">
              <a:solidFill>
                <a:srgbClr val="1C1C1C"/>
              </a:solidFill>
              <a:latin typeface="ＭＳ ゴシック"/>
              <a:ea typeface="ＭＳ ゴシック"/>
              <a:cs typeface="ＭＳ ゴシック"/>
            </a:endParaRP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a:t>
            </a: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name": {</a:t>
            </a: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type: </a:t>
            </a:r>
            <a:r>
              <a:rPr lang="en-US" altLang="ja-JP" dirty="0" err="1" smtClean="0">
                <a:solidFill>
                  <a:srgbClr val="1C1C1C"/>
                </a:solidFill>
                <a:latin typeface="ＭＳ ゴシック"/>
                <a:ea typeface="ＭＳ ゴシック"/>
                <a:cs typeface="ＭＳ ゴシック"/>
              </a:rPr>
              <a:t>AppPot.DataType.Varchar</a:t>
            </a:r>
            <a:endParaRPr lang="en-US" altLang="ja-JP" dirty="0">
              <a:solidFill>
                <a:srgbClr val="1C1C1C"/>
              </a:solidFill>
              <a:latin typeface="ＭＳ ゴシック"/>
              <a:ea typeface="ＭＳ ゴシック"/>
              <a:cs typeface="ＭＳ ゴシック"/>
            </a:endParaRP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a:t>
            </a: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zip": {</a:t>
            </a: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type</a:t>
            </a:r>
            <a:r>
              <a:rPr lang="en-US" altLang="ja-JP" dirty="0">
                <a:solidFill>
                  <a:srgbClr val="1C1C1C"/>
                </a:solidFill>
                <a:latin typeface="ＭＳ ゴシック"/>
                <a:ea typeface="ＭＳ ゴシック"/>
                <a:cs typeface="ＭＳ ゴシック"/>
              </a:rPr>
              <a:t>: </a:t>
            </a:r>
            <a:r>
              <a:rPr lang="en-US" altLang="ja-JP" dirty="0" err="1" smtClean="0">
                <a:solidFill>
                  <a:srgbClr val="1C1C1C"/>
                </a:solidFill>
                <a:latin typeface="ＭＳ ゴシック"/>
                <a:ea typeface="ＭＳ ゴシック"/>
                <a:cs typeface="ＭＳ ゴシック"/>
              </a:rPr>
              <a:t>AppPot.DataType.Varchar</a:t>
            </a:r>
            <a:endParaRPr lang="en-US" altLang="ja-JP" dirty="0">
              <a:solidFill>
                <a:srgbClr val="1C1C1C"/>
              </a:solidFill>
              <a:latin typeface="ＭＳ ゴシック"/>
              <a:ea typeface="ＭＳ ゴシック"/>
              <a:cs typeface="ＭＳ ゴシック"/>
            </a:endParaRP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a:t>
            </a: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address": {</a:t>
            </a: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type</a:t>
            </a:r>
            <a:r>
              <a:rPr lang="en-US" altLang="ja-JP" dirty="0">
                <a:solidFill>
                  <a:srgbClr val="1C1C1C"/>
                </a:solidFill>
                <a:latin typeface="ＭＳ ゴシック"/>
                <a:ea typeface="ＭＳ ゴシック"/>
                <a:cs typeface="ＭＳ ゴシック"/>
              </a:rPr>
              <a:t>: </a:t>
            </a:r>
            <a:r>
              <a:rPr lang="en-US" altLang="ja-JP" dirty="0" err="1" smtClean="0">
                <a:solidFill>
                  <a:srgbClr val="1C1C1C"/>
                </a:solidFill>
                <a:latin typeface="ＭＳ ゴシック"/>
                <a:ea typeface="ＭＳ ゴシック"/>
                <a:cs typeface="ＭＳ ゴシック"/>
              </a:rPr>
              <a:t>AppPot.DataType.Varchar</a:t>
            </a:r>
            <a:endParaRPr lang="en-US" altLang="ja-JP" dirty="0">
              <a:solidFill>
                <a:srgbClr val="1C1C1C"/>
              </a:solidFill>
              <a:latin typeface="ＭＳ ゴシック"/>
              <a:ea typeface="ＭＳ ゴシック"/>
              <a:cs typeface="ＭＳ ゴシック"/>
            </a:endParaRP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a:t>
            </a: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phone": {</a:t>
            </a: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type</a:t>
            </a:r>
            <a:r>
              <a:rPr lang="en-US" altLang="ja-JP" dirty="0">
                <a:solidFill>
                  <a:srgbClr val="1C1C1C"/>
                </a:solidFill>
                <a:latin typeface="ＭＳ ゴシック"/>
                <a:ea typeface="ＭＳ ゴシック"/>
                <a:cs typeface="ＭＳ ゴシック"/>
              </a:rPr>
              <a:t>: </a:t>
            </a:r>
            <a:r>
              <a:rPr lang="en-US" altLang="ja-JP" dirty="0" err="1" smtClean="0">
                <a:solidFill>
                  <a:srgbClr val="1C1C1C"/>
                </a:solidFill>
                <a:latin typeface="ＭＳ ゴシック"/>
                <a:ea typeface="ＭＳ ゴシック"/>
                <a:cs typeface="ＭＳ ゴシック"/>
              </a:rPr>
              <a:t>AppPot.DataType.Varchar</a:t>
            </a:r>
            <a:endParaRPr lang="en-US" altLang="ja-JP" dirty="0">
              <a:solidFill>
                <a:srgbClr val="1C1C1C"/>
              </a:solidFill>
              <a:latin typeface="ＭＳ ゴシック"/>
              <a:ea typeface="ＭＳ ゴシック"/>
              <a:cs typeface="ＭＳ ゴシック"/>
            </a:endParaRP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a:t>
            </a: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sex": {</a:t>
            </a: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type</a:t>
            </a:r>
            <a:r>
              <a:rPr lang="en-US" altLang="ja-JP" dirty="0">
                <a:solidFill>
                  <a:srgbClr val="1C1C1C"/>
                </a:solidFill>
                <a:latin typeface="ＭＳ ゴシック"/>
                <a:ea typeface="ＭＳ ゴシック"/>
                <a:cs typeface="ＭＳ ゴシック"/>
              </a:rPr>
              <a:t>: </a:t>
            </a:r>
            <a:r>
              <a:rPr lang="en-US" altLang="ja-JP" smtClean="0">
                <a:solidFill>
                  <a:srgbClr val="1C1C1C"/>
                </a:solidFill>
                <a:latin typeface="ＭＳ ゴシック"/>
                <a:ea typeface="ＭＳ ゴシック"/>
                <a:cs typeface="ＭＳ ゴシック"/>
              </a:rPr>
              <a:t>AppPot.DataType.Long</a:t>
            </a:r>
            <a:endParaRPr lang="en-US" altLang="ja-JP" dirty="0">
              <a:solidFill>
                <a:srgbClr val="1C1C1C"/>
              </a:solidFill>
              <a:latin typeface="ＭＳ ゴシック"/>
              <a:ea typeface="ＭＳ ゴシック"/>
              <a:cs typeface="ＭＳ ゴシック"/>
            </a:endParaRP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endParaRPr lang="en-US" altLang="ja-JP" dirty="0">
              <a:solidFill>
                <a:srgbClr val="1C1C1C"/>
              </a:solidFill>
              <a:latin typeface="ＭＳ ゴシック"/>
              <a:ea typeface="ＭＳ ゴシック"/>
              <a:cs typeface="ＭＳ ゴシック"/>
            </a:endParaRP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a:t>
            </a:r>
            <a:r>
              <a:rPr lang="en-US" altLang="ja-JP" dirty="0">
                <a:solidFill>
                  <a:srgbClr val="1C1C1C"/>
                </a:solidFill>
                <a:latin typeface="ＭＳ ゴシック"/>
                <a:ea typeface="ＭＳ ゴシック"/>
                <a:cs typeface="ＭＳ ゴシック"/>
              </a:rPr>
              <a:t>);</a:t>
            </a:r>
          </a:p>
          <a:p>
            <a:pPr marL="0" indent="0">
              <a:spcBef>
                <a:spcPts val="0"/>
              </a:spcBef>
              <a:spcAft>
                <a:spcPts val="0"/>
              </a:spcAft>
              <a:buNone/>
            </a:pPr>
            <a:endParaRPr lang="en-US" altLang="ja-JP" dirty="0">
              <a:solidFill>
                <a:srgbClr val="1C1C1C"/>
              </a:solidFill>
              <a:latin typeface="ＭＳ ゴシック"/>
              <a:ea typeface="ＭＳ ゴシック"/>
              <a:cs typeface="ＭＳ ゴシック"/>
            </a:endParaRP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  </a:t>
            </a:r>
            <a:r>
              <a:rPr lang="en-US" altLang="ja-JP" dirty="0" smtClean="0">
                <a:solidFill>
                  <a:srgbClr val="1C1C1C"/>
                </a:solidFill>
                <a:latin typeface="ＭＳ ゴシック"/>
                <a:ea typeface="ＭＳ ゴシック"/>
                <a:cs typeface="ＭＳ ゴシック"/>
              </a:rPr>
              <a:t>  return </a:t>
            </a:r>
            <a:r>
              <a:rPr lang="en-US" altLang="ja-JP" dirty="0">
                <a:solidFill>
                  <a:srgbClr val="1C1C1C"/>
                </a:solidFill>
                <a:latin typeface="ＭＳ ゴシック"/>
                <a:ea typeface="ＭＳ ゴシック"/>
                <a:cs typeface="ＭＳ ゴシック"/>
              </a:rPr>
              <a:t>customer;</a:t>
            </a:r>
          </a:p>
          <a:p>
            <a:pPr marL="0" indent="0">
              <a:spcBef>
                <a:spcPts val="0"/>
              </a:spcBef>
              <a:spcAft>
                <a:spcPts val="0"/>
              </a:spcAft>
              <a:buNone/>
            </a:pPr>
            <a:r>
              <a:rPr lang="en-US" altLang="ja-JP" dirty="0">
                <a:solidFill>
                  <a:srgbClr val="1C1C1C"/>
                </a:solidFill>
                <a:latin typeface="ＭＳ ゴシック"/>
                <a:ea typeface="ＭＳ ゴシック"/>
                <a:cs typeface="ＭＳ ゴシック"/>
              </a:rPr>
              <a:t>}]);</a:t>
            </a:r>
          </a:p>
          <a:p>
            <a:pPr marL="0" indent="0">
              <a:spcBef>
                <a:spcPts val="0"/>
              </a:spcBef>
              <a:spcAft>
                <a:spcPts val="0"/>
              </a:spcAft>
              <a:buNone/>
            </a:pPr>
            <a:endParaRPr kumimoji="1" lang="ja-JP" altLang="en-US" dirty="0">
              <a:solidFill>
                <a:srgbClr val="1C1C1C"/>
              </a:solidFill>
              <a:latin typeface="ＭＳ ゴシック"/>
              <a:ea typeface="ＭＳ ゴシック"/>
              <a:cs typeface="ＭＳ ゴシック"/>
            </a:endParaRPr>
          </a:p>
        </p:txBody>
      </p:sp>
      <p:sp>
        <p:nvSpPr>
          <p:cNvPr id="4" name="テキスト ボックス 3"/>
          <p:cNvSpPr txBox="1"/>
          <p:nvPr/>
        </p:nvSpPr>
        <p:spPr>
          <a:xfrm>
            <a:off x="432171" y="1217048"/>
            <a:ext cx="4446951" cy="369332"/>
          </a:xfrm>
          <a:prstGeom prst="rect">
            <a:avLst/>
          </a:prstGeom>
          <a:noFill/>
        </p:spPr>
        <p:txBody>
          <a:bodyPr wrap="none" rtlCol="0">
            <a:spAutoFit/>
          </a:bodyPr>
          <a:lstStyle/>
          <a:p>
            <a:r>
              <a:rPr kumimoji="1" lang="en-US" altLang="ja-JP" dirty="0" smtClean="0">
                <a:latin typeface="+mn-ea"/>
                <a:ea typeface="+mn-ea"/>
              </a:rPr>
              <a:t>components/simple-crud/</a:t>
            </a:r>
            <a:r>
              <a:rPr kumimoji="1" lang="en-US" altLang="ja-JP" dirty="0" err="1" smtClean="0">
                <a:latin typeface="+mn-ea"/>
                <a:ea typeface="+mn-ea"/>
              </a:rPr>
              <a:t>Customer.js</a:t>
            </a:r>
            <a:endParaRPr kumimoji="1" lang="ja-JP" altLang="en-US" dirty="0">
              <a:latin typeface="+mn-ea"/>
              <a:ea typeface="+mn-ea"/>
            </a:endParaRPr>
          </a:p>
        </p:txBody>
      </p:sp>
      <p:sp>
        <p:nvSpPr>
          <p:cNvPr id="5" name="正方形/長方形 4"/>
          <p:cNvSpPr/>
          <p:nvPr/>
        </p:nvSpPr>
        <p:spPr>
          <a:xfrm>
            <a:off x="811429" y="1966674"/>
            <a:ext cx="3686706" cy="3333642"/>
          </a:xfrm>
          <a:prstGeom prst="rect">
            <a:avLst/>
          </a:prstGeom>
          <a:noFill/>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endParaRPr kumimoji="1" lang="ja-JP" altLang="en-US" sz="1400" dirty="0" smtClean="0">
              <a:solidFill>
                <a:schemeClr val="tx1">
                  <a:lumMod val="90000"/>
                  <a:lumOff val="10000"/>
                </a:schemeClr>
              </a:solidFill>
            </a:endParaRPr>
          </a:p>
        </p:txBody>
      </p:sp>
      <p:sp>
        <p:nvSpPr>
          <p:cNvPr id="6" name="四角形吹き出し 5"/>
          <p:cNvSpPr/>
          <p:nvPr/>
        </p:nvSpPr>
        <p:spPr>
          <a:xfrm>
            <a:off x="5103212" y="2982162"/>
            <a:ext cx="1926224" cy="836535"/>
          </a:xfrm>
          <a:prstGeom prst="wedgeRectCallout">
            <a:avLst>
              <a:gd name="adj1" fmla="val -80352"/>
              <a:gd name="adj2" fmla="val -52203"/>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85000" lnSpcReduction="10000"/>
          </a:bodyPr>
          <a:lstStyle/>
          <a:p>
            <a:pPr marL="88900" indent="-88900">
              <a:lnSpc>
                <a:spcPct val="120000"/>
              </a:lnSpc>
              <a:buFont typeface="Arial"/>
              <a:buChar char="•"/>
            </a:pPr>
            <a:r>
              <a:rPr lang="ja-JP" altLang="en-US" sz="1400" dirty="0" smtClean="0">
                <a:solidFill>
                  <a:schemeClr val="tx1">
                    <a:lumMod val="90000"/>
                    <a:lumOff val="10000"/>
                  </a:schemeClr>
                </a:solidFill>
              </a:rPr>
              <a:t>モデルのスキーマを定義</a:t>
            </a:r>
            <a:endParaRPr lang="en-US" altLang="ja-JP" sz="1400" dirty="0" smtClean="0">
              <a:solidFill>
                <a:schemeClr val="tx1">
                  <a:lumMod val="90000"/>
                  <a:lumOff val="10000"/>
                </a:schemeClr>
              </a:solidFill>
            </a:endParaRPr>
          </a:p>
          <a:p>
            <a:pPr marL="88900" indent="-88900">
              <a:lnSpc>
                <a:spcPct val="120000"/>
              </a:lnSpc>
              <a:buFont typeface="Arial"/>
              <a:buChar char="•"/>
            </a:pPr>
            <a:r>
              <a:rPr kumimoji="1" lang="en-US" altLang="ja-JP" sz="1400" dirty="0" smtClean="0">
                <a:solidFill>
                  <a:schemeClr val="tx1">
                    <a:lumMod val="90000"/>
                    <a:lumOff val="10000"/>
                  </a:schemeClr>
                </a:solidFill>
              </a:rPr>
              <a:t>AppPot</a:t>
            </a:r>
            <a:r>
              <a:rPr kumimoji="1" lang="ja-JP" altLang="en-US" sz="1400" dirty="0" smtClean="0">
                <a:solidFill>
                  <a:schemeClr val="tx1">
                    <a:lumMod val="90000"/>
                    <a:lumOff val="10000"/>
                  </a:schemeClr>
                </a:solidFill>
              </a:rPr>
              <a:t>の組み込み項目の定義は不要</a:t>
            </a:r>
          </a:p>
        </p:txBody>
      </p:sp>
    </p:spTree>
    <p:extLst>
      <p:ext uri="{BB962C8B-B14F-4D97-AF65-F5344CB8AC3E}">
        <p14:creationId xmlns:p14="http://schemas.microsoft.com/office/powerpoint/2010/main" val="1603906840"/>
      </p:ext>
    </p:extLst>
  </p:cSld>
  <p:clrMapOvr>
    <a:masterClrMapping/>
  </p:clrMapOvr>
  <p:transition xmlns:p14="http://schemas.microsoft.com/office/powerpoint/2010/mai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データベース生成処理の追加</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pPr marL="0" indent="0">
              <a:spcBef>
                <a:spcPts val="0"/>
              </a:spcBef>
              <a:spcAft>
                <a:spcPts val="0"/>
              </a:spcAft>
              <a:buNone/>
            </a:pPr>
            <a:r>
              <a:rPr lang="en-US" altLang="ja-JP" dirty="0" err="1">
                <a:solidFill>
                  <a:schemeClr val="bg1">
                    <a:lumMod val="50000"/>
                  </a:schemeClr>
                </a:solidFill>
                <a:latin typeface="ＭＳ ゴシック"/>
                <a:ea typeface="ＭＳ ゴシック"/>
                <a:cs typeface="ＭＳ ゴシック"/>
              </a:rPr>
              <a:t>angular.module</a:t>
            </a:r>
            <a:r>
              <a:rPr lang="en-US" altLang="ja-JP" dirty="0">
                <a:solidFill>
                  <a:schemeClr val="bg1">
                    <a:lumMod val="50000"/>
                  </a:schemeClr>
                </a:solidFill>
                <a:latin typeface="ＭＳ ゴシック"/>
                <a:ea typeface="ＭＳ ゴシック"/>
                <a:cs typeface="ＭＳ ゴシック"/>
              </a:rPr>
              <a:t>("app")</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.controller("</a:t>
            </a:r>
            <a:r>
              <a:rPr lang="en-US" altLang="ja-JP" dirty="0" err="1">
                <a:solidFill>
                  <a:schemeClr val="bg1">
                    <a:lumMod val="50000"/>
                  </a:schemeClr>
                </a:solidFill>
                <a:latin typeface="ＭＳ ゴシック"/>
                <a:ea typeface="ＭＳ ゴシック"/>
                <a:cs typeface="ＭＳ ゴシック"/>
              </a:rPr>
              <a:t>LoginController</a:t>
            </a:r>
            <a:r>
              <a:rPr lang="en-US" altLang="ja-JP" dirty="0">
                <a:solidFill>
                  <a:schemeClr val="bg1">
                    <a:lumMod val="50000"/>
                  </a:schemeClr>
                </a:solidFill>
                <a:latin typeface="ＭＳ ゴシック"/>
                <a:ea typeface="ＭＳ ゴシック"/>
                <a:cs typeface="ＭＳ ゴシック"/>
              </a:rPr>
              <a: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["$scope", "$location", "AppPot", </a:t>
            </a:r>
            <a:r>
              <a:rPr lang="en-US" altLang="ja-JP" dirty="0">
                <a:solidFill>
                  <a:schemeClr val="tx1">
                    <a:lumMod val="90000"/>
                    <a:lumOff val="10000"/>
                  </a:schemeClr>
                </a:solidFill>
                <a:latin typeface="ＭＳ ゴシック"/>
                <a:ea typeface="ＭＳ ゴシック"/>
                <a:cs typeface="ＭＳ ゴシック"/>
              </a:rPr>
              <a:t>"Customer"</a:t>
            </a:r>
            <a:r>
              <a:rPr lang="en-US" altLang="ja-JP" dirty="0">
                <a:solidFill>
                  <a:schemeClr val="bg1">
                    <a:lumMod val="50000"/>
                  </a:schemeClr>
                </a:solidFill>
                <a:latin typeface="ＭＳ ゴシック"/>
                <a:ea typeface="ＭＳ ゴシック"/>
                <a:cs typeface="ＭＳ ゴシック"/>
              </a:rPr>
              <a:t>, </a:t>
            </a:r>
            <a:endParaRPr lang="en-US" altLang="ja-JP"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r>
              <a:rPr lang="en-US" altLang="ja-JP" dirty="0" smtClean="0">
                <a:solidFill>
                  <a:schemeClr val="bg1">
                    <a:lumMod val="50000"/>
                  </a:schemeClr>
                </a:solidFill>
                <a:latin typeface="ＭＳ ゴシック"/>
                <a:ea typeface="ＭＳ ゴシック"/>
                <a:cs typeface="ＭＳ ゴシック"/>
              </a:rPr>
              <a:t>   function</a:t>
            </a:r>
            <a:r>
              <a:rPr lang="en-US" altLang="ja-JP" dirty="0">
                <a:solidFill>
                  <a:schemeClr val="bg1">
                    <a:lumMod val="50000"/>
                  </a:schemeClr>
                </a:solidFill>
                <a:latin typeface="ＭＳ ゴシック"/>
                <a:ea typeface="ＭＳ ゴシック"/>
                <a:cs typeface="ＭＳ ゴシック"/>
              </a:rPr>
              <a:t>($scope, $location, AppPot, </a:t>
            </a:r>
            <a:r>
              <a:rPr lang="en-US" altLang="ja-JP" dirty="0">
                <a:solidFill>
                  <a:srgbClr val="333333"/>
                </a:solidFill>
                <a:latin typeface="ＭＳ ゴシック"/>
                <a:ea typeface="ＭＳ ゴシック"/>
                <a:cs typeface="ＭＳ ゴシック"/>
              </a:rPr>
              <a:t>Customer</a:t>
            </a:r>
            <a:r>
              <a:rPr lang="en-US" altLang="ja-JP" dirty="0">
                <a:solidFill>
                  <a:schemeClr val="bg1">
                    <a:lumMod val="50000"/>
                  </a:schemeClr>
                </a:solidFill>
                <a:latin typeface="ＭＳ ゴシック"/>
                <a:ea typeface="ＭＳ ゴシック"/>
                <a:cs typeface="ＭＳ ゴシック"/>
              </a:rPr>
              <a:t>) {</a:t>
            </a:r>
          </a:p>
          <a:p>
            <a:pPr marL="0" indent="0">
              <a:spcBef>
                <a:spcPts val="0"/>
              </a:spcBef>
              <a:spcAft>
                <a:spcPts val="0"/>
              </a:spcAft>
              <a:buNone/>
            </a:pPr>
            <a:endParaRPr lang="en-US" altLang="ja-JP" dirty="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r>
              <a:rPr lang="en-US" altLang="ja-JP" dirty="0" err="1">
                <a:solidFill>
                  <a:schemeClr val="bg1">
                    <a:lumMod val="50000"/>
                  </a:schemeClr>
                </a:solidFill>
                <a:latin typeface="ＭＳ ゴシック"/>
                <a:ea typeface="ＭＳ ゴシック"/>
                <a:cs typeface="ＭＳ ゴシック"/>
              </a:rPr>
              <a:t>scope.userName</a:t>
            </a:r>
            <a:r>
              <a:rPr lang="en-US" altLang="ja-JP" dirty="0">
                <a:solidFill>
                  <a:schemeClr val="bg1">
                    <a:lumMod val="50000"/>
                  </a:schemeClr>
                </a:solidFill>
                <a:latin typeface="ＭＳ ゴシック"/>
                <a:ea typeface="ＭＳ ゴシック"/>
                <a:cs typeface="ＭＳ ゴシック"/>
              </a:rPr>
              <a:t> = "";</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r>
              <a:rPr lang="en-US" altLang="ja-JP" dirty="0" err="1">
                <a:solidFill>
                  <a:schemeClr val="bg1">
                    <a:lumMod val="50000"/>
                  </a:schemeClr>
                </a:solidFill>
                <a:latin typeface="ＭＳ ゴシック"/>
                <a:ea typeface="ＭＳ ゴシック"/>
                <a:cs typeface="ＭＳ ゴシック"/>
              </a:rPr>
              <a:t>scope.password</a:t>
            </a:r>
            <a:r>
              <a:rPr lang="en-US" altLang="ja-JP" dirty="0">
                <a:solidFill>
                  <a:schemeClr val="bg1">
                    <a:lumMod val="50000"/>
                  </a:schemeClr>
                </a:solidFill>
                <a:latin typeface="ＭＳ ゴシック"/>
                <a:ea typeface="ＭＳ ゴシック"/>
                <a:cs typeface="ＭＳ ゴシック"/>
              </a:rPr>
              <a:t> = "";</a:t>
            </a:r>
          </a:p>
          <a:p>
            <a:pPr marL="0" indent="0">
              <a:spcBef>
                <a:spcPts val="0"/>
              </a:spcBef>
              <a:spcAft>
                <a:spcPts val="0"/>
              </a:spcAft>
              <a:buNone/>
            </a:pPr>
            <a:endParaRPr lang="en-US" altLang="ja-JP" dirty="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r>
              <a:rPr lang="en-US" altLang="ja-JP" dirty="0" err="1">
                <a:solidFill>
                  <a:schemeClr val="bg1">
                    <a:lumMod val="50000"/>
                  </a:schemeClr>
                </a:solidFill>
                <a:latin typeface="ＭＳ ゴシック"/>
                <a:ea typeface="ＭＳ ゴシック"/>
                <a:cs typeface="ＭＳ ゴシック"/>
              </a:rPr>
              <a:t>scope.login</a:t>
            </a:r>
            <a:r>
              <a:rPr lang="en-US" altLang="ja-JP" dirty="0">
                <a:solidFill>
                  <a:schemeClr val="bg1">
                    <a:lumMod val="50000"/>
                  </a:schemeClr>
                </a:solidFill>
                <a:latin typeface="ＭＳ ゴシック"/>
                <a:ea typeface="ＭＳ ゴシック"/>
                <a:cs typeface="ＭＳ ゴシック"/>
              </a:rPr>
              <a:t> = function() {</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r>
              <a:rPr lang="en-US" altLang="ja-JP" dirty="0" err="1">
                <a:solidFill>
                  <a:schemeClr val="bg1">
                    <a:lumMod val="50000"/>
                  </a:schemeClr>
                </a:solidFill>
                <a:latin typeface="ＭＳ ゴシック"/>
                <a:ea typeface="ＭＳ ゴシック"/>
                <a:cs typeface="ＭＳ ゴシック"/>
              </a:rPr>
              <a:t>AppPot.LocalAuthenticator.login</a:t>
            </a:r>
            <a:r>
              <a:rPr lang="en-US" altLang="ja-JP" dirty="0">
                <a:solidFill>
                  <a:schemeClr val="bg1">
                    <a:lumMod val="50000"/>
                  </a:schemeClr>
                </a:solidFill>
                <a:latin typeface="ＭＳ ゴシック"/>
                <a:ea typeface="ＭＳ ゴシック"/>
                <a:cs typeface="ＭＳ ゴシック"/>
              </a:rPr>
              <a:t>($</a:t>
            </a:r>
            <a:r>
              <a:rPr lang="en-US" altLang="ja-JP" dirty="0" err="1">
                <a:solidFill>
                  <a:schemeClr val="bg1">
                    <a:lumMod val="50000"/>
                  </a:schemeClr>
                </a:solidFill>
                <a:latin typeface="ＭＳ ゴシック"/>
                <a:ea typeface="ＭＳ ゴシック"/>
                <a:cs typeface="ＭＳ ゴシック"/>
              </a:rPr>
              <a:t>scope.userName</a:t>
            </a:r>
            <a:r>
              <a:rPr lang="en-US" altLang="ja-JP" dirty="0">
                <a:solidFill>
                  <a:schemeClr val="bg1">
                    <a:lumMod val="50000"/>
                  </a:schemeClr>
                </a:solidFill>
                <a:latin typeface="ＭＳ ゴシック"/>
                <a:ea typeface="ＭＳ ゴシック"/>
                <a:cs typeface="ＭＳ ゴシック"/>
              </a:rPr>
              <a:t>, $</a:t>
            </a:r>
            <a:r>
              <a:rPr lang="en-US" altLang="ja-JP" dirty="0" err="1">
                <a:solidFill>
                  <a:schemeClr val="bg1">
                    <a:lumMod val="50000"/>
                  </a:schemeClr>
                </a:solidFill>
                <a:latin typeface="ＭＳ ゴシック"/>
                <a:ea typeface="ＭＳ ゴシック"/>
                <a:cs typeface="ＭＳ ゴシック"/>
              </a:rPr>
              <a:t>scope.password</a:t>
            </a:r>
            <a:r>
              <a:rPr lang="en-US" altLang="ja-JP" dirty="0">
                <a:solidFill>
                  <a:schemeClr val="bg1">
                    <a:lumMod val="50000"/>
                  </a:schemeClr>
                </a:solidFill>
                <a:latin typeface="ＭＳ ゴシック"/>
                <a:ea typeface="ＭＳ ゴシック"/>
                <a:cs typeface="ＭＳ ゴシック"/>
              </a:rPr>
              <a: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r>
              <a:rPr lang="en-US" altLang="ja-JP" dirty="0">
                <a:solidFill>
                  <a:srgbClr val="333333"/>
                </a:solidFill>
                <a:latin typeface="ＭＳ ゴシック"/>
                <a:ea typeface="ＭＳ ゴシック"/>
                <a:cs typeface="ＭＳ ゴシック"/>
              </a:rPr>
              <a:t>.then(function(</a:t>
            </a:r>
            <a:r>
              <a:rPr lang="en-US" altLang="ja-JP" dirty="0" err="1">
                <a:solidFill>
                  <a:srgbClr val="333333"/>
                </a:solidFill>
                <a:latin typeface="ＭＳ ゴシック"/>
                <a:ea typeface="ＭＳ ゴシック"/>
                <a:cs typeface="ＭＳ ゴシック"/>
              </a:rPr>
              <a:t>authInfo</a:t>
            </a:r>
            <a:r>
              <a:rPr lang="en-US" altLang="ja-JP" dirty="0">
                <a:solidFill>
                  <a:srgbClr val="333333"/>
                </a:solidFill>
                <a:latin typeface="ＭＳ ゴシック"/>
                <a:ea typeface="ＭＳ ゴシック"/>
                <a:cs typeface="ＭＳ ゴシック"/>
              </a:rPr>
              <a:t>) {</a:t>
            </a:r>
          </a:p>
          <a:p>
            <a:pPr marL="0" indent="0">
              <a:spcBef>
                <a:spcPts val="0"/>
              </a:spcBef>
              <a:spcAft>
                <a:spcPts val="0"/>
              </a:spcAft>
              <a:buNone/>
            </a:pPr>
            <a:r>
              <a:rPr lang="en-US" altLang="ja-JP" dirty="0">
                <a:solidFill>
                  <a:srgbClr val="333333"/>
                </a:solidFill>
                <a:latin typeface="ＭＳ ゴシック"/>
                <a:ea typeface="ＭＳ ゴシック"/>
                <a:cs typeface="ＭＳ ゴシック"/>
              </a:rPr>
              <a:t>            return </a:t>
            </a:r>
            <a:r>
              <a:rPr lang="en-US" altLang="ja-JP" dirty="0" err="1">
                <a:solidFill>
                  <a:srgbClr val="333333"/>
                </a:solidFill>
                <a:latin typeface="ＭＳ ゴシック"/>
                <a:ea typeface="ＭＳ ゴシック"/>
                <a:cs typeface="ＭＳ ゴシック"/>
              </a:rPr>
              <a:t>AppPot.createDatabase</a:t>
            </a:r>
            <a:r>
              <a:rPr lang="en-US" altLang="ja-JP" dirty="0">
                <a:solidFill>
                  <a:srgbClr val="333333"/>
                </a:solidFill>
                <a:latin typeface="ＭＳ ゴシック"/>
                <a:ea typeface="ＭＳ ゴシック"/>
                <a:cs typeface="ＭＳ ゴシック"/>
              </a:rPr>
              <a:t>([Customer]);</a:t>
            </a:r>
          </a:p>
          <a:p>
            <a:pPr marL="0" indent="0">
              <a:spcBef>
                <a:spcPts val="0"/>
              </a:spcBef>
              <a:spcAft>
                <a:spcPts val="0"/>
              </a:spcAft>
              <a:buNone/>
            </a:pPr>
            <a:r>
              <a:rPr lang="en-US" altLang="ja-JP" dirty="0">
                <a:solidFill>
                  <a:srgbClr val="333333"/>
                </a:solidFill>
                <a:latin typeface="ＭＳ ゴシック"/>
                <a:ea typeface="ＭＳ ゴシック"/>
                <a:cs typeface="ＭＳ ゴシック"/>
              </a:rPr>
              <a:t>        })</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.then(function() {</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r>
              <a:rPr lang="en-US" altLang="ja-JP" dirty="0" err="1">
                <a:solidFill>
                  <a:schemeClr val="bg1">
                    <a:lumMod val="50000"/>
                  </a:schemeClr>
                </a:solidFill>
                <a:latin typeface="ＭＳ ゴシック"/>
                <a:ea typeface="ＭＳ ゴシック"/>
                <a:cs typeface="ＭＳ ゴシック"/>
              </a:rPr>
              <a:t>location.path</a:t>
            </a:r>
            <a:r>
              <a:rPr lang="en-US" altLang="ja-JP" dirty="0">
                <a:solidFill>
                  <a:schemeClr val="bg1">
                    <a:lumMod val="50000"/>
                  </a:schemeClr>
                </a:solidFill>
                <a:latin typeface="ＭＳ ゴシック"/>
                <a:ea typeface="ＭＳ ゴシック"/>
                <a:cs typeface="ＭＳ ゴシック"/>
              </a:rPr>
              <a: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r>
              <a:rPr lang="en-US" altLang="ja-JP" dirty="0" err="1">
                <a:solidFill>
                  <a:schemeClr val="bg1">
                    <a:lumMod val="50000"/>
                  </a:schemeClr>
                </a:solidFill>
                <a:latin typeface="ＭＳ ゴシック"/>
                <a:ea typeface="ＭＳ ゴシック"/>
                <a:cs typeface="ＭＳ ゴシック"/>
              </a:rPr>
              <a:t>scope.$apply</a:t>
            </a:r>
            <a:r>
              <a:rPr lang="en-US" altLang="ja-JP" dirty="0">
                <a:solidFill>
                  <a:schemeClr val="bg1">
                    <a:lumMod val="50000"/>
                  </a:schemeClr>
                </a:solidFill>
                <a:latin typeface="ＭＳ ゴシック"/>
                <a:ea typeface="ＭＳ ゴシック"/>
                <a:cs typeface="ＭＳ ゴシック"/>
              </a:rPr>
              <a: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.catch(function(error) {</a:t>
            </a:r>
          </a:p>
          <a:p>
            <a:pPr marL="0" indent="0">
              <a:spcBef>
                <a:spcPts val="0"/>
              </a:spcBef>
              <a:spcAft>
                <a:spcPts val="0"/>
              </a:spcAft>
              <a:buNone/>
            </a:pPr>
            <a:r>
              <a:rPr lang="en-US" altLang="ja-JP" dirty="0" smtClean="0">
                <a:solidFill>
                  <a:schemeClr val="bg1">
                    <a:lumMod val="50000"/>
                  </a:schemeClr>
                </a:solidFill>
                <a:latin typeface="ＭＳ ゴシック"/>
                <a:ea typeface="ＭＳ ゴシック"/>
                <a:cs typeface="ＭＳ ゴシック"/>
              </a:rPr>
              <a:t>        </a:t>
            </a:r>
            <a:r>
              <a:rPr lang="en-US" altLang="ja-JP" dirty="0">
                <a:solidFill>
                  <a:schemeClr val="bg1">
                    <a:lumMod val="50000"/>
                  </a:schemeClr>
                </a:solidFill>
                <a:latin typeface="ＭＳ ゴシック"/>
                <a:ea typeface="ＭＳ ゴシック"/>
                <a:cs typeface="ＭＳ ゴシック"/>
              </a:rPr>
              <a:t> </a:t>
            </a:r>
            <a:r>
              <a:rPr lang="en-US" altLang="ja-JP" dirty="0" smtClean="0">
                <a:solidFill>
                  <a:schemeClr val="bg1">
                    <a:lumMod val="50000"/>
                  </a:schemeClr>
                </a:solidFill>
                <a:latin typeface="ＭＳ ゴシック"/>
                <a:ea typeface="ＭＳ ゴシック"/>
                <a:cs typeface="ＭＳ ゴシック"/>
              </a:rPr>
              <a:t>   ...</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r>
              <a:rPr lang="en-US" altLang="ja-JP" dirty="0" smtClean="0">
                <a:solidFill>
                  <a:schemeClr val="bg1">
                    <a:lumMod val="50000"/>
                  </a:schemeClr>
                </a:solidFill>
                <a:latin typeface="ＭＳ ゴシック"/>
                <a:ea typeface="ＭＳ ゴシック"/>
                <a:cs typeface="ＭＳ ゴシック"/>
              </a:rPr>
              <a:t>       }</a:t>
            </a:r>
            <a:r>
              <a:rPr lang="en-US" altLang="ja-JP" dirty="0">
                <a:solidFill>
                  <a:schemeClr val="bg1">
                    <a:lumMod val="50000"/>
                  </a:schemeClr>
                </a:solidFill>
                <a:latin typeface="ＭＳ ゴシック"/>
                <a:ea typeface="ＭＳ ゴシック"/>
                <a:cs typeface="ＭＳ ゴシック"/>
              </a:rPr>
              <a: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p>
          <a:p>
            <a:pPr marL="0" indent="0">
              <a:spcBef>
                <a:spcPts val="0"/>
              </a:spcBef>
              <a:spcAft>
                <a:spcPts val="0"/>
              </a:spcAft>
              <a:buNone/>
            </a:pPr>
            <a:endParaRPr lang="en-US" altLang="ja-JP" dirty="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a:t>
            </a:r>
          </a:p>
        </p:txBody>
      </p:sp>
      <p:sp>
        <p:nvSpPr>
          <p:cNvPr id="4" name="テキスト ボックス 3"/>
          <p:cNvSpPr txBox="1"/>
          <p:nvPr/>
        </p:nvSpPr>
        <p:spPr>
          <a:xfrm>
            <a:off x="432171" y="1217048"/>
            <a:ext cx="4353288" cy="369332"/>
          </a:xfrm>
          <a:prstGeom prst="rect">
            <a:avLst/>
          </a:prstGeom>
          <a:noFill/>
        </p:spPr>
        <p:txBody>
          <a:bodyPr wrap="none" rtlCol="0">
            <a:spAutoFit/>
          </a:bodyPr>
          <a:lstStyle/>
          <a:p>
            <a:r>
              <a:rPr lang="en-US" altLang="ja-JP" dirty="0">
                <a:latin typeface="+mn-ea"/>
              </a:rPr>
              <a:t>components</a:t>
            </a:r>
            <a:r>
              <a:rPr lang="en-US" altLang="ja-JP" dirty="0" smtClean="0">
                <a:latin typeface="+mn-ea"/>
              </a:rPr>
              <a:t>/</a:t>
            </a:r>
            <a:r>
              <a:rPr kumimoji="1" lang="en-US" altLang="ja-JP" dirty="0" err="1" smtClean="0">
                <a:latin typeface="+mn-ea"/>
                <a:ea typeface="+mn-ea"/>
              </a:rPr>
              <a:t>auth</a:t>
            </a:r>
            <a:r>
              <a:rPr kumimoji="1" lang="en-US" altLang="ja-JP" dirty="0" smtClean="0">
                <a:latin typeface="+mn-ea"/>
                <a:ea typeface="+mn-ea"/>
              </a:rPr>
              <a:t>/</a:t>
            </a:r>
            <a:r>
              <a:rPr kumimoji="1" lang="en-US" altLang="ja-JP" dirty="0" err="1" smtClean="0">
                <a:latin typeface="+mn-ea"/>
                <a:ea typeface="+mn-ea"/>
              </a:rPr>
              <a:t>LoginController.js</a:t>
            </a:r>
            <a:endParaRPr kumimoji="1" lang="ja-JP" altLang="en-US" dirty="0">
              <a:latin typeface="+mn-ea"/>
              <a:ea typeface="+mn-ea"/>
            </a:endParaRPr>
          </a:p>
        </p:txBody>
      </p:sp>
      <p:cxnSp>
        <p:nvCxnSpPr>
          <p:cNvPr id="6" name="直線コネクタ 5"/>
          <p:cNvCxnSpPr/>
          <p:nvPr/>
        </p:nvCxnSpPr>
        <p:spPr>
          <a:xfrm>
            <a:off x="2215846" y="3968299"/>
            <a:ext cx="3031976"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3955822" y="2215760"/>
            <a:ext cx="829637"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4046483" y="2416880"/>
            <a:ext cx="829637"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10" name="正方形/長方形 9"/>
          <p:cNvSpPr/>
          <p:nvPr/>
        </p:nvSpPr>
        <p:spPr>
          <a:xfrm>
            <a:off x="1234781" y="3562940"/>
            <a:ext cx="4110060" cy="608523"/>
          </a:xfrm>
          <a:prstGeom prst="rect">
            <a:avLst/>
          </a:prstGeom>
          <a:noFill/>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endParaRPr kumimoji="1" lang="ja-JP" altLang="en-US" sz="1400" dirty="0" smtClean="0">
              <a:solidFill>
                <a:schemeClr val="tx1">
                  <a:lumMod val="90000"/>
                  <a:lumOff val="10000"/>
                </a:schemeClr>
              </a:solidFill>
            </a:endParaRPr>
          </a:p>
        </p:txBody>
      </p:sp>
      <p:sp>
        <p:nvSpPr>
          <p:cNvPr id="11" name="四角形吹き出し 10"/>
          <p:cNvSpPr/>
          <p:nvPr/>
        </p:nvSpPr>
        <p:spPr>
          <a:xfrm>
            <a:off x="5773522" y="1797493"/>
            <a:ext cx="956039" cy="619388"/>
          </a:xfrm>
          <a:prstGeom prst="wedgeRectCallout">
            <a:avLst>
              <a:gd name="adj1" fmla="val -142074"/>
              <a:gd name="adj2" fmla="val 249"/>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nSpc>
                <a:spcPct val="120000"/>
              </a:lnSpc>
            </a:pPr>
            <a:r>
              <a:rPr lang="en-US" altLang="ja-JP" sz="1400" dirty="0" smtClean="0">
                <a:solidFill>
                  <a:schemeClr val="tx1">
                    <a:lumMod val="90000"/>
                    <a:lumOff val="10000"/>
                  </a:schemeClr>
                </a:solidFill>
              </a:rPr>
              <a:t>Customer</a:t>
            </a:r>
            <a:r>
              <a:rPr lang="ja-JP" altLang="en-US" sz="1400" dirty="0" smtClean="0">
                <a:solidFill>
                  <a:schemeClr val="tx1">
                    <a:lumMod val="90000"/>
                    <a:lumOff val="10000"/>
                  </a:schemeClr>
                </a:solidFill>
              </a:rPr>
              <a:t>モデルを参照に追加</a:t>
            </a:r>
            <a:endParaRPr kumimoji="1" lang="ja-JP" altLang="en-US" sz="1400" dirty="0" smtClean="0">
              <a:solidFill>
                <a:schemeClr val="tx1">
                  <a:lumMod val="90000"/>
                  <a:lumOff val="10000"/>
                </a:schemeClr>
              </a:solidFill>
            </a:endParaRPr>
          </a:p>
        </p:txBody>
      </p:sp>
      <p:sp>
        <p:nvSpPr>
          <p:cNvPr id="12" name="四角形吹き出し 11"/>
          <p:cNvSpPr/>
          <p:nvPr/>
        </p:nvSpPr>
        <p:spPr>
          <a:xfrm>
            <a:off x="6019046" y="3715442"/>
            <a:ext cx="1421030" cy="748770"/>
          </a:xfrm>
          <a:prstGeom prst="wedgeRectCallout">
            <a:avLst>
              <a:gd name="adj1" fmla="val -96870"/>
              <a:gd name="adj2" fmla="val -36787"/>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62500" lnSpcReduction="20000"/>
          </a:bodyPr>
          <a:lstStyle/>
          <a:p>
            <a:pPr>
              <a:lnSpc>
                <a:spcPct val="120000"/>
              </a:lnSpc>
            </a:pPr>
            <a:r>
              <a:rPr kumimoji="1" lang="en-US" altLang="ja-JP" sz="1400" dirty="0" smtClean="0">
                <a:solidFill>
                  <a:schemeClr val="tx1">
                    <a:lumMod val="90000"/>
                    <a:lumOff val="10000"/>
                  </a:schemeClr>
                </a:solidFill>
              </a:rPr>
              <a:t>Customer</a:t>
            </a:r>
            <a:r>
              <a:rPr kumimoji="1" lang="ja-JP" altLang="en-US" sz="1400" dirty="0" smtClean="0">
                <a:solidFill>
                  <a:schemeClr val="tx1">
                    <a:lumMod val="90000"/>
                    <a:lumOff val="10000"/>
                  </a:schemeClr>
                </a:solidFill>
              </a:rPr>
              <a:t>モデルに定義したスキーマで</a:t>
            </a:r>
            <a:r>
              <a:rPr kumimoji="1" lang="en-US" altLang="ja-JP" sz="1400" dirty="0" smtClean="0">
                <a:solidFill>
                  <a:schemeClr val="tx1">
                    <a:lumMod val="90000"/>
                    <a:lumOff val="10000"/>
                  </a:schemeClr>
                </a:solidFill>
              </a:rPr>
              <a:t>AppPot</a:t>
            </a:r>
            <a:r>
              <a:rPr kumimoji="1" lang="ja-JP" altLang="en-US" sz="1400" dirty="0" smtClean="0">
                <a:solidFill>
                  <a:schemeClr val="tx1">
                    <a:lumMod val="90000"/>
                    <a:lumOff val="10000"/>
                  </a:schemeClr>
                </a:solidFill>
              </a:rPr>
              <a:t>上にデータベースを生成</a:t>
            </a:r>
          </a:p>
        </p:txBody>
      </p:sp>
      <p:sp>
        <p:nvSpPr>
          <p:cNvPr id="13" name="四角形吹き出し 12"/>
          <p:cNvSpPr/>
          <p:nvPr/>
        </p:nvSpPr>
        <p:spPr>
          <a:xfrm>
            <a:off x="3955822" y="4390107"/>
            <a:ext cx="1577326" cy="483337"/>
          </a:xfrm>
          <a:prstGeom prst="wedgeRectCallout">
            <a:avLst>
              <a:gd name="adj1" fmla="val -74503"/>
              <a:gd name="adj2" fmla="val -131157"/>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62500" lnSpcReduction="20000"/>
          </a:bodyPr>
          <a:lstStyle/>
          <a:p>
            <a:pPr>
              <a:lnSpc>
                <a:spcPct val="120000"/>
              </a:lnSpc>
            </a:pPr>
            <a:r>
              <a:rPr kumimoji="1" lang="ja-JP" altLang="en-US" sz="1400" dirty="0" smtClean="0">
                <a:solidFill>
                  <a:schemeClr val="tx1">
                    <a:lumMod val="90000"/>
                    <a:lumOff val="10000"/>
                  </a:schemeClr>
                </a:solidFill>
              </a:rPr>
              <a:t>データベースを生成する</a:t>
            </a:r>
            <a:r>
              <a:rPr kumimoji="1" lang="en-US" altLang="ja-JP" sz="1400" dirty="0" smtClean="0">
                <a:solidFill>
                  <a:schemeClr val="tx1">
                    <a:lumMod val="90000"/>
                    <a:lumOff val="10000"/>
                  </a:schemeClr>
                </a:solidFill>
              </a:rPr>
              <a:t>API</a:t>
            </a:r>
            <a:r>
              <a:rPr kumimoji="1" lang="ja-JP" altLang="en-US" sz="1400" dirty="0" smtClean="0">
                <a:solidFill>
                  <a:schemeClr val="tx1">
                    <a:lumMod val="90000"/>
                    <a:lumOff val="10000"/>
                  </a:schemeClr>
                </a:solidFill>
              </a:rPr>
              <a:t>呼び出し</a:t>
            </a:r>
          </a:p>
        </p:txBody>
      </p:sp>
    </p:spTree>
    <p:extLst>
      <p:ext uri="{BB962C8B-B14F-4D97-AF65-F5344CB8AC3E}">
        <p14:creationId xmlns:p14="http://schemas.microsoft.com/office/powerpoint/2010/main" val="717345347"/>
      </p:ext>
    </p:extLst>
  </p:cSld>
  <p:clrMapOvr>
    <a:masterClrMapping/>
  </p:clrMapOvr>
  <p:transition xmlns:p14="http://schemas.microsoft.com/office/powerpoint/2010/mai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Customer</a:t>
            </a:r>
            <a:r>
              <a:rPr lang="ja-JP" altLang="en-US" dirty="0" smtClean="0"/>
              <a:t>を参照パスに追加</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&lt;head&gt;</a:t>
            </a:r>
          </a:p>
          <a:p>
            <a:pPr marL="0" indent="0">
              <a:spcBef>
                <a:spcPts val="0"/>
              </a:spcBef>
              <a:spcAft>
                <a:spcPts val="0"/>
              </a:spcAft>
              <a:buNone/>
            </a:pPr>
            <a:r>
              <a:rPr lang="en-US" altLang="ja-JP" sz="1600" dirty="0" smtClean="0">
                <a:solidFill>
                  <a:schemeClr val="bg1">
                    <a:lumMod val="50000"/>
                  </a:schemeClr>
                </a:solidFill>
                <a:latin typeface="ＭＳ ゴシック"/>
                <a:ea typeface="ＭＳ ゴシック"/>
                <a:cs typeface="ＭＳ ゴシック"/>
              </a:rPr>
              <a:t>    </a:t>
            </a:r>
            <a:r>
              <a:rPr lang="is-IS" altLang="ja-JP" sz="1600" dirty="0" smtClean="0">
                <a:solidFill>
                  <a:schemeClr val="bg1">
                    <a:lumMod val="50000"/>
                  </a:schemeClr>
                </a:solidFill>
                <a:latin typeface="ＭＳ ゴシック"/>
                <a:ea typeface="ＭＳ ゴシック"/>
                <a:cs typeface="ＭＳ ゴシック"/>
              </a:rPr>
              <a:t>…</a:t>
            </a:r>
            <a:endParaRPr lang="en-US" altLang="ja-JP" sz="1600" dirty="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600" dirty="0" smtClean="0">
                <a:solidFill>
                  <a:schemeClr val="bg1">
                    <a:lumMod val="50000"/>
                  </a:schemeClr>
                </a:solidFill>
                <a:latin typeface="ＭＳ ゴシック"/>
                <a:ea typeface="ＭＳ ゴシック"/>
                <a:cs typeface="ＭＳ ゴシック"/>
              </a:rPr>
              <a:t>    &lt;</a:t>
            </a:r>
            <a:r>
              <a:rPr lang="en-US" altLang="ja-JP" sz="1600" dirty="0">
                <a:solidFill>
                  <a:schemeClr val="bg1">
                    <a:lumMod val="50000"/>
                  </a:schemeClr>
                </a:solidFill>
                <a:latin typeface="ＭＳ ゴシック"/>
                <a:ea typeface="ＭＳ ゴシック"/>
                <a:cs typeface="ＭＳ ゴシック"/>
              </a:rPr>
              <a:t>link </a:t>
            </a:r>
            <a:r>
              <a:rPr lang="en-US" altLang="ja-JP" sz="1600" dirty="0" err="1">
                <a:solidFill>
                  <a:schemeClr val="bg1">
                    <a:lumMod val="50000"/>
                  </a:schemeClr>
                </a:solidFill>
                <a:latin typeface="ＭＳ ゴシック"/>
                <a:ea typeface="ＭＳ ゴシック"/>
                <a:cs typeface="ＭＳ ゴシック"/>
              </a:rPr>
              <a:t>rel</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stylesheet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href</a:t>
            </a:r>
            <a:r>
              <a:rPr lang="en-US" altLang="ja-JP" sz="1600" dirty="0">
                <a:solidFill>
                  <a:schemeClr val="bg1">
                    <a:lumMod val="50000"/>
                  </a:schemeClr>
                </a:solidFill>
                <a:latin typeface="ＭＳ ゴシック"/>
                <a:ea typeface="ＭＳ ゴシック"/>
                <a:cs typeface="ＭＳ ゴシック"/>
              </a:rPr>
              <a:t>="lib/bootstrap/</a:t>
            </a:r>
            <a:r>
              <a:rPr lang="en-US" altLang="ja-JP" sz="1600" dirty="0" err="1">
                <a:solidFill>
                  <a:schemeClr val="bg1">
                    <a:lumMod val="50000"/>
                  </a:schemeClr>
                </a:solidFill>
                <a:latin typeface="ＭＳ ゴシック"/>
                <a:ea typeface="ＭＳ ゴシック"/>
                <a:cs typeface="ＭＳ ゴシック"/>
              </a:rPr>
              <a:t>css</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bootstrap.css</a:t>
            </a:r>
            <a:r>
              <a:rPr lang="en-US" altLang="ja-JP" sz="16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&lt;link </a:t>
            </a:r>
            <a:r>
              <a:rPr lang="en-US" altLang="ja-JP" sz="1600" dirty="0" err="1">
                <a:solidFill>
                  <a:schemeClr val="bg1">
                    <a:lumMod val="50000"/>
                  </a:schemeClr>
                </a:solidFill>
                <a:latin typeface="ＭＳ ゴシック"/>
                <a:ea typeface="ＭＳ ゴシック"/>
                <a:cs typeface="ＭＳ ゴシック"/>
              </a:rPr>
              <a:t>rel</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stylesheet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href</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auth</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login.css</a:t>
            </a:r>
            <a:r>
              <a:rPr lang="en-US" altLang="ja-JP" sz="16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="lib/angular/</a:t>
            </a:r>
            <a:r>
              <a:rPr lang="en-US" altLang="ja-JP" sz="1600" dirty="0" err="1">
                <a:solidFill>
                  <a:schemeClr val="bg1">
                    <a:lumMod val="50000"/>
                  </a:schemeClr>
                </a:solidFill>
                <a:latin typeface="ＭＳ ゴシック"/>
                <a:ea typeface="ＭＳ ゴシック"/>
                <a:cs typeface="ＭＳ ゴシック"/>
              </a:rPr>
              <a:t>angular.js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smtClean="0">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="lib/angular/angular-</a:t>
            </a:r>
            <a:r>
              <a:rPr lang="en-US" altLang="ja-JP" sz="1600" dirty="0" err="1">
                <a:solidFill>
                  <a:schemeClr val="bg1">
                    <a:lumMod val="50000"/>
                  </a:schemeClr>
                </a:solidFill>
                <a:latin typeface="ＭＳ ゴシック"/>
                <a:ea typeface="ＭＳ ゴシック"/>
                <a:cs typeface="ＭＳ ゴシック"/>
              </a:rPr>
              <a:t>route.js</a:t>
            </a:r>
            <a:r>
              <a:rPr lang="en-US" altLang="ja-JP" sz="1600" dirty="0">
                <a:solidFill>
                  <a:schemeClr val="bg1">
                    <a:lumMod val="50000"/>
                  </a:schemeClr>
                </a:solidFill>
                <a:latin typeface="ＭＳ ゴシック"/>
                <a:ea typeface="ＭＳ ゴシック"/>
                <a:cs typeface="ＭＳ ゴシック"/>
              </a:rPr>
              <a:t>"</a:t>
            </a:r>
            <a:r>
              <a:rPr lang="en-US" altLang="ja-JP" sz="1600" dirty="0" smtClean="0">
                <a:solidFill>
                  <a:schemeClr val="bg1">
                    <a:lumMod val="50000"/>
                  </a:schemeClr>
                </a:solidFill>
                <a:latin typeface="ＭＳ ゴシック"/>
                <a:ea typeface="ＭＳ ゴシック"/>
                <a:cs typeface="ＭＳ ゴシック"/>
              </a:rPr>
              <a:t>&gt;&lt;</a:t>
            </a:r>
            <a:r>
              <a:rPr lang="en-US" altLang="ja-JP" sz="1600" dirty="0">
                <a:solidFill>
                  <a:schemeClr val="bg1">
                    <a:lumMod val="50000"/>
                  </a:schemeClr>
                </a:solidFill>
                <a:latin typeface="ＭＳ ゴシック"/>
                <a:ea typeface="ＭＳ ゴシック"/>
                <a:cs typeface="ＭＳ ゴシック"/>
              </a:rPr>
              <a: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="lib/</a:t>
            </a:r>
            <a:r>
              <a:rPr lang="en-US" altLang="ja-JP" sz="1600" dirty="0" err="1">
                <a:solidFill>
                  <a:schemeClr val="bg1">
                    <a:lumMod val="50000"/>
                  </a:schemeClr>
                </a:solidFill>
                <a:latin typeface="ＭＳ ゴシック"/>
                <a:ea typeface="ＭＳ ゴシック"/>
                <a:cs typeface="ＭＳ ゴシック"/>
              </a:rPr>
              <a:t>apppot</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apppot.js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endParaRPr lang="en-US" altLang="ja-JP" sz="1600"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a:t>
            </a:r>
            <a:r>
              <a:rPr lang="en-US" altLang="ja-JP" sz="1600" dirty="0" smtClean="0">
                <a:solidFill>
                  <a:schemeClr val="bg1">
                    <a:lumMod val="50000"/>
                  </a:schemeClr>
                </a:solidFill>
                <a:latin typeface="ＭＳ ゴシック"/>
                <a:ea typeface="ＭＳ ゴシック"/>
                <a:cs typeface="ＭＳ ゴシック"/>
              </a:rPr>
              <a:t>       </a:t>
            </a:r>
            <a:r>
              <a:rPr lang="en-US" altLang="ja-JP" sz="1600" dirty="0" err="1" smtClean="0">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="lib/</a:t>
            </a:r>
            <a:r>
              <a:rPr lang="en-US" altLang="ja-JP" sz="1600" dirty="0" err="1">
                <a:solidFill>
                  <a:schemeClr val="bg1">
                    <a:lumMod val="50000"/>
                  </a:schemeClr>
                </a:solidFill>
                <a:latin typeface="ＭＳ ゴシック"/>
                <a:ea typeface="ＭＳ ゴシック"/>
                <a:cs typeface="ＭＳ ゴシック"/>
              </a:rPr>
              <a:t>ui</a:t>
            </a:r>
            <a:r>
              <a:rPr lang="en-US" altLang="ja-JP" sz="1600" dirty="0">
                <a:solidFill>
                  <a:schemeClr val="bg1">
                    <a:lumMod val="50000"/>
                  </a:schemeClr>
                </a:solidFill>
                <a:latin typeface="ＭＳ ゴシック"/>
                <a:ea typeface="ＭＳ ゴシック"/>
                <a:cs typeface="ＭＳ ゴシック"/>
              </a:rPr>
              <a:t>-bootstrap/ui-bootstrap-tpls-0.13.3.js"&gt;&lt;/script&gt;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app.js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config.js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helper.js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r>
              <a:rPr lang="en-US" altLang="ja-JP" sz="1600" dirty="0">
                <a:solidFill>
                  <a:schemeClr val="bg1">
                    <a:lumMod val="50000"/>
                  </a:schemeClr>
                </a:solidFill>
                <a:latin typeface="ＭＳ ゴシック"/>
                <a:ea typeface="ＭＳ ゴシック"/>
                <a:cs typeface="ＭＳ ゴシック"/>
              </a:rPr>
              <a:t>&lt;script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endParaRPr lang="en-US" altLang="ja-JP" sz="1600"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a:t>
            </a:r>
            <a:r>
              <a:rPr lang="en-US" altLang="ja-JP" sz="1600" dirty="0" smtClean="0">
                <a:solidFill>
                  <a:schemeClr val="bg1">
                    <a:lumMod val="50000"/>
                  </a:schemeClr>
                </a:solidFill>
                <a:latin typeface="ＭＳ ゴシック"/>
                <a:ea typeface="ＭＳ ゴシック"/>
                <a:cs typeface="ＭＳ ゴシック"/>
              </a:rPr>
              <a:t>       </a:t>
            </a:r>
            <a:r>
              <a:rPr lang="en-US" altLang="ja-JP" sz="1600" dirty="0" err="1" smtClean="0">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auth</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LoginController.js</a:t>
            </a:r>
            <a:r>
              <a:rPr lang="en-US" altLang="ja-JP" sz="1600" dirty="0">
                <a:solidFill>
                  <a:schemeClr val="bg1">
                    <a:lumMod val="50000"/>
                  </a:schemeClr>
                </a:solidFill>
                <a:latin typeface="ＭＳ ゴシック"/>
                <a:ea typeface="ＭＳ ゴシック"/>
                <a:cs typeface="ＭＳ ゴシック"/>
              </a:rPr>
              <a:t>"&gt;&lt;/script</a:t>
            </a:r>
            <a:r>
              <a:rPr lang="en-US" altLang="ja-JP" sz="1600" dirty="0" smtClean="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en-US" sz="1600" dirty="0">
                <a:solidFill>
                  <a:schemeClr val="tx1"/>
                </a:solidFill>
                <a:latin typeface="ＭＳ ゴシック"/>
                <a:ea typeface="ＭＳ ゴシック"/>
                <a:cs typeface="ＭＳ ゴシック"/>
              </a:rPr>
              <a:t> </a:t>
            </a:r>
            <a:r>
              <a:rPr lang="en-US" altLang="en-US" sz="1600" dirty="0" smtClean="0">
                <a:solidFill>
                  <a:schemeClr val="tx1"/>
                </a:solidFill>
                <a:latin typeface="ＭＳ ゴシック"/>
                <a:ea typeface="ＭＳ ゴシック"/>
                <a:cs typeface="ＭＳ ゴシック"/>
              </a:rPr>
              <a:t>   </a:t>
            </a:r>
            <a:r>
              <a:rPr lang="en-US" altLang="ja-JP" sz="1600" dirty="0" smtClean="0">
                <a:solidFill>
                  <a:srgbClr val="7F7F7F"/>
                </a:solidFill>
                <a:latin typeface="ＭＳ ゴシック"/>
                <a:ea typeface="ＭＳ ゴシック"/>
                <a:cs typeface="ＭＳ ゴシック"/>
              </a:rPr>
              <a:t>&lt;</a:t>
            </a:r>
            <a:r>
              <a:rPr lang="en-US" altLang="ja-JP" sz="1600" dirty="0">
                <a:solidFill>
                  <a:srgbClr val="7F7F7F"/>
                </a:solidFill>
                <a:latin typeface="ＭＳ ゴシック"/>
                <a:ea typeface="ＭＳ ゴシック"/>
                <a:cs typeface="ＭＳ ゴシック"/>
              </a:rPr>
              <a:t>script type="text/</a:t>
            </a:r>
            <a:r>
              <a:rPr lang="en-US" altLang="ja-JP" sz="1600" dirty="0" err="1">
                <a:solidFill>
                  <a:srgbClr val="7F7F7F"/>
                </a:solidFill>
                <a:latin typeface="ＭＳ ゴシック"/>
                <a:ea typeface="ＭＳ ゴシック"/>
                <a:cs typeface="ＭＳ ゴシック"/>
              </a:rPr>
              <a:t>javascript</a:t>
            </a:r>
            <a:r>
              <a:rPr lang="en-US" altLang="ja-JP" sz="1600" dirty="0">
                <a:solidFill>
                  <a:srgbClr val="7F7F7F"/>
                </a:solidFill>
                <a:latin typeface="ＭＳ ゴシック"/>
                <a:ea typeface="ＭＳ ゴシック"/>
                <a:cs typeface="ＭＳ ゴシック"/>
              </a:rPr>
              <a:t>" </a:t>
            </a:r>
          </a:p>
          <a:p>
            <a:pPr marL="0" indent="0">
              <a:spcBef>
                <a:spcPts val="0"/>
              </a:spcBef>
              <a:spcAft>
                <a:spcPts val="0"/>
              </a:spcAft>
              <a:buNone/>
            </a:pPr>
            <a:r>
              <a:rPr lang="en-US" altLang="ja-JP" sz="1600" dirty="0">
                <a:solidFill>
                  <a:srgbClr val="7F7F7F"/>
                </a:solidFill>
                <a:latin typeface="ＭＳ ゴシック"/>
                <a:ea typeface="ＭＳ ゴシック"/>
                <a:cs typeface="ＭＳ ゴシック"/>
              </a:rPr>
              <a:t>        </a:t>
            </a:r>
            <a:r>
              <a:rPr lang="en-US" altLang="ja-JP" sz="1600" dirty="0" err="1">
                <a:solidFill>
                  <a:srgbClr val="7F7F7F"/>
                </a:solidFill>
                <a:latin typeface="ＭＳ ゴシック"/>
                <a:ea typeface="ＭＳ ゴシック"/>
                <a:cs typeface="ＭＳ ゴシック"/>
              </a:rPr>
              <a:t>src</a:t>
            </a:r>
            <a:r>
              <a:rPr lang="en-US" altLang="ja-JP" sz="1600" dirty="0">
                <a:solidFill>
                  <a:srgbClr val="7F7F7F"/>
                </a:solidFill>
                <a:latin typeface="ＭＳ ゴシック"/>
                <a:ea typeface="ＭＳ ゴシック"/>
                <a:cs typeface="ＭＳ ゴシック"/>
              </a:rPr>
              <a:t>="components/</a:t>
            </a:r>
            <a:r>
              <a:rPr lang="en-US" altLang="ja-JP" sz="1600" dirty="0" err="1">
                <a:solidFill>
                  <a:srgbClr val="7F7F7F"/>
                </a:solidFill>
                <a:latin typeface="ＭＳ ゴシック"/>
                <a:ea typeface="ＭＳ ゴシック"/>
                <a:cs typeface="ＭＳ ゴシック"/>
              </a:rPr>
              <a:t>NavigationController.js</a:t>
            </a:r>
            <a:r>
              <a:rPr lang="en-US" altLang="ja-JP" sz="1600" dirty="0">
                <a:solidFill>
                  <a:srgbClr val="7F7F7F"/>
                </a:solidFill>
                <a:latin typeface="ＭＳ ゴシック"/>
                <a:ea typeface="ＭＳ ゴシック"/>
                <a:cs typeface="ＭＳ ゴシック"/>
              </a:rPr>
              <a:t>"&gt;&lt;/script</a:t>
            </a:r>
            <a:r>
              <a:rPr lang="en-US" altLang="ja-JP" sz="1600" dirty="0" smtClean="0">
                <a:solidFill>
                  <a:srgbClr val="7F7F7F"/>
                </a:solidFill>
                <a:latin typeface="ＭＳ ゴシック"/>
                <a:ea typeface="ＭＳ ゴシック"/>
                <a:cs typeface="ＭＳ ゴシック"/>
              </a:rPr>
              <a:t>&gt;</a:t>
            </a: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r>
              <a:rPr lang="en-US" altLang="ja-JP" sz="1600" dirty="0" smtClean="0">
                <a:solidFill>
                  <a:schemeClr val="tx1"/>
                </a:solidFill>
                <a:latin typeface="ＭＳ ゴシック"/>
                <a:ea typeface="ＭＳ ゴシック"/>
                <a:cs typeface="ＭＳ ゴシック"/>
              </a:rPr>
              <a:t>   &lt;</a:t>
            </a:r>
            <a:r>
              <a:rPr lang="en-US" altLang="ja-JP" sz="1600" dirty="0">
                <a:solidFill>
                  <a:schemeClr val="tx1"/>
                </a:solidFill>
                <a:latin typeface="ＭＳ ゴシック"/>
                <a:ea typeface="ＭＳ ゴシック"/>
                <a:cs typeface="ＭＳ ゴシック"/>
              </a:rPr>
              <a:t>script type="text/</a:t>
            </a:r>
            <a:r>
              <a:rPr lang="en-US" altLang="ja-JP" sz="1600" dirty="0" err="1">
                <a:solidFill>
                  <a:schemeClr val="tx1"/>
                </a:solidFill>
                <a:latin typeface="ＭＳ ゴシック"/>
                <a:ea typeface="ＭＳ ゴシック"/>
                <a:cs typeface="ＭＳ ゴシック"/>
              </a:rPr>
              <a:t>javascript</a:t>
            </a:r>
            <a:r>
              <a:rPr lang="en-US" altLang="ja-JP" sz="1600" dirty="0">
                <a:solidFill>
                  <a:schemeClr val="tx1"/>
                </a:solidFill>
                <a:latin typeface="ＭＳ ゴシック"/>
                <a:ea typeface="ＭＳ ゴシック"/>
                <a:cs typeface="ＭＳ ゴシック"/>
              </a:rPr>
              <a:t>" </a:t>
            </a:r>
            <a:endParaRPr lang="en-US" altLang="ja-JP" sz="1600" dirty="0" smtClean="0">
              <a:solidFill>
                <a:schemeClr val="tx1"/>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r>
              <a:rPr lang="en-US" altLang="ja-JP" sz="1600" dirty="0" smtClean="0">
                <a:solidFill>
                  <a:schemeClr val="tx1"/>
                </a:solidFill>
                <a:latin typeface="ＭＳ ゴシック"/>
                <a:ea typeface="ＭＳ ゴシック"/>
                <a:cs typeface="ＭＳ ゴシック"/>
              </a:rPr>
              <a:t>       </a:t>
            </a:r>
            <a:r>
              <a:rPr lang="en-US" altLang="ja-JP" sz="1600" dirty="0" err="1" smtClean="0">
                <a:solidFill>
                  <a:schemeClr val="tx1"/>
                </a:solidFill>
                <a:latin typeface="ＭＳ ゴシック"/>
                <a:ea typeface="ＭＳ ゴシック"/>
                <a:cs typeface="ＭＳ ゴシック"/>
              </a:rPr>
              <a:t>src</a:t>
            </a:r>
            <a:r>
              <a:rPr lang="en-US" altLang="ja-JP" sz="1600" dirty="0">
                <a:solidFill>
                  <a:schemeClr val="tx1"/>
                </a:solidFill>
                <a:latin typeface="ＭＳ ゴシック"/>
                <a:ea typeface="ＭＳ ゴシック"/>
                <a:cs typeface="ＭＳ ゴシック"/>
              </a:rPr>
              <a:t>="components/simple-crud/</a:t>
            </a:r>
            <a:r>
              <a:rPr lang="en-US" altLang="ja-JP" sz="1600" dirty="0" err="1">
                <a:solidFill>
                  <a:schemeClr val="tx1"/>
                </a:solidFill>
                <a:latin typeface="ＭＳ ゴシック"/>
                <a:ea typeface="ＭＳ ゴシック"/>
                <a:cs typeface="ＭＳ ゴシック"/>
              </a:rPr>
              <a:t>Customer.js</a:t>
            </a:r>
            <a:r>
              <a:rPr lang="en-US" altLang="ja-JP" sz="1600" dirty="0">
                <a:solidFill>
                  <a:schemeClr val="tx1"/>
                </a:solidFill>
                <a:latin typeface="ＭＳ ゴシック"/>
                <a:ea typeface="ＭＳ ゴシック"/>
                <a:cs typeface="ＭＳ ゴシック"/>
              </a:rPr>
              <a:t>"&gt;&lt;/script&gt;</a:t>
            </a:r>
          </a:p>
          <a:p>
            <a:pPr marL="0" indent="0">
              <a:spcBef>
                <a:spcPts val="0"/>
              </a:spcBef>
              <a:spcAft>
                <a:spcPts val="0"/>
              </a:spcAft>
              <a:buNone/>
            </a:pPr>
            <a:r>
              <a:rPr lang="en-US" altLang="ja-JP" sz="1600" dirty="0" smtClean="0">
                <a:solidFill>
                  <a:schemeClr val="bg1">
                    <a:lumMod val="50000"/>
                  </a:schemeClr>
                </a:solidFill>
                <a:latin typeface="ＭＳ ゴシック"/>
                <a:ea typeface="ＭＳ ゴシック"/>
                <a:cs typeface="ＭＳ ゴシック"/>
              </a:rPr>
              <a:t>&lt;</a:t>
            </a:r>
            <a:r>
              <a:rPr lang="en-US" altLang="ja-JP" sz="1600" dirty="0">
                <a:solidFill>
                  <a:schemeClr val="bg1">
                    <a:lumMod val="50000"/>
                  </a:schemeClr>
                </a:solidFill>
                <a:latin typeface="ＭＳ ゴシック"/>
                <a:ea typeface="ＭＳ ゴシック"/>
                <a:cs typeface="ＭＳ ゴシック"/>
              </a:rPr>
              <a:t>/head&gt;</a:t>
            </a:r>
            <a:endParaRPr kumimoji="1" lang="ja-JP" altLang="en-US" sz="1600" dirty="0">
              <a:solidFill>
                <a:schemeClr val="bg1">
                  <a:lumMod val="50000"/>
                </a:schemeClr>
              </a:solidFill>
              <a:latin typeface="ＭＳ ゴシック"/>
              <a:ea typeface="ＭＳ ゴシック"/>
              <a:cs typeface="ＭＳ ゴシック"/>
            </a:endParaRPr>
          </a:p>
        </p:txBody>
      </p:sp>
      <p:sp>
        <p:nvSpPr>
          <p:cNvPr id="4" name="テキスト ボックス 3"/>
          <p:cNvSpPr txBox="1"/>
          <p:nvPr/>
        </p:nvSpPr>
        <p:spPr>
          <a:xfrm>
            <a:off x="432171" y="1217048"/>
            <a:ext cx="1378728" cy="369332"/>
          </a:xfrm>
          <a:prstGeom prst="rect">
            <a:avLst/>
          </a:prstGeom>
          <a:noFill/>
        </p:spPr>
        <p:txBody>
          <a:bodyPr wrap="none" rtlCol="0">
            <a:spAutoFit/>
          </a:bodyPr>
          <a:lstStyle/>
          <a:p>
            <a:r>
              <a:rPr kumimoji="1" lang="en-US" altLang="ja-JP" dirty="0" err="1" smtClean="0">
                <a:latin typeface="+mn-ea"/>
                <a:ea typeface="+mn-ea"/>
              </a:rPr>
              <a:t>index.html</a:t>
            </a:r>
            <a:endParaRPr kumimoji="1" lang="ja-JP" altLang="en-US" dirty="0">
              <a:latin typeface="+mn-ea"/>
              <a:ea typeface="+mn-ea"/>
            </a:endParaRPr>
          </a:p>
        </p:txBody>
      </p:sp>
      <p:sp>
        <p:nvSpPr>
          <p:cNvPr id="5" name="四角形吹き出し 4"/>
          <p:cNvSpPr/>
          <p:nvPr/>
        </p:nvSpPr>
        <p:spPr>
          <a:xfrm>
            <a:off x="6692942" y="5778154"/>
            <a:ext cx="850200" cy="498253"/>
          </a:xfrm>
          <a:prstGeom prst="wedgeRectCallout">
            <a:avLst>
              <a:gd name="adj1" fmla="val -115151"/>
              <a:gd name="adj2" fmla="val -59583"/>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85000" lnSpcReduction="10000"/>
          </a:bodyPr>
          <a:lstStyle/>
          <a:p>
            <a:pPr algn="ctr">
              <a:lnSpc>
                <a:spcPct val="120000"/>
              </a:lnSpc>
            </a:pPr>
            <a:r>
              <a:rPr lang="ja-JP" altLang="en-US" sz="1400" dirty="0" smtClean="0">
                <a:solidFill>
                  <a:schemeClr val="tx1">
                    <a:lumMod val="90000"/>
                    <a:lumOff val="10000"/>
                  </a:schemeClr>
                </a:solidFill>
              </a:rPr>
              <a:t>パスの追加</a:t>
            </a:r>
            <a:endParaRPr kumimoji="1" lang="ja-JP" altLang="en-US" sz="1400" dirty="0" smtClean="0">
              <a:solidFill>
                <a:schemeClr val="tx1">
                  <a:lumMod val="90000"/>
                  <a:lumOff val="10000"/>
                </a:schemeClr>
              </a:solidFill>
            </a:endParaRPr>
          </a:p>
        </p:txBody>
      </p:sp>
      <p:cxnSp>
        <p:nvCxnSpPr>
          <p:cNvPr id="6" name="直線コネクタ 5"/>
          <p:cNvCxnSpPr/>
          <p:nvPr/>
        </p:nvCxnSpPr>
        <p:spPr>
          <a:xfrm>
            <a:off x="962397" y="5551161"/>
            <a:ext cx="2867708"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1305396" y="5778308"/>
            <a:ext cx="4784771"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8927567"/>
      </p:ext>
    </p:extLst>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smtClean="0"/>
              <a:t>企業の</a:t>
            </a:r>
            <a:r>
              <a:rPr kumimoji="1" lang="ja-JP" altLang="en-US" sz="2800" dirty="0" smtClean="0"/>
              <a:t>スマートデバイス活用における課題</a:t>
            </a:r>
            <a:endParaRPr kumimoji="1" lang="ja-JP" altLang="en-US" sz="2800" dirty="0"/>
          </a:p>
        </p:txBody>
      </p:sp>
      <p:sp>
        <p:nvSpPr>
          <p:cNvPr id="3" name="コンテンツ プレースホルダー 2"/>
          <p:cNvSpPr>
            <a:spLocks noGrp="1"/>
          </p:cNvSpPr>
          <p:nvPr>
            <p:ph idx="1"/>
          </p:nvPr>
        </p:nvSpPr>
        <p:spPr>
          <a:xfrm>
            <a:off x="457200" y="1520192"/>
            <a:ext cx="8229600" cy="4525963"/>
          </a:xfrm>
          <a:noFill/>
        </p:spPr>
        <p:txBody>
          <a:bodyPr>
            <a:normAutofit fontScale="92500" lnSpcReduction="20000"/>
          </a:bodyPr>
          <a:lstStyle/>
          <a:p>
            <a:pPr>
              <a:lnSpc>
                <a:spcPct val="130000"/>
              </a:lnSpc>
            </a:pPr>
            <a:r>
              <a:rPr lang="ja-JP" altLang="en-US" sz="2400" spc="-100" dirty="0">
                <a:latin typeface="+mj-ea"/>
                <a:ea typeface="+mj-ea"/>
              </a:rPr>
              <a:t>アプリを多数作成したいが、コストがかかってしまう</a:t>
            </a:r>
          </a:p>
          <a:p>
            <a:pPr marL="720725" lvl="1" indent="-263525">
              <a:buFont typeface="Wingdings" charset="2"/>
              <a:buChar char="ü"/>
            </a:pPr>
            <a:r>
              <a:rPr lang="ja-JP" altLang="en-US" sz="1900" dirty="0"/>
              <a:t>アプリごとにサーバーを構築・運用している</a:t>
            </a:r>
            <a:endParaRPr lang="en-US" altLang="ja-JP" sz="1900" dirty="0"/>
          </a:p>
          <a:p>
            <a:pPr marL="720725" lvl="1" indent="-263525">
              <a:buFont typeface="Wingdings" charset="2"/>
              <a:buChar char="ü"/>
            </a:pPr>
            <a:r>
              <a:rPr lang="ja-JP" altLang="en-US" sz="1900" dirty="0"/>
              <a:t>アプリごとに同じような機能を重複して開発している</a:t>
            </a:r>
            <a:endParaRPr lang="en-US" altLang="ja-JP" sz="1900" dirty="0"/>
          </a:p>
          <a:p>
            <a:pPr marL="914400" lvl="1" indent="-457200">
              <a:buFont typeface="Wingdings" charset="2"/>
              <a:buChar char="ü"/>
            </a:pPr>
            <a:endParaRPr lang="en-US" altLang="ja-JP" sz="2000" dirty="0"/>
          </a:p>
          <a:p>
            <a:pPr>
              <a:lnSpc>
                <a:spcPct val="130000"/>
              </a:lnSpc>
            </a:pPr>
            <a:r>
              <a:rPr lang="ja-JP" altLang="en-US" sz="2400" spc="-100" dirty="0" smtClean="0">
                <a:latin typeface="+mj-ea"/>
                <a:ea typeface="+mj-ea"/>
              </a:rPr>
              <a:t>アプリ</a:t>
            </a:r>
            <a:r>
              <a:rPr lang="ja-JP" altLang="en-US" sz="2400" spc="-100" dirty="0">
                <a:latin typeface="+mj-ea"/>
                <a:ea typeface="+mj-ea"/>
              </a:rPr>
              <a:t>開発のスピード</a:t>
            </a:r>
            <a:r>
              <a:rPr lang="ja-JP" altLang="en-US" sz="2400" spc="-100" dirty="0" smtClean="0">
                <a:latin typeface="+mj-ea"/>
                <a:ea typeface="+mj-ea"/>
              </a:rPr>
              <a:t>が業務</a:t>
            </a:r>
            <a:r>
              <a:rPr lang="ja-JP" altLang="en-US" sz="2400" spc="-100" dirty="0">
                <a:latin typeface="+mj-ea"/>
                <a:ea typeface="+mj-ea"/>
              </a:rPr>
              <a:t>ニーズに追いついていない</a:t>
            </a:r>
          </a:p>
          <a:p>
            <a:pPr marL="720725" lvl="1" indent="-263525">
              <a:buFont typeface="Wingdings" charset="2"/>
              <a:buChar char="ü"/>
            </a:pPr>
            <a:r>
              <a:rPr lang="ja-JP" altLang="en-US" sz="1900" dirty="0" smtClean="0"/>
              <a:t>アプリ以外にもサーバーの構築、開発が必要</a:t>
            </a:r>
            <a:endParaRPr kumimoji="1" lang="en-US" altLang="ja-JP" sz="1900" dirty="0"/>
          </a:p>
          <a:p>
            <a:pPr marL="914400" lvl="1" indent="-457200">
              <a:buFont typeface="Wingdings" charset="2"/>
              <a:buChar char="p"/>
            </a:pPr>
            <a:endParaRPr kumimoji="1" lang="en-US" altLang="ja-JP" sz="2000" dirty="0" smtClean="0"/>
          </a:p>
          <a:p>
            <a:pPr>
              <a:spcAft>
                <a:spcPts val="800"/>
              </a:spcAft>
            </a:pPr>
            <a:r>
              <a:rPr lang="ja-JP" altLang="en-US" sz="2400" spc="-100" dirty="0" smtClean="0">
                <a:latin typeface="+mj-ea"/>
                <a:ea typeface="+mj-ea"/>
              </a:rPr>
              <a:t>タブレット</a:t>
            </a:r>
            <a:r>
              <a:rPr lang="ja-JP" altLang="en-US" sz="2400" spc="-100" dirty="0">
                <a:latin typeface="+mj-ea"/>
                <a:ea typeface="+mj-ea"/>
              </a:rPr>
              <a:t>を導入したが</a:t>
            </a:r>
            <a:r>
              <a:rPr lang="ja-JP" altLang="en-US" sz="2400" spc="-100" dirty="0" smtClean="0">
                <a:latin typeface="+mj-ea"/>
                <a:ea typeface="+mj-ea"/>
              </a:rPr>
              <a:t>、カタログなど</a:t>
            </a:r>
            <a:r>
              <a:rPr lang="en-US" altLang="ja-JP" sz="2400" spc="-100" dirty="0" smtClean="0">
                <a:latin typeface="+mj-ea"/>
                <a:ea typeface="+mj-ea"/>
              </a:rPr>
              <a:t/>
            </a:r>
            <a:br>
              <a:rPr lang="en-US" altLang="ja-JP" sz="2400" spc="-100" dirty="0" smtClean="0">
                <a:latin typeface="+mj-ea"/>
                <a:ea typeface="+mj-ea"/>
              </a:rPr>
            </a:br>
            <a:r>
              <a:rPr lang="ja-JP" altLang="en-US" sz="2400" spc="-100" dirty="0" smtClean="0">
                <a:latin typeface="+mj-ea"/>
                <a:ea typeface="+mj-ea"/>
              </a:rPr>
              <a:t>ごく一部に活用範囲が制限されている</a:t>
            </a:r>
            <a:endParaRPr lang="ja-JP" altLang="en-US" sz="2400" spc="-100" dirty="0">
              <a:latin typeface="+mj-ea"/>
              <a:ea typeface="+mj-ea"/>
            </a:endParaRPr>
          </a:p>
          <a:p>
            <a:pPr marL="720725" lvl="1" indent="-263525">
              <a:buFont typeface="Wingdings" charset="2"/>
              <a:buChar char="ü"/>
            </a:pPr>
            <a:r>
              <a:rPr lang="ja-JP" altLang="en-US" sz="1900" dirty="0" smtClean="0"/>
              <a:t>業務で使用するデータのセキュリティ確保や、</a:t>
            </a:r>
            <a:r>
              <a:rPr lang="en-US" altLang="ja-JP" sz="1900" dirty="0" smtClean="0"/>
              <a:t/>
            </a:r>
            <a:br>
              <a:rPr lang="en-US" altLang="ja-JP" sz="1900" dirty="0" smtClean="0"/>
            </a:br>
            <a:r>
              <a:rPr lang="ja-JP" altLang="en-US" sz="1900" dirty="0" smtClean="0"/>
              <a:t>既存システムとの連携の手法が確立されていない</a:t>
            </a:r>
            <a:endParaRPr lang="ja-JP" altLang="en-US" sz="1900" dirty="0"/>
          </a:p>
          <a:p>
            <a:pPr marL="457200" indent="-457200">
              <a:buFont typeface="Wingdings" charset="2"/>
              <a:buChar char="p"/>
            </a:pPr>
            <a:endParaRPr kumimoji="1" lang="ja-JP" altLang="en-US" sz="2400" dirty="0"/>
          </a:p>
        </p:txBody>
      </p:sp>
    </p:spTree>
    <p:extLst>
      <p:ext uri="{BB962C8B-B14F-4D97-AF65-F5344CB8AC3E}">
        <p14:creationId xmlns:p14="http://schemas.microsoft.com/office/powerpoint/2010/main" val="33742204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生成されたデータベースの確認</a:t>
            </a:r>
            <a:endParaRPr kumimoji="1" lang="ja-JP" altLang="en-US" dirty="0"/>
          </a:p>
        </p:txBody>
      </p:sp>
      <p:sp>
        <p:nvSpPr>
          <p:cNvPr id="3" name="コンテンツ プレースホルダー 2"/>
          <p:cNvSpPr>
            <a:spLocks noGrp="1"/>
          </p:cNvSpPr>
          <p:nvPr>
            <p:ph idx="1"/>
          </p:nvPr>
        </p:nvSpPr>
        <p:spPr>
          <a:xfrm>
            <a:off x="457200" y="1490189"/>
            <a:ext cx="8229600" cy="4525963"/>
          </a:xfrm>
          <a:solidFill>
            <a:srgbClr val="FFFFFF"/>
          </a:solidFill>
        </p:spPr>
        <p:txBody>
          <a:bodyPr/>
          <a:lstStyle/>
          <a:p>
            <a:r>
              <a:rPr kumimoji="1" lang="en-US" altLang="ja-JP" dirty="0" err="1" smtClean="0"/>
              <a:t>phpMyAdmin</a:t>
            </a:r>
            <a:r>
              <a:rPr kumimoji="1" lang="ja-JP" altLang="en-US" dirty="0" smtClean="0"/>
              <a:t>にアクセスして</a:t>
            </a:r>
            <a:r>
              <a:rPr kumimoji="1" lang="en-US" altLang="ja-JP" dirty="0" smtClean="0"/>
              <a:t>Customer</a:t>
            </a:r>
            <a:r>
              <a:rPr lang="ja-JP" altLang="en-US" dirty="0" smtClean="0"/>
              <a:t>テーブルが生成されているか確認</a:t>
            </a:r>
            <a:endParaRPr lang="en-US" altLang="ja-JP" dirty="0" smtClean="0"/>
          </a:p>
          <a:p>
            <a:pPr lvl="1"/>
            <a:r>
              <a:rPr lang="en-US" altLang="ja-JP" dirty="0">
                <a:hlinkClick r:id="rId2"/>
              </a:rPr>
              <a:t>http://trial.apppot.net/phpMyAdmin</a:t>
            </a:r>
            <a:r>
              <a:rPr lang="en-US" altLang="ja-JP" dirty="0" smtClean="0">
                <a:hlinkClick r:id="rId2"/>
              </a:rPr>
              <a:t>/</a:t>
            </a:r>
            <a:endParaRPr lang="en-US" altLang="ja-JP" dirty="0" smtClean="0"/>
          </a:p>
          <a:p>
            <a:pPr lvl="1"/>
            <a:r>
              <a:rPr kumimoji="1" lang="en-US" altLang="ja-JP" dirty="0" smtClean="0"/>
              <a:t>ID</a:t>
            </a:r>
            <a:r>
              <a:rPr kumimoji="1" lang="ja-JP" altLang="en-US" dirty="0" smtClean="0"/>
              <a:t>と</a:t>
            </a:r>
            <a:r>
              <a:rPr kumimoji="1" lang="en-US" altLang="ja-JP" dirty="0" smtClean="0"/>
              <a:t>PW</a:t>
            </a:r>
            <a:r>
              <a:rPr kumimoji="1" lang="ja-JP" altLang="en-US" dirty="0" smtClean="0"/>
              <a:t>は配布されている資料を確認してください</a:t>
            </a:r>
            <a:endParaRPr kumimoji="1" lang="ja-JP" altLang="en-US" dirty="0"/>
          </a:p>
        </p:txBody>
      </p:sp>
      <p:pic>
        <p:nvPicPr>
          <p:cNvPr id="4" name="図 3" descr="スクリーンショット 0028-09-08 14.12.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102" y="3367121"/>
            <a:ext cx="5083889" cy="3350869"/>
          </a:xfrm>
          <a:prstGeom prst="rect">
            <a:avLst/>
          </a:prstGeom>
          <a:ln>
            <a:solidFill>
              <a:srgbClr val="A6A6A6"/>
            </a:solidFill>
          </a:ln>
        </p:spPr>
      </p:pic>
    </p:spTree>
    <p:extLst>
      <p:ext uri="{BB962C8B-B14F-4D97-AF65-F5344CB8AC3E}">
        <p14:creationId xmlns:p14="http://schemas.microsoft.com/office/powerpoint/2010/main" val="1958276251"/>
      </p:ext>
    </p:extLst>
  </p:cSld>
  <p:clrMapOvr>
    <a:masterClrMapping/>
  </p:clrMapOvr>
  <p:transition xmlns:p14="http://schemas.microsoft.com/office/powerpoint/2010/mai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生成されるテーブルのレイアウト</a:t>
            </a:r>
            <a:endParaRPr kumimoji="1" lang="ja-JP" altLang="en-US" dirty="0"/>
          </a:p>
        </p:txBody>
      </p:sp>
      <p:sp>
        <p:nvSpPr>
          <p:cNvPr id="4" name="コンテンツ プレースホルダー 2"/>
          <p:cNvSpPr>
            <a:spLocks noGrp="1"/>
          </p:cNvSpPr>
          <p:nvPr>
            <p:ph idx="1"/>
          </p:nvPr>
        </p:nvSpPr>
        <p:spPr>
          <a:xfrm>
            <a:off x="457200" y="1313793"/>
            <a:ext cx="8229600" cy="5370229"/>
          </a:xfrm>
          <a:noFill/>
        </p:spPr>
        <p:txBody>
          <a:bodyPr>
            <a:normAutofit/>
          </a:bodyPr>
          <a:lstStyle/>
          <a:p>
            <a:r>
              <a:rPr lang="ja-JP" altLang="en-US" sz="1600" dirty="0" smtClean="0"/>
              <a:t>テーブル名</a:t>
            </a:r>
            <a:endParaRPr lang="en-US" altLang="ja-JP" sz="1600" dirty="0" smtClean="0"/>
          </a:p>
          <a:p>
            <a:pPr lvl="1"/>
            <a:r>
              <a:rPr lang="en-US" altLang="ja-JP" sz="1200" dirty="0" smtClean="0"/>
              <a:t>Customer</a:t>
            </a:r>
            <a:r>
              <a:rPr lang="ja-JP" altLang="en-US" sz="1200" dirty="0" smtClean="0"/>
              <a:t>（顧客テーブル）</a:t>
            </a:r>
            <a:endParaRPr lang="en-US" altLang="ja-JP" sz="1200" dirty="0" smtClean="0"/>
          </a:p>
          <a:p>
            <a:r>
              <a:rPr lang="ja-JP" altLang="en-US" sz="1600" dirty="0" smtClean="0"/>
              <a:t>レイアウト</a:t>
            </a:r>
            <a:endParaRPr lang="en-US" altLang="ja-JP" sz="1600" dirty="0" smtClean="0"/>
          </a:p>
        </p:txBody>
      </p:sp>
      <p:graphicFrame>
        <p:nvGraphicFramePr>
          <p:cNvPr id="5" name="コンテンツ プレースホルダー 3"/>
          <p:cNvGraphicFramePr>
            <a:graphicFrameLocks/>
          </p:cNvGraphicFramePr>
          <p:nvPr>
            <p:extLst>
              <p:ext uri="{D42A27DB-BD31-4B8C-83A1-F6EECF244321}">
                <p14:modId xmlns:p14="http://schemas.microsoft.com/office/powerpoint/2010/main" val="1927626451"/>
              </p:ext>
            </p:extLst>
          </p:nvPr>
        </p:nvGraphicFramePr>
        <p:xfrm>
          <a:off x="457201" y="2442548"/>
          <a:ext cx="8229600" cy="3901440"/>
        </p:xfrm>
        <a:graphic>
          <a:graphicData uri="http://schemas.openxmlformats.org/drawingml/2006/table">
            <a:tbl>
              <a:tblPr firstRow="1">
                <a:tableStyleId>{93296810-A885-4BE3-A3E7-6D5BEEA58F35}</a:tableStyleId>
              </a:tblPr>
              <a:tblGrid>
                <a:gridCol w="1800881"/>
                <a:gridCol w="1015611"/>
                <a:gridCol w="5413108"/>
              </a:tblGrid>
              <a:tr h="0">
                <a:tc>
                  <a:txBody>
                    <a:bodyPr/>
                    <a:lstStyle/>
                    <a:p>
                      <a:r>
                        <a:rPr kumimoji="1" lang="ja-JP" altLang="en-US" sz="1000" dirty="0" smtClean="0">
                          <a:latin typeface="+mn-ea"/>
                          <a:ea typeface="+mn-ea"/>
                        </a:rPr>
                        <a:t>項目名</a:t>
                      </a:r>
                      <a:endParaRPr kumimoji="1" lang="ja-JP" altLang="en-US" sz="1000" dirty="0">
                        <a:latin typeface="+mn-ea"/>
                        <a:ea typeface="+mn-ea"/>
                      </a:endParaRPr>
                    </a:p>
                  </a:txBody>
                  <a:tcPr/>
                </a:tc>
                <a:tc>
                  <a:txBody>
                    <a:bodyPr/>
                    <a:lstStyle/>
                    <a:p>
                      <a:r>
                        <a:rPr kumimoji="1" lang="ja-JP" altLang="en-US" sz="1000" dirty="0" smtClean="0">
                          <a:latin typeface="+mn-ea"/>
                          <a:ea typeface="+mn-ea"/>
                        </a:rPr>
                        <a:t>型</a:t>
                      </a:r>
                      <a:endParaRPr kumimoji="1" lang="ja-JP" altLang="en-US" sz="1000" dirty="0">
                        <a:latin typeface="+mn-ea"/>
                        <a:ea typeface="+mn-ea"/>
                      </a:endParaRPr>
                    </a:p>
                  </a:txBody>
                  <a:tcPr/>
                </a:tc>
                <a:tc>
                  <a:txBody>
                    <a:bodyPr/>
                    <a:lstStyle/>
                    <a:p>
                      <a:r>
                        <a:rPr kumimoji="1" lang="ja-JP" altLang="en-US" sz="1000" dirty="0" smtClean="0">
                          <a:latin typeface="+mn-ea"/>
                          <a:ea typeface="+mn-ea"/>
                        </a:rPr>
                        <a:t>説明</a:t>
                      </a:r>
                      <a:endParaRPr kumimoji="1" lang="ja-JP" altLang="en-US" sz="1000" dirty="0">
                        <a:latin typeface="+mn-ea"/>
                        <a:ea typeface="+mn-ea"/>
                      </a:endParaRPr>
                    </a:p>
                  </a:txBody>
                  <a:tcPr/>
                </a:tc>
              </a:tr>
              <a:tr h="0">
                <a:tc>
                  <a:txBody>
                    <a:bodyPr/>
                    <a:lstStyle/>
                    <a:p>
                      <a:r>
                        <a:rPr kumimoji="1" lang="en-US" altLang="ja-JP" sz="1000" dirty="0" err="1" smtClean="0">
                          <a:latin typeface="+mn-ea"/>
                          <a:ea typeface="+mn-ea"/>
                        </a:rPr>
                        <a:t>objectId</a:t>
                      </a:r>
                      <a:endParaRPr kumimoji="1" lang="ja-JP" altLang="en-US" sz="1000" dirty="0">
                        <a:latin typeface="+mn-ea"/>
                        <a:ea typeface="+mn-ea"/>
                      </a:endParaRPr>
                    </a:p>
                  </a:txBody>
                  <a:tcPr>
                    <a:solidFill>
                      <a:schemeClr val="tx1">
                        <a:lumMod val="10000"/>
                        <a:lumOff val="90000"/>
                      </a:schemeClr>
                    </a:solidFill>
                  </a:tcPr>
                </a:tc>
                <a:tc>
                  <a:txBody>
                    <a:bodyPr/>
                    <a:lstStyle/>
                    <a:p>
                      <a:r>
                        <a:rPr kumimoji="1" lang="en-US" altLang="ja-JP" sz="1000" dirty="0" smtClean="0">
                          <a:latin typeface="+mn-ea"/>
                          <a:ea typeface="+mn-ea"/>
                        </a:rPr>
                        <a:t>String</a:t>
                      </a:r>
                      <a:endParaRPr kumimoji="1" lang="ja-JP" altLang="en-US" sz="1000" dirty="0">
                        <a:latin typeface="+mn-ea"/>
                        <a:ea typeface="+mn-ea"/>
                      </a:endParaRPr>
                    </a:p>
                  </a:txBody>
                  <a:tcPr>
                    <a:solidFill>
                      <a:schemeClr val="tx1">
                        <a:lumMod val="10000"/>
                        <a:lumOff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サロゲートキー。</a:t>
                      </a:r>
                      <a:r>
                        <a:rPr kumimoji="1" lang="en-US" altLang="ja-JP" sz="1000" dirty="0" smtClean="0">
                          <a:latin typeface="+mn-ea"/>
                          <a:ea typeface="+mn-ea"/>
                        </a:rPr>
                        <a:t>AppPot</a:t>
                      </a:r>
                      <a:r>
                        <a:rPr kumimoji="1" lang="ja-JP" altLang="en-US" sz="1000" dirty="0" smtClean="0">
                          <a:latin typeface="+mn-ea"/>
                          <a:ea typeface="+mn-ea"/>
                        </a:rPr>
                        <a:t>組込項目。</a:t>
                      </a:r>
                      <a:r>
                        <a:rPr kumimoji="1" lang="en-US" altLang="ja-JP" sz="1000" dirty="0" smtClean="0">
                          <a:latin typeface="+mn-ea"/>
                          <a:ea typeface="+mn-ea"/>
                        </a:rPr>
                        <a:t>AppPot</a:t>
                      </a:r>
                      <a:r>
                        <a:rPr kumimoji="1" lang="ja-JP" altLang="en-US" sz="1000" dirty="0" smtClean="0">
                          <a:latin typeface="+mn-ea"/>
                          <a:ea typeface="+mn-ea"/>
                        </a:rPr>
                        <a:t>が自動更新。</a:t>
                      </a:r>
                      <a:endParaRPr kumimoji="1" lang="ja-JP" altLang="en-US" sz="1000" dirty="0">
                        <a:latin typeface="+mn-ea"/>
                        <a:ea typeface="+mn-ea"/>
                      </a:endParaRPr>
                    </a:p>
                  </a:txBody>
                  <a:tcPr>
                    <a:solidFill>
                      <a:schemeClr val="tx1">
                        <a:lumMod val="10000"/>
                        <a:lumOff val="90000"/>
                      </a:schemeClr>
                    </a:solidFill>
                  </a:tcPr>
                </a:tc>
              </a:tr>
              <a:tr h="0">
                <a:tc>
                  <a:txBody>
                    <a:bodyPr/>
                    <a:lstStyle/>
                    <a:p>
                      <a:r>
                        <a:rPr kumimoji="1" lang="en-US" altLang="ja-JP" sz="1000" dirty="0" err="1" smtClean="0">
                          <a:latin typeface="+mn-ea"/>
                          <a:ea typeface="+mn-ea"/>
                        </a:rPr>
                        <a:t>customerId</a:t>
                      </a:r>
                      <a:endParaRPr kumimoji="1" lang="ja-JP" altLang="en-US" sz="1000" dirty="0">
                        <a:latin typeface="+mn-ea"/>
                        <a:ea typeface="+mn-ea"/>
                      </a:endParaRPr>
                    </a:p>
                  </a:txBody>
                  <a:tcPr>
                    <a:solidFill>
                      <a:schemeClr val="tx1">
                        <a:lumMod val="10000"/>
                        <a:lumOff val="90000"/>
                      </a:schemeClr>
                    </a:solidFill>
                  </a:tcPr>
                </a:tc>
                <a:tc>
                  <a:txBody>
                    <a:bodyPr/>
                    <a:lstStyle/>
                    <a:p>
                      <a:r>
                        <a:rPr kumimoji="1" lang="en-US" altLang="ja-JP" sz="1000" dirty="0" smtClean="0">
                          <a:latin typeface="+mn-ea"/>
                          <a:ea typeface="+mn-ea"/>
                        </a:rPr>
                        <a:t>String</a:t>
                      </a:r>
                      <a:endParaRPr kumimoji="1" lang="ja-JP" altLang="en-US" sz="1000" dirty="0">
                        <a:latin typeface="+mn-ea"/>
                        <a:ea typeface="+mn-ea"/>
                      </a:endParaRPr>
                    </a:p>
                  </a:txBody>
                  <a:tcPr>
                    <a:solidFill>
                      <a:schemeClr val="tx1">
                        <a:lumMod val="10000"/>
                        <a:lumOff val="90000"/>
                      </a:schemeClr>
                    </a:solidFill>
                  </a:tcPr>
                </a:tc>
                <a:tc>
                  <a:txBody>
                    <a:bodyPr/>
                    <a:lstStyle/>
                    <a:p>
                      <a:r>
                        <a:rPr kumimoji="1" lang="ja-JP" altLang="en-US" sz="1000" dirty="0" smtClean="0">
                          <a:latin typeface="+mn-ea"/>
                          <a:ea typeface="+mn-ea"/>
                        </a:rPr>
                        <a:t>顧客</a:t>
                      </a:r>
                      <a:r>
                        <a:rPr kumimoji="1" lang="en-US" altLang="ja-JP" sz="1000" dirty="0" smtClean="0">
                          <a:latin typeface="+mn-ea"/>
                          <a:ea typeface="+mn-ea"/>
                        </a:rPr>
                        <a:t>ID</a:t>
                      </a:r>
                      <a:endParaRPr kumimoji="1" lang="ja-JP" altLang="en-US" sz="1000" dirty="0">
                        <a:latin typeface="+mn-ea"/>
                        <a:ea typeface="+mn-ea"/>
                      </a:endParaRPr>
                    </a:p>
                  </a:txBody>
                  <a:tcPr>
                    <a:solidFill>
                      <a:schemeClr val="tx1">
                        <a:lumMod val="10000"/>
                        <a:lumOff val="90000"/>
                      </a:schemeClr>
                    </a:solidFill>
                  </a:tcPr>
                </a:tc>
              </a:tr>
              <a:tr h="0">
                <a:tc>
                  <a:txBody>
                    <a:bodyPr/>
                    <a:lstStyle/>
                    <a:p>
                      <a:r>
                        <a:rPr kumimoji="1" lang="en-US" altLang="ja-JP" sz="1000" dirty="0" smtClean="0">
                          <a:latin typeface="+mn-ea"/>
                          <a:ea typeface="+mn-ea"/>
                        </a:rPr>
                        <a:t>name</a:t>
                      </a:r>
                      <a:endParaRPr kumimoji="1" lang="ja-JP" altLang="en-US" sz="1000" dirty="0">
                        <a:latin typeface="+mn-ea"/>
                        <a:ea typeface="+mn-ea"/>
                      </a:endParaRPr>
                    </a:p>
                  </a:txBody>
                  <a:tcPr>
                    <a:solidFill>
                      <a:schemeClr val="tx1">
                        <a:lumMod val="10000"/>
                        <a:lumOff val="90000"/>
                      </a:schemeClr>
                    </a:solidFill>
                  </a:tcPr>
                </a:tc>
                <a:tc>
                  <a:txBody>
                    <a:bodyPr/>
                    <a:lstStyle/>
                    <a:p>
                      <a:r>
                        <a:rPr kumimoji="1" lang="en-US" altLang="ja-JP" sz="1000" dirty="0" smtClean="0">
                          <a:latin typeface="+mn-ea"/>
                          <a:ea typeface="+mn-ea"/>
                        </a:rPr>
                        <a:t>String</a:t>
                      </a:r>
                      <a:endParaRPr kumimoji="1" lang="ja-JP" altLang="en-US" sz="1000" dirty="0">
                        <a:latin typeface="+mn-ea"/>
                        <a:ea typeface="+mn-ea"/>
                      </a:endParaRPr>
                    </a:p>
                  </a:txBody>
                  <a:tcPr>
                    <a:solidFill>
                      <a:schemeClr val="tx1">
                        <a:lumMod val="10000"/>
                        <a:lumOff val="90000"/>
                      </a:schemeClr>
                    </a:solidFill>
                  </a:tcPr>
                </a:tc>
                <a:tc>
                  <a:txBody>
                    <a:bodyPr/>
                    <a:lstStyle/>
                    <a:p>
                      <a:r>
                        <a:rPr kumimoji="1" lang="ja-JP" altLang="en-US" sz="1000" dirty="0" smtClean="0">
                          <a:latin typeface="+mn-ea"/>
                          <a:ea typeface="+mn-ea"/>
                        </a:rPr>
                        <a:t>顧客名</a:t>
                      </a:r>
                      <a:endParaRPr kumimoji="1" lang="ja-JP" altLang="en-US" sz="1000" dirty="0">
                        <a:latin typeface="+mn-ea"/>
                        <a:ea typeface="+mn-ea"/>
                      </a:endParaRPr>
                    </a:p>
                  </a:txBody>
                  <a:tcPr>
                    <a:solidFill>
                      <a:schemeClr val="tx1">
                        <a:lumMod val="10000"/>
                        <a:lumOff val="90000"/>
                      </a:schemeClr>
                    </a:solidFill>
                  </a:tcPr>
                </a:tc>
              </a:tr>
              <a:tr h="0">
                <a:tc>
                  <a:txBody>
                    <a:bodyPr/>
                    <a:lstStyle/>
                    <a:p>
                      <a:r>
                        <a:rPr kumimoji="1" lang="en-US" altLang="ja-JP" sz="1000" dirty="0" smtClean="0">
                          <a:latin typeface="+mn-ea"/>
                          <a:ea typeface="+mn-ea"/>
                        </a:rPr>
                        <a:t>zip</a:t>
                      </a:r>
                      <a:endParaRPr kumimoji="1" lang="ja-JP" altLang="en-US" sz="1000" dirty="0">
                        <a:latin typeface="+mn-ea"/>
                        <a:ea typeface="+mn-ea"/>
                      </a:endParaRPr>
                    </a:p>
                  </a:txBody>
                  <a:tcPr>
                    <a:solidFill>
                      <a:schemeClr val="tx1">
                        <a:lumMod val="10000"/>
                        <a:lumOff val="90000"/>
                      </a:schemeClr>
                    </a:solidFill>
                  </a:tcPr>
                </a:tc>
                <a:tc>
                  <a:txBody>
                    <a:bodyPr/>
                    <a:lstStyle/>
                    <a:p>
                      <a:r>
                        <a:rPr kumimoji="1" lang="en-US" altLang="ja-JP" sz="1000" dirty="0" smtClean="0">
                          <a:latin typeface="+mn-ea"/>
                          <a:ea typeface="+mn-ea"/>
                        </a:rPr>
                        <a:t>String</a:t>
                      </a:r>
                      <a:endParaRPr kumimoji="1" lang="ja-JP" altLang="en-US" sz="1000" dirty="0">
                        <a:latin typeface="+mn-ea"/>
                        <a:ea typeface="+mn-ea"/>
                      </a:endParaRPr>
                    </a:p>
                  </a:txBody>
                  <a:tcPr>
                    <a:solidFill>
                      <a:schemeClr val="tx1">
                        <a:lumMod val="10000"/>
                        <a:lumOff val="90000"/>
                      </a:schemeClr>
                    </a:solidFill>
                  </a:tcPr>
                </a:tc>
                <a:tc>
                  <a:txBody>
                    <a:bodyPr/>
                    <a:lstStyle/>
                    <a:p>
                      <a:r>
                        <a:rPr kumimoji="1" lang="ja-JP" altLang="en-US" sz="1000" dirty="0" smtClean="0">
                          <a:latin typeface="+mn-ea"/>
                          <a:ea typeface="+mn-ea"/>
                        </a:rPr>
                        <a:t>郵便番号</a:t>
                      </a:r>
                      <a:endParaRPr kumimoji="1" lang="ja-JP" altLang="en-US" sz="1000" dirty="0">
                        <a:latin typeface="+mn-ea"/>
                        <a:ea typeface="+mn-ea"/>
                      </a:endParaRPr>
                    </a:p>
                  </a:txBody>
                  <a:tcPr>
                    <a:solidFill>
                      <a:schemeClr val="tx1">
                        <a:lumMod val="10000"/>
                        <a:lumOff val="90000"/>
                      </a:schemeClr>
                    </a:solidFill>
                  </a:tcPr>
                </a:tc>
              </a:tr>
              <a:tr h="0">
                <a:tc>
                  <a:txBody>
                    <a:bodyPr/>
                    <a:lstStyle/>
                    <a:p>
                      <a:r>
                        <a:rPr kumimoji="1" lang="en-US" altLang="ja-JP" sz="1000" dirty="0" smtClean="0">
                          <a:latin typeface="+mn-ea"/>
                          <a:ea typeface="+mn-ea"/>
                        </a:rPr>
                        <a:t>address</a:t>
                      </a:r>
                      <a:endParaRPr kumimoji="1" lang="ja-JP" altLang="en-US" sz="1000" dirty="0">
                        <a:latin typeface="+mn-ea"/>
                        <a:ea typeface="+mn-ea"/>
                      </a:endParaRPr>
                    </a:p>
                  </a:txBody>
                  <a:tcPr>
                    <a:solidFill>
                      <a:schemeClr val="tx1">
                        <a:lumMod val="10000"/>
                        <a:lumOff val="90000"/>
                      </a:schemeClr>
                    </a:solidFill>
                  </a:tcPr>
                </a:tc>
                <a:tc>
                  <a:txBody>
                    <a:bodyPr/>
                    <a:lstStyle/>
                    <a:p>
                      <a:r>
                        <a:rPr kumimoji="1" lang="en-US" altLang="ja-JP" sz="1000" dirty="0" smtClean="0">
                          <a:latin typeface="+mn-ea"/>
                          <a:ea typeface="+mn-ea"/>
                        </a:rPr>
                        <a:t>String</a:t>
                      </a:r>
                      <a:endParaRPr kumimoji="1" lang="ja-JP" altLang="en-US" sz="1000" dirty="0">
                        <a:latin typeface="+mn-ea"/>
                        <a:ea typeface="+mn-ea"/>
                      </a:endParaRPr>
                    </a:p>
                  </a:txBody>
                  <a:tcPr>
                    <a:solidFill>
                      <a:schemeClr val="tx1">
                        <a:lumMod val="10000"/>
                        <a:lumOff val="90000"/>
                      </a:schemeClr>
                    </a:solidFill>
                  </a:tcPr>
                </a:tc>
                <a:tc>
                  <a:txBody>
                    <a:bodyPr/>
                    <a:lstStyle/>
                    <a:p>
                      <a:r>
                        <a:rPr kumimoji="1" lang="ja-JP" altLang="en-US" sz="1000" dirty="0" smtClean="0">
                          <a:latin typeface="+mn-ea"/>
                          <a:ea typeface="+mn-ea"/>
                        </a:rPr>
                        <a:t>住所</a:t>
                      </a:r>
                      <a:endParaRPr kumimoji="1" lang="ja-JP" altLang="en-US" sz="1000" dirty="0">
                        <a:latin typeface="+mn-ea"/>
                        <a:ea typeface="+mn-ea"/>
                      </a:endParaRPr>
                    </a:p>
                  </a:txBody>
                  <a:tcPr>
                    <a:solidFill>
                      <a:schemeClr val="tx1">
                        <a:lumMod val="10000"/>
                        <a:lumOff val="90000"/>
                      </a:schemeClr>
                    </a:solidFill>
                  </a:tcPr>
                </a:tc>
              </a:tr>
              <a:tr h="0">
                <a:tc>
                  <a:txBody>
                    <a:bodyPr/>
                    <a:lstStyle/>
                    <a:p>
                      <a:r>
                        <a:rPr kumimoji="1" lang="en-US" altLang="ja-JP" sz="1000" dirty="0" smtClean="0">
                          <a:latin typeface="+mn-ea"/>
                          <a:ea typeface="+mn-ea"/>
                        </a:rPr>
                        <a:t>phone</a:t>
                      </a:r>
                      <a:endParaRPr kumimoji="1" lang="ja-JP" altLang="en-US" sz="1000" dirty="0">
                        <a:latin typeface="+mn-ea"/>
                        <a:ea typeface="+mn-ea"/>
                      </a:endParaRPr>
                    </a:p>
                  </a:txBody>
                  <a:tcPr>
                    <a:solidFill>
                      <a:schemeClr val="tx1">
                        <a:lumMod val="10000"/>
                        <a:lumOff val="90000"/>
                      </a:schemeClr>
                    </a:solidFill>
                  </a:tcPr>
                </a:tc>
                <a:tc>
                  <a:txBody>
                    <a:bodyPr/>
                    <a:lstStyle/>
                    <a:p>
                      <a:r>
                        <a:rPr kumimoji="1" lang="en-US" altLang="ja-JP" sz="1000" dirty="0" smtClean="0">
                          <a:latin typeface="+mn-ea"/>
                          <a:ea typeface="+mn-ea"/>
                        </a:rPr>
                        <a:t>String</a:t>
                      </a:r>
                      <a:endParaRPr kumimoji="1" lang="ja-JP" altLang="en-US" sz="1000" dirty="0">
                        <a:latin typeface="+mn-ea"/>
                        <a:ea typeface="+mn-ea"/>
                      </a:endParaRPr>
                    </a:p>
                  </a:txBody>
                  <a:tcPr>
                    <a:solidFill>
                      <a:schemeClr val="tx1">
                        <a:lumMod val="10000"/>
                        <a:lumOff val="90000"/>
                      </a:schemeClr>
                    </a:solidFill>
                  </a:tcPr>
                </a:tc>
                <a:tc>
                  <a:txBody>
                    <a:bodyPr/>
                    <a:lstStyle/>
                    <a:p>
                      <a:r>
                        <a:rPr kumimoji="1" lang="ja-JP" altLang="en-US" sz="1000" dirty="0" smtClean="0">
                          <a:latin typeface="+mn-ea"/>
                          <a:ea typeface="+mn-ea"/>
                        </a:rPr>
                        <a:t>電話番号</a:t>
                      </a:r>
                      <a:endParaRPr kumimoji="1" lang="ja-JP" altLang="en-US" sz="1000" dirty="0">
                        <a:latin typeface="+mn-ea"/>
                        <a:ea typeface="+mn-ea"/>
                      </a:endParaRPr>
                    </a:p>
                  </a:txBody>
                  <a:tcPr>
                    <a:solidFill>
                      <a:schemeClr val="tx1">
                        <a:lumMod val="10000"/>
                        <a:lumOff val="90000"/>
                      </a:schemeClr>
                    </a:solidFill>
                  </a:tcPr>
                </a:tc>
              </a:tr>
              <a:tr h="0">
                <a:tc>
                  <a:txBody>
                    <a:bodyPr/>
                    <a:lstStyle/>
                    <a:p>
                      <a:r>
                        <a:rPr kumimoji="1" lang="en-US" altLang="ja-JP" sz="1000" dirty="0" smtClean="0">
                          <a:latin typeface="+mn-ea"/>
                          <a:ea typeface="+mn-ea"/>
                        </a:rPr>
                        <a:t>sex</a:t>
                      </a:r>
                      <a:endParaRPr kumimoji="1" lang="ja-JP" altLang="en-US" sz="1000" dirty="0">
                        <a:latin typeface="+mn-ea"/>
                        <a:ea typeface="+mn-ea"/>
                      </a:endParaRPr>
                    </a:p>
                  </a:txBody>
                  <a:tcPr>
                    <a:solidFill>
                      <a:schemeClr val="tx1">
                        <a:lumMod val="10000"/>
                        <a:lumOff val="90000"/>
                      </a:schemeClr>
                    </a:solidFill>
                  </a:tcPr>
                </a:tc>
                <a:tc>
                  <a:txBody>
                    <a:bodyPr/>
                    <a:lstStyle/>
                    <a:p>
                      <a:r>
                        <a:rPr kumimoji="1" lang="en-US" altLang="ja-JP" sz="1000" dirty="0" smtClean="0">
                          <a:latin typeface="+mn-ea"/>
                          <a:ea typeface="+mn-ea"/>
                        </a:rPr>
                        <a:t>Number</a:t>
                      </a:r>
                      <a:endParaRPr kumimoji="1" lang="ja-JP" altLang="en-US" sz="1000" dirty="0">
                        <a:latin typeface="+mn-ea"/>
                        <a:ea typeface="+mn-ea"/>
                      </a:endParaRPr>
                    </a:p>
                  </a:txBody>
                  <a:tcPr>
                    <a:solidFill>
                      <a:schemeClr val="tx1">
                        <a:lumMod val="10000"/>
                        <a:lumOff val="90000"/>
                      </a:schemeClr>
                    </a:solidFill>
                  </a:tcPr>
                </a:tc>
                <a:tc>
                  <a:txBody>
                    <a:bodyPr/>
                    <a:lstStyle/>
                    <a:p>
                      <a:r>
                        <a:rPr kumimoji="1" lang="ja-JP" altLang="en-US" sz="1000" dirty="0" smtClean="0">
                          <a:latin typeface="+mn-ea"/>
                          <a:ea typeface="+mn-ea"/>
                        </a:rPr>
                        <a:t>性別（</a:t>
                      </a:r>
                      <a:r>
                        <a:rPr kumimoji="1" lang="en-US" altLang="ja-JP" sz="1000" dirty="0" smtClean="0">
                          <a:latin typeface="+mn-ea"/>
                          <a:ea typeface="+mn-ea"/>
                        </a:rPr>
                        <a:t>0:</a:t>
                      </a:r>
                      <a:r>
                        <a:rPr kumimoji="1" lang="ja-JP" altLang="en-US" sz="1000" dirty="0" smtClean="0">
                          <a:latin typeface="+mn-ea"/>
                          <a:ea typeface="+mn-ea"/>
                        </a:rPr>
                        <a:t>男性、</a:t>
                      </a:r>
                      <a:r>
                        <a:rPr kumimoji="1" lang="en-US" altLang="ja-JP" sz="1000" dirty="0" smtClean="0">
                          <a:latin typeface="+mn-ea"/>
                          <a:ea typeface="+mn-ea"/>
                        </a:rPr>
                        <a:t>1:</a:t>
                      </a:r>
                      <a:r>
                        <a:rPr kumimoji="1" lang="ja-JP" altLang="en-US" sz="1000" dirty="0" smtClean="0">
                          <a:latin typeface="+mn-ea"/>
                          <a:ea typeface="+mn-ea"/>
                        </a:rPr>
                        <a:t>女性）</a:t>
                      </a:r>
                      <a:endParaRPr kumimoji="1" lang="ja-JP" altLang="en-US" sz="1000" dirty="0">
                        <a:latin typeface="+mn-ea"/>
                        <a:ea typeface="+mn-ea"/>
                      </a:endParaRPr>
                    </a:p>
                  </a:txBody>
                  <a:tcPr>
                    <a:solidFill>
                      <a:schemeClr val="tx1">
                        <a:lumMod val="10000"/>
                        <a:lumOff val="90000"/>
                      </a:schemeClr>
                    </a:solidFill>
                  </a:tcPr>
                </a:tc>
              </a:tr>
              <a:tr h="0">
                <a:tc>
                  <a:txBody>
                    <a:bodyPr/>
                    <a:lstStyle/>
                    <a:p>
                      <a:r>
                        <a:rPr kumimoji="1" lang="en-US" altLang="ja-JP" sz="1000" dirty="0" err="1" smtClean="0">
                          <a:latin typeface="+mn-ea"/>
                          <a:ea typeface="+mn-ea"/>
                        </a:rPr>
                        <a:t>scopeType</a:t>
                      </a:r>
                      <a:endParaRPr kumimoji="1" lang="ja-JP" altLang="en-US" sz="1000" dirty="0">
                        <a:latin typeface="+mn-ea"/>
                        <a:ea typeface="+mn-ea"/>
                      </a:endParaRPr>
                    </a:p>
                  </a:txBody>
                  <a:tcPr>
                    <a:solidFill>
                      <a:schemeClr val="tx1">
                        <a:lumMod val="10000"/>
                        <a:lumOff val="90000"/>
                      </a:schemeClr>
                    </a:solidFill>
                  </a:tcPr>
                </a:tc>
                <a:tc>
                  <a:txBody>
                    <a:bodyPr/>
                    <a:lstStyle/>
                    <a:p>
                      <a:r>
                        <a:rPr kumimoji="1" lang="en-US" altLang="ja-JP" sz="1000" dirty="0" smtClean="0">
                          <a:latin typeface="+mn-ea"/>
                          <a:ea typeface="+mn-ea"/>
                        </a:rPr>
                        <a:t>Number</a:t>
                      </a:r>
                      <a:endParaRPr kumimoji="1" lang="ja-JP" altLang="en-US" sz="1000" dirty="0">
                        <a:latin typeface="+mn-ea"/>
                        <a:ea typeface="+mn-ea"/>
                      </a:endParaRPr>
                    </a:p>
                  </a:txBody>
                  <a:tcPr>
                    <a:solidFill>
                      <a:schemeClr val="tx1">
                        <a:lumMod val="10000"/>
                        <a:lumOff val="90000"/>
                      </a:schemeClr>
                    </a:solidFill>
                  </a:tcPr>
                </a:tc>
                <a:tc>
                  <a:txBody>
                    <a:bodyPr/>
                    <a:lstStyle/>
                    <a:p>
                      <a:r>
                        <a:rPr kumimoji="1" lang="ja-JP" altLang="en-US" sz="1000" dirty="0" smtClean="0">
                          <a:latin typeface="+mn-ea"/>
                          <a:ea typeface="+mn-ea"/>
                        </a:rPr>
                        <a:t>データの参照範囲。</a:t>
                      </a:r>
                      <a:r>
                        <a:rPr kumimoji="1" lang="en-US" altLang="ja-JP" sz="1000" dirty="0" smtClean="0">
                          <a:latin typeface="+mn-ea"/>
                          <a:ea typeface="+mn-ea"/>
                        </a:rPr>
                        <a:t>AppPot</a:t>
                      </a:r>
                      <a:r>
                        <a:rPr kumimoji="1" lang="ja-JP" altLang="en-US" sz="1000" dirty="0" smtClean="0">
                          <a:latin typeface="+mn-ea"/>
                          <a:ea typeface="+mn-ea"/>
                        </a:rPr>
                        <a:t>組込項目。</a:t>
                      </a:r>
                      <a:endParaRPr kumimoji="1" lang="ja-JP" altLang="en-US" sz="1000" dirty="0">
                        <a:latin typeface="+mn-ea"/>
                        <a:ea typeface="+mn-ea"/>
                      </a:endParaRPr>
                    </a:p>
                  </a:txBody>
                  <a:tcPr>
                    <a:solidFill>
                      <a:schemeClr val="tx1">
                        <a:lumMod val="10000"/>
                        <a:lumOff val="90000"/>
                      </a:schemeClr>
                    </a:solidFill>
                  </a:tcPr>
                </a:tc>
              </a:tr>
              <a:tr h="0">
                <a:tc>
                  <a:txBody>
                    <a:bodyPr/>
                    <a:lstStyle/>
                    <a:p>
                      <a:r>
                        <a:rPr kumimoji="1" lang="en-US" altLang="ja-JP" sz="1000" dirty="0" err="1" smtClean="0">
                          <a:latin typeface="+mn-ea"/>
                          <a:ea typeface="+mn-ea"/>
                        </a:rPr>
                        <a:t>createTime</a:t>
                      </a:r>
                      <a:endParaRPr kumimoji="1" lang="ja-JP" altLang="en-US" sz="1000" dirty="0">
                        <a:latin typeface="+mn-ea"/>
                        <a:ea typeface="+mn-ea"/>
                      </a:endParaRPr>
                    </a:p>
                  </a:txBody>
                  <a:tcPr>
                    <a:solidFill>
                      <a:schemeClr val="tx1">
                        <a:lumMod val="10000"/>
                        <a:lumOff val="90000"/>
                      </a:schemeClr>
                    </a:solidFill>
                  </a:tcPr>
                </a:tc>
                <a:tc>
                  <a:txBody>
                    <a:bodyPr/>
                    <a:lstStyle/>
                    <a:p>
                      <a:r>
                        <a:rPr kumimoji="1" lang="en-US" altLang="ja-JP" sz="1000" dirty="0" smtClean="0">
                          <a:latin typeface="+mn-ea"/>
                          <a:ea typeface="+mn-ea"/>
                        </a:rPr>
                        <a:t>Number</a:t>
                      </a:r>
                      <a:endParaRPr kumimoji="1" lang="ja-JP" altLang="en-US" sz="1000" dirty="0">
                        <a:latin typeface="+mn-ea"/>
                        <a:ea typeface="+mn-ea"/>
                      </a:endParaRPr>
                    </a:p>
                  </a:txBody>
                  <a:tcPr>
                    <a:solidFill>
                      <a:schemeClr val="tx1">
                        <a:lumMod val="10000"/>
                        <a:lumOff val="90000"/>
                      </a:schemeClr>
                    </a:solidFill>
                  </a:tcPr>
                </a:tc>
                <a:tc>
                  <a:txBody>
                    <a:bodyPr/>
                    <a:lstStyle/>
                    <a:p>
                      <a:r>
                        <a:rPr kumimoji="1" lang="ja-JP" altLang="en-US" sz="1000" dirty="0" smtClean="0">
                          <a:latin typeface="+mn-ea"/>
                          <a:ea typeface="+mn-ea"/>
                        </a:rPr>
                        <a:t>クライアントでのデータ生成時間。</a:t>
                      </a:r>
                      <a:r>
                        <a:rPr kumimoji="1" lang="en-US" altLang="ja-JP" sz="1000" dirty="0" smtClean="0">
                          <a:latin typeface="+mn-ea"/>
                          <a:ea typeface="+mn-ea"/>
                        </a:rPr>
                        <a:t>UNIXTIME</a:t>
                      </a:r>
                      <a:r>
                        <a:rPr kumimoji="1" lang="ja-JP" altLang="en-US" sz="1000" dirty="0" smtClean="0">
                          <a:latin typeface="+mn-ea"/>
                          <a:ea typeface="+mn-ea"/>
                        </a:rPr>
                        <a:t>形式。</a:t>
                      </a:r>
                      <a:r>
                        <a:rPr kumimoji="1" lang="en-US" altLang="ja-JP" sz="1000" dirty="0" smtClean="0">
                          <a:latin typeface="+mn-ea"/>
                          <a:ea typeface="+mn-ea"/>
                        </a:rPr>
                        <a:t>AppPot</a:t>
                      </a:r>
                      <a:r>
                        <a:rPr kumimoji="1" lang="ja-JP" altLang="en-US" sz="1000" dirty="0" smtClean="0">
                          <a:latin typeface="+mn-ea"/>
                          <a:ea typeface="+mn-ea"/>
                        </a:rPr>
                        <a:t>組込項目。</a:t>
                      </a:r>
                      <a:endParaRPr kumimoji="1" lang="ja-JP" altLang="en-US" sz="1000" dirty="0">
                        <a:latin typeface="+mn-ea"/>
                        <a:ea typeface="+mn-ea"/>
                      </a:endParaRPr>
                    </a:p>
                  </a:txBody>
                  <a:tcPr>
                    <a:solidFill>
                      <a:schemeClr val="tx1">
                        <a:lumMod val="10000"/>
                        <a:lumOff val="90000"/>
                      </a:schemeClr>
                    </a:solidFill>
                  </a:tcPr>
                </a:tc>
              </a:tr>
              <a:tr h="0">
                <a:tc>
                  <a:txBody>
                    <a:bodyPr/>
                    <a:lstStyle/>
                    <a:p>
                      <a:r>
                        <a:rPr kumimoji="1" lang="en-US" altLang="ja-JP" sz="1000" dirty="0" err="1" smtClean="0">
                          <a:latin typeface="+mn-ea"/>
                          <a:ea typeface="+mn-ea"/>
                        </a:rPr>
                        <a:t>updateTime</a:t>
                      </a:r>
                      <a:endParaRPr kumimoji="1" lang="ja-JP" altLang="en-US" sz="1000" dirty="0">
                        <a:latin typeface="+mn-ea"/>
                        <a:ea typeface="+mn-ea"/>
                      </a:endParaRPr>
                    </a:p>
                  </a:txBody>
                  <a:tcPr>
                    <a:solidFill>
                      <a:schemeClr val="tx1">
                        <a:lumMod val="10000"/>
                        <a:lumOff val="90000"/>
                      </a:schemeClr>
                    </a:solidFill>
                  </a:tcPr>
                </a:tc>
                <a:tc>
                  <a:txBody>
                    <a:bodyPr/>
                    <a:lstStyle/>
                    <a:p>
                      <a:r>
                        <a:rPr kumimoji="1" lang="en-US" altLang="ja-JP" sz="1000" dirty="0" smtClean="0">
                          <a:latin typeface="+mn-ea"/>
                          <a:ea typeface="+mn-ea"/>
                        </a:rPr>
                        <a:t>Number</a:t>
                      </a:r>
                      <a:endParaRPr kumimoji="1" lang="ja-JP" altLang="en-US" sz="1000" dirty="0">
                        <a:latin typeface="+mn-ea"/>
                        <a:ea typeface="+mn-ea"/>
                      </a:endParaRPr>
                    </a:p>
                  </a:txBody>
                  <a:tcPr>
                    <a:solidFill>
                      <a:schemeClr val="tx1">
                        <a:lumMod val="10000"/>
                        <a:lumOff val="90000"/>
                      </a:schemeClr>
                    </a:solidFill>
                  </a:tcPr>
                </a:tc>
                <a:tc>
                  <a:txBody>
                    <a:bodyPr/>
                    <a:lstStyle/>
                    <a:p>
                      <a:r>
                        <a:rPr kumimoji="1" lang="ja-JP" altLang="en-US" sz="1000" dirty="0" smtClean="0">
                          <a:latin typeface="+mn-ea"/>
                          <a:ea typeface="+mn-ea"/>
                        </a:rPr>
                        <a:t>クライアントでのデータ更新時間。</a:t>
                      </a:r>
                      <a:r>
                        <a:rPr kumimoji="1" lang="en-US" altLang="ja-JP" sz="1000" dirty="0" smtClean="0">
                          <a:latin typeface="+mn-ea"/>
                          <a:ea typeface="+mn-ea"/>
                        </a:rPr>
                        <a:t>UNIXTIME</a:t>
                      </a:r>
                      <a:r>
                        <a:rPr kumimoji="1" lang="ja-JP" altLang="en-US" sz="1000" dirty="0" smtClean="0">
                          <a:latin typeface="+mn-ea"/>
                          <a:ea typeface="+mn-ea"/>
                        </a:rPr>
                        <a:t>形式。</a:t>
                      </a:r>
                      <a:r>
                        <a:rPr kumimoji="1" lang="en-US" altLang="ja-JP" sz="1000" dirty="0" smtClean="0">
                          <a:latin typeface="+mn-ea"/>
                          <a:ea typeface="+mn-ea"/>
                        </a:rPr>
                        <a:t>AppPot</a:t>
                      </a:r>
                      <a:r>
                        <a:rPr kumimoji="1" lang="ja-JP" altLang="en-US" sz="1000" dirty="0" smtClean="0">
                          <a:latin typeface="+mn-ea"/>
                          <a:ea typeface="+mn-ea"/>
                        </a:rPr>
                        <a:t>組込項目。</a:t>
                      </a:r>
                      <a:endParaRPr kumimoji="1" lang="ja-JP" altLang="en-US" sz="1000" dirty="0">
                        <a:latin typeface="+mn-ea"/>
                        <a:ea typeface="+mn-ea"/>
                      </a:endParaRPr>
                    </a:p>
                  </a:txBody>
                  <a:tcPr>
                    <a:solidFill>
                      <a:schemeClr val="tx1">
                        <a:lumMod val="10000"/>
                        <a:lumOff val="90000"/>
                      </a:schemeClr>
                    </a:solidFill>
                  </a:tcPr>
                </a:tc>
              </a:tr>
              <a:tr h="0">
                <a:tc>
                  <a:txBody>
                    <a:bodyPr/>
                    <a:lstStyle/>
                    <a:p>
                      <a:r>
                        <a:rPr kumimoji="1" lang="en-US" altLang="ja-JP" sz="1000" dirty="0" err="1" smtClean="0">
                          <a:latin typeface="+mn-ea"/>
                          <a:ea typeface="+mn-ea"/>
                        </a:rPr>
                        <a:t>createUserId</a:t>
                      </a:r>
                      <a:endParaRPr kumimoji="1" lang="ja-JP" altLang="en-US" sz="1000" dirty="0">
                        <a:latin typeface="+mn-ea"/>
                        <a:ea typeface="+mn-ea"/>
                      </a:endParaRPr>
                    </a:p>
                  </a:txBody>
                  <a:tcPr>
                    <a:solidFill>
                      <a:schemeClr val="tx1">
                        <a:lumMod val="10000"/>
                        <a:lumOff val="90000"/>
                      </a:schemeClr>
                    </a:solidFill>
                  </a:tcPr>
                </a:tc>
                <a:tc>
                  <a:txBody>
                    <a:bodyPr/>
                    <a:lstStyle/>
                    <a:p>
                      <a:r>
                        <a:rPr kumimoji="1" lang="en-US" altLang="ja-JP" sz="1000" dirty="0" smtClean="0">
                          <a:latin typeface="+mn-ea"/>
                          <a:ea typeface="+mn-ea"/>
                        </a:rPr>
                        <a:t>Number</a:t>
                      </a:r>
                      <a:endParaRPr kumimoji="1" lang="ja-JP" altLang="en-US" sz="1000" dirty="0">
                        <a:latin typeface="+mn-ea"/>
                        <a:ea typeface="+mn-ea"/>
                      </a:endParaRPr>
                    </a:p>
                  </a:txBody>
                  <a:tcPr>
                    <a:solidFill>
                      <a:schemeClr val="tx1">
                        <a:lumMod val="10000"/>
                        <a:lumOff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データ生成ユーザ</a:t>
                      </a:r>
                      <a:r>
                        <a:rPr kumimoji="1" lang="en-US" altLang="ja-JP" sz="1000" dirty="0" smtClean="0">
                          <a:latin typeface="+mn-ea"/>
                          <a:ea typeface="+mn-ea"/>
                        </a:rPr>
                        <a:t>ID</a:t>
                      </a:r>
                      <a:r>
                        <a:rPr kumimoji="1" lang="ja-JP" altLang="en-US" sz="1000" dirty="0" smtClean="0">
                          <a:latin typeface="+mn-ea"/>
                          <a:ea typeface="+mn-ea"/>
                        </a:rPr>
                        <a:t>。</a:t>
                      </a:r>
                      <a:r>
                        <a:rPr kumimoji="1" lang="en-US" altLang="ja-JP" sz="1000" dirty="0" smtClean="0">
                          <a:latin typeface="+mn-ea"/>
                          <a:ea typeface="+mn-ea"/>
                        </a:rPr>
                        <a:t>AppPot</a:t>
                      </a:r>
                      <a:r>
                        <a:rPr kumimoji="1" lang="ja-JP" altLang="en-US" sz="1000" dirty="0" smtClean="0">
                          <a:latin typeface="+mn-ea"/>
                          <a:ea typeface="+mn-ea"/>
                        </a:rPr>
                        <a:t>組込項目。</a:t>
                      </a:r>
                      <a:r>
                        <a:rPr kumimoji="1" lang="en-US" altLang="ja-JP" sz="1000" dirty="0" smtClean="0">
                          <a:latin typeface="+mn-ea"/>
                          <a:ea typeface="+mn-ea"/>
                        </a:rPr>
                        <a:t>AppPot</a:t>
                      </a:r>
                      <a:r>
                        <a:rPr kumimoji="1" lang="ja-JP" altLang="en-US" sz="1000" dirty="0" smtClean="0">
                          <a:latin typeface="+mn-ea"/>
                          <a:ea typeface="+mn-ea"/>
                        </a:rPr>
                        <a:t>が自動更新。</a:t>
                      </a:r>
                    </a:p>
                  </a:txBody>
                  <a:tcPr>
                    <a:solidFill>
                      <a:schemeClr val="tx1">
                        <a:lumMod val="10000"/>
                        <a:lumOff val="90000"/>
                      </a:schemeClr>
                    </a:solidFill>
                  </a:tcPr>
                </a:tc>
              </a:tr>
              <a:tr h="0">
                <a:tc>
                  <a:txBody>
                    <a:bodyPr/>
                    <a:lstStyle/>
                    <a:p>
                      <a:r>
                        <a:rPr kumimoji="1" lang="en-US" altLang="ja-JP" sz="1000" dirty="0" err="1" smtClean="0">
                          <a:latin typeface="+mn-ea"/>
                          <a:ea typeface="+mn-ea"/>
                        </a:rPr>
                        <a:t>groupIds</a:t>
                      </a:r>
                      <a:endParaRPr kumimoji="1" lang="ja-JP" altLang="en-US" sz="1000" dirty="0">
                        <a:latin typeface="+mn-ea"/>
                        <a:ea typeface="+mn-ea"/>
                      </a:endParaRPr>
                    </a:p>
                  </a:txBody>
                  <a:tcPr>
                    <a:solidFill>
                      <a:schemeClr val="tx1">
                        <a:lumMod val="10000"/>
                        <a:lumOff val="90000"/>
                      </a:schemeClr>
                    </a:solidFill>
                  </a:tcPr>
                </a:tc>
                <a:tc>
                  <a:txBody>
                    <a:bodyPr/>
                    <a:lstStyle/>
                    <a:p>
                      <a:r>
                        <a:rPr kumimoji="1" lang="en-US" altLang="ja-JP" sz="1000" dirty="0" smtClean="0">
                          <a:latin typeface="+mn-ea"/>
                          <a:ea typeface="+mn-ea"/>
                        </a:rPr>
                        <a:t>String</a:t>
                      </a:r>
                      <a:endParaRPr kumimoji="1" lang="ja-JP" altLang="en-US" sz="1000" dirty="0">
                        <a:latin typeface="+mn-ea"/>
                        <a:ea typeface="+mn-ea"/>
                      </a:endParaRPr>
                    </a:p>
                  </a:txBody>
                  <a:tcPr>
                    <a:solidFill>
                      <a:schemeClr val="tx1">
                        <a:lumMod val="10000"/>
                        <a:lumOff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データ生成</a:t>
                      </a:r>
                      <a:r>
                        <a:rPr kumimoji="1" lang="en-US" altLang="ja-JP" sz="1000" dirty="0" smtClean="0">
                          <a:latin typeface="+mn-ea"/>
                          <a:ea typeface="+mn-ea"/>
                        </a:rPr>
                        <a:t>/</a:t>
                      </a:r>
                      <a:r>
                        <a:rPr kumimoji="1" lang="ja-JP" altLang="en-US" sz="1000" dirty="0" smtClean="0">
                          <a:latin typeface="+mn-ea"/>
                          <a:ea typeface="+mn-ea"/>
                        </a:rPr>
                        <a:t>更新したユーザの所属グループ</a:t>
                      </a:r>
                      <a:r>
                        <a:rPr kumimoji="1" lang="en-US" altLang="ja-JP" sz="1000" dirty="0" smtClean="0">
                          <a:latin typeface="+mn-ea"/>
                          <a:ea typeface="+mn-ea"/>
                        </a:rPr>
                        <a:t>ID</a:t>
                      </a:r>
                      <a:r>
                        <a:rPr kumimoji="1" lang="ja-JP" altLang="en-US" sz="1000" dirty="0" smtClean="0">
                          <a:latin typeface="+mn-ea"/>
                          <a:ea typeface="+mn-ea"/>
                        </a:rPr>
                        <a:t>。</a:t>
                      </a:r>
                      <a:r>
                        <a:rPr kumimoji="1" lang="en-US" altLang="ja-JP" sz="1000" dirty="0" smtClean="0">
                          <a:latin typeface="+mn-ea"/>
                          <a:ea typeface="+mn-ea"/>
                        </a:rPr>
                        <a:t>AppPot</a:t>
                      </a:r>
                      <a:r>
                        <a:rPr kumimoji="1" lang="ja-JP" altLang="en-US" sz="1000" dirty="0" smtClean="0">
                          <a:latin typeface="+mn-ea"/>
                          <a:ea typeface="+mn-ea"/>
                        </a:rPr>
                        <a:t>組込項目。</a:t>
                      </a:r>
                      <a:r>
                        <a:rPr kumimoji="1" lang="en-US" altLang="ja-JP" sz="1000" dirty="0" smtClean="0">
                          <a:latin typeface="+mn-ea"/>
                          <a:ea typeface="+mn-ea"/>
                        </a:rPr>
                        <a:t>AppPot</a:t>
                      </a:r>
                      <a:r>
                        <a:rPr kumimoji="1" lang="ja-JP" altLang="en-US" sz="1000" dirty="0" smtClean="0">
                          <a:latin typeface="+mn-ea"/>
                          <a:ea typeface="+mn-ea"/>
                        </a:rPr>
                        <a:t>が自動更新。</a:t>
                      </a:r>
                    </a:p>
                  </a:txBody>
                  <a:tcPr>
                    <a:solidFill>
                      <a:schemeClr val="tx1">
                        <a:lumMod val="10000"/>
                        <a:lumOff val="90000"/>
                      </a:schemeClr>
                    </a:solidFill>
                  </a:tcPr>
                </a:tc>
              </a:tr>
              <a:tr h="0">
                <a:tc>
                  <a:txBody>
                    <a:bodyPr/>
                    <a:lstStyle/>
                    <a:p>
                      <a:r>
                        <a:rPr kumimoji="1" lang="en-US" altLang="ja-JP" sz="1000" dirty="0" err="1" smtClean="0">
                          <a:latin typeface="+mn-ea"/>
                          <a:ea typeface="+mn-ea"/>
                        </a:rPr>
                        <a:t>serverCreateTime</a:t>
                      </a:r>
                      <a:endParaRPr kumimoji="1" lang="ja-JP" altLang="en-US" sz="1000" dirty="0">
                        <a:latin typeface="+mn-ea"/>
                        <a:ea typeface="+mn-ea"/>
                      </a:endParaRPr>
                    </a:p>
                  </a:txBody>
                  <a:tcPr>
                    <a:solidFill>
                      <a:schemeClr val="tx1">
                        <a:lumMod val="10000"/>
                        <a:lumOff val="90000"/>
                      </a:schemeClr>
                    </a:solidFill>
                  </a:tcPr>
                </a:tc>
                <a:tc>
                  <a:txBody>
                    <a:bodyPr/>
                    <a:lstStyle/>
                    <a:p>
                      <a:r>
                        <a:rPr kumimoji="1" lang="en-US" altLang="ja-JP" sz="1000" dirty="0" smtClean="0">
                          <a:latin typeface="+mn-ea"/>
                          <a:ea typeface="+mn-ea"/>
                        </a:rPr>
                        <a:t>String</a:t>
                      </a:r>
                      <a:endParaRPr kumimoji="1" lang="ja-JP" altLang="en-US" sz="1000" dirty="0">
                        <a:latin typeface="+mn-ea"/>
                        <a:ea typeface="+mn-ea"/>
                      </a:endParaRPr>
                    </a:p>
                  </a:txBody>
                  <a:tcPr>
                    <a:solidFill>
                      <a:schemeClr val="tx1">
                        <a:lumMod val="10000"/>
                        <a:lumOff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サーバで記録されるデータ作成日時。</a:t>
                      </a:r>
                      <a:r>
                        <a:rPr kumimoji="1" lang="en-US" altLang="ja-JP" sz="1000" dirty="0" smtClean="0">
                          <a:latin typeface="+mn-ea"/>
                          <a:ea typeface="+mn-ea"/>
                        </a:rPr>
                        <a:t>AppPot</a:t>
                      </a:r>
                      <a:r>
                        <a:rPr kumimoji="1" lang="ja-JP" altLang="en-US" sz="1000" dirty="0" smtClean="0">
                          <a:latin typeface="+mn-ea"/>
                          <a:ea typeface="+mn-ea"/>
                        </a:rPr>
                        <a:t>組込項目。</a:t>
                      </a:r>
                      <a:r>
                        <a:rPr kumimoji="1" lang="en-US" altLang="ja-JP" sz="1000" dirty="0" smtClean="0">
                          <a:latin typeface="+mn-ea"/>
                          <a:ea typeface="+mn-ea"/>
                        </a:rPr>
                        <a:t>AppPot</a:t>
                      </a:r>
                      <a:r>
                        <a:rPr kumimoji="1" lang="ja-JP" altLang="en-US" sz="1000" dirty="0" smtClean="0">
                          <a:latin typeface="+mn-ea"/>
                          <a:ea typeface="+mn-ea"/>
                        </a:rPr>
                        <a:t>が自動更新。</a:t>
                      </a:r>
                    </a:p>
                  </a:txBody>
                  <a:tcPr>
                    <a:solidFill>
                      <a:schemeClr val="tx1">
                        <a:lumMod val="10000"/>
                        <a:lumOff val="90000"/>
                      </a:schemeClr>
                    </a:solidFill>
                  </a:tcPr>
                </a:tc>
              </a:tr>
              <a:tr h="0">
                <a:tc>
                  <a:txBody>
                    <a:bodyPr/>
                    <a:lstStyle/>
                    <a:p>
                      <a:r>
                        <a:rPr kumimoji="1" lang="en-US" altLang="ja-JP" sz="1000" dirty="0" err="1" smtClean="0">
                          <a:latin typeface="+mn-ea"/>
                          <a:ea typeface="+mn-ea"/>
                        </a:rPr>
                        <a:t>serverUpdateTime</a:t>
                      </a:r>
                      <a:endParaRPr kumimoji="1" lang="ja-JP" altLang="en-US" sz="1000" dirty="0">
                        <a:latin typeface="+mn-ea"/>
                        <a:ea typeface="+mn-ea"/>
                      </a:endParaRPr>
                    </a:p>
                  </a:txBody>
                  <a:tcPr>
                    <a:solidFill>
                      <a:schemeClr val="tx1">
                        <a:lumMod val="10000"/>
                        <a:lumOff val="90000"/>
                      </a:schemeClr>
                    </a:solidFill>
                  </a:tcPr>
                </a:tc>
                <a:tc>
                  <a:txBody>
                    <a:bodyPr/>
                    <a:lstStyle/>
                    <a:p>
                      <a:r>
                        <a:rPr kumimoji="1" lang="en-US" altLang="ja-JP" sz="1000" dirty="0" smtClean="0">
                          <a:latin typeface="+mn-ea"/>
                          <a:ea typeface="+mn-ea"/>
                        </a:rPr>
                        <a:t>String</a:t>
                      </a:r>
                      <a:endParaRPr kumimoji="1" lang="ja-JP" altLang="en-US" sz="1000" dirty="0">
                        <a:latin typeface="+mn-ea"/>
                        <a:ea typeface="+mn-ea"/>
                      </a:endParaRPr>
                    </a:p>
                  </a:txBody>
                  <a:tcPr>
                    <a:solidFill>
                      <a:schemeClr val="tx1">
                        <a:lumMod val="10000"/>
                        <a:lumOff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サーバで記録されるデータ更新日時。</a:t>
                      </a:r>
                      <a:r>
                        <a:rPr kumimoji="1" lang="en-US" altLang="ja-JP" sz="1000" dirty="0" smtClean="0">
                          <a:latin typeface="+mn-ea"/>
                          <a:ea typeface="+mn-ea"/>
                        </a:rPr>
                        <a:t>AppPot</a:t>
                      </a:r>
                      <a:r>
                        <a:rPr kumimoji="1" lang="ja-JP" altLang="en-US" sz="1000" dirty="0" smtClean="0">
                          <a:latin typeface="+mn-ea"/>
                          <a:ea typeface="+mn-ea"/>
                        </a:rPr>
                        <a:t>組込項目。</a:t>
                      </a:r>
                      <a:r>
                        <a:rPr kumimoji="1" lang="en-US" altLang="ja-JP" sz="1000" dirty="0" smtClean="0">
                          <a:latin typeface="+mn-ea"/>
                          <a:ea typeface="+mn-ea"/>
                        </a:rPr>
                        <a:t>AppPot</a:t>
                      </a:r>
                      <a:r>
                        <a:rPr kumimoji="1" lang="ja-JP" altLang="en-US" sz="1000" dirty="0" smtClean="0">
                          <a:latin typeface="+mn-ea"/>
                          <a:ea typeface="+mn-ea"/>
                        </a:rPr>
                        <a:t>が自動更新。</a:t>
                      </a:r>
                    </a:p>
                  </a:txBody>
                  <a:tcPr>
                    <a:solidFill>
                      <a:schemeClr val="tx1">
                        <a:lumMod val="10000"/>
                        <a:lumOff val="90000"/>
                      </a:schemeClr>
                    </a:solidFill>
                  </a:tcPr>
                </a:tc>
              </a:tr>
              <a:tr h="0">
                <a:tc>
                  <a:txBody>
                    <a:bodyPr/>
                    <a:lstStyle/>
                    <a:p>
                      <a:r>
                        <a:rPr kumimoji="1" lang="en-US" altLang="ja-JP" sz="1000" dirty="0" err="1" smtClean="0">
                          <a:latin typeface="+mn-ea"/>
                          <a:ea typeface="+mn-ea"/>
                        </a:rPr>
                        <a:t>serverRecordStatus</a:t>
                      </a:r>
                      <a:endParaRPr kumimoji="1" lang="ja-JP" altLang="en-US" sz="1000" dirty="0">
                        <a:latin typeface="+mn-ea"/>
                        <a:ea typeface="+mn-ea"/>
                      </a:endParaRPr>
                    </a:p>
                  </a:txBody>
                  <a:tcPr>
                    <a:solidFill>
                      <a:schemeClr val="tx1">
                        <a:lumMod val="10000"/>
                        <a:lumOff val="90000"/>
                      </a:schemeClr>
                    </a:solidFill>
                  </a:tcPr>
                </a:tc>
                <a:tc>
                  <a:txBody>
                    <a:bodyPr/>
                    <a:lstStyle/>
                    <a:p>
                      <a:r>
                        <a:rPr kumimoji="1" lang="en-US" altLang="ja-JP" sz="1000" dirty="0" smtClean="0">
                          <a:latin typeface="+mn-ea"/>
                          <a:ea typeface="+mn-ea"/>
                        </a:rPr>
                        <a:t>Number</a:t>
                      </a:r>
                      <a:endParaRPr kumimoji="1" lang="ja-JP" altLang="en-US" sz="1000" dirty="0">
                        <a:latin typeface="+mn-ea"/>
                        <a:ea typeface="+mn-ea"/>
                      </a:endParaRPr>
                    </a:p>
                  </a:txBody>
                  <a:tcPr>
                    <a:solidFill>
                      <a:schemeClr val="tx1">
                        <a:lumMod val="10000"/>
                        <a:lumOff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レコードの状態。</a:t>
                      </a:r>
                      <a:r>
                        <a:rPr kumimoji="1" lang="en-US" altLang="ja-JP" sz="1000" dirty="0" smtClean="0">
                          <a:latin typeface="+mn-ea"/>
                          <a:ea typeface="+mn-ea"/>
                        </a:rPr>
                        <a:t>AppPot</a:t>
                      </a:r>
                      <a:r>
                        <a:rPr kumimoji="1" lang="ja-JP" altLang="en-US" sz="1000" dirty="0" smtClean="0">
                          <a:latin typeface="+mn-ea"/>
                          <a:ea typeface="+mn-ea"/>
                        </a:rPr>
                        <a:t>組込項目。</a:t>
                      </a:r>
                      <a:r>
                        <a:rPr kumimoji="1" lang="en-US" altLang="ja-JP" sz="1000" dirty="0" smtClean="0">
                          <a:latin typeface="+mn-ea"/>
                          <a:ea typeface="+mn-ea"/>
                        </a:rPr>
                        <a:t>AppPot</a:t>
                      </a:r>
                      <a:r>
                        <a:rPr kumimoji="1" lang="ja-JP" altLang="en-US" sz="1000" dirty="0" smtClean="0">
                          <a:latin typeface="+mn-ea"/>
                          <a:ea typeface="+mn-ea"/>
                        </a:rPr>
                        <a:t>が自動更新。</a:t>
                      </a:r>
                    </a:p>
                  </a:txBody>
                  <a:tcPr>
                    <a:solidFill>
                      <a:schemeClr val="tx1">
                        <a:lumMod val="10000"/>
                        <a:lumOff val="90000"/>
                      </a:schemeClr>
                    </a:solidFill>
                  </a:tcPr>
                </a:tc>
              </a:tr>
            </a:tbl>
          </a:graphicData>
        </a:graphic>
      </p:graphicFrame>
    </p:spTree>
    <p:extLst>
      <p:ext uri="{BB962C8B-B14F-4D97-AF65-F5344CB8AC3E}">
        <p14:creationId xmlns:p14="http://schemas.microsoft.com/office/powerpoint/2010/main" val="1099502784"/>
      </p:ext>
    </p:extLst>
  </p:cSld>
  <p:clrMapOvr>
    <a:masterClrMapping/>
  </p:clrMapOvr>
  <p:transition xmlns:p14="http://schemas.microsoft.com/office/powerpoint/2010/mai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新規登録ダイアログ</a:t>
            </a:r>
            <a:r>
              <a:rPr lang="ja-JP" altLang="en-US" dirty="0" smtClean="0"/>
              <a:t>表示の</a:t>
            </a:r>
            <a:r>
              <a:rPr kumimoji="1" lang="ja-JP" altLang="en-US" dirty="0" smtClean="0"/>
              <a:t>実装</a:t>
            </a:r>
            <a:endParaRPr kumimoji="1" lang="ja-JP" altLang="en-US" dirty="0"/>
          </a:p>
        </p:txBody>
      </p:sp>
      <p:sp>
        <p:nvSpPr>
          <p:cNvPr id="3" name="コンテンツ プレースホルダー 2"/>
          <p:cNvSpPr>
            <a:spLocks noGrp="1"/>
          </p:cNvSpPr>
          <p:nvPr>
            <p:ph idx="1"/>
          </p:nvPr>
        </p:nvSpPr>
        <p:spPr/>
        <p:txBody>
          <a:bodyPr>
            <a:noAutofit/>
          </a:bodyPr>
          <a:lstStyle/>
          <a:p>
            <a:pPr marL="0" indent="0">
              <a:spcBef>
                <a:spcPts val="0"/>
              </a:spcBef>
              <a:spcAft>
                <a:spcPts val="0"/>
              </a:spcAft>
              <a:buNone/>
            </a:pPr>
            <a:r>
              <a:rPr lang="en-US" altLang="ja-JP" sz="1600" dirty="0" err="1">
                <a:solidFill>
                  <a:schemeClr val="tx1"/>
                </a:solidFill>
                <a:latin typeface="ＭＳ ゴシック"/>
                <a:ea typeface="ＭＳ ゴシック"/>
                <a:cs typeface="ＭＳ ゴシック"/>
              </a:rPr>
              <a:t>angular.module</a:t>
            </a:r>
            <a:r>
              <a:rPr lang="en-US" altLang="ja-JP" sz="1600" dirty="0">
                <a:solidFill>
                  <a:schemeClr val="tx1"/>
                </a:solidFill>
                <a:latin typeface="ＭＳ ゴシック"/>
                <a:ea typeface="ＭＳ ゴシック"/>
                <a:cs typeface="ＭＳ ゴシック"/>
              </a:rPr>
              <a:t>("app")</a:t>
            </a: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.controller("</a:t>
            </a:r>
            <a:r>
              <a:rPr lang="en-US" altLang="ja-JP" sz="1600" dirty="0" err="1">
                <a:solidFill>
                  <a:schemeClr val="tx1"/>
                </a:solidFill>
                <a:latin typeface="ＭＳ ゴシック"/>
                <a:ea typeface="ＭＳ ゴシック"/>
                <a:cs typeface="ＭＳ ゴシック"/>
              </a:rPr>
              <a:t>CustomerController</a:t>
            </a:r>
            <a:r>
              <a:rPr lang="en-US" altLang="ja-JP" sz="1600" dirty="0">
                <a:solidFill>
                  <a:schemeClr val="tx1"/>
                </a:solidFill>
                <a:latin typeface="ＭＳ ゴシック"/>
                <a:ea typeface="ＭＳ ゴシック"/>
                <a:cs typeface="ＭＳ ゴシック"/>
              </a:rPr>
              <a:t>", </a:t>
            </a:r>
            <a:endParaRPr lang="en-US" altLang="ja-JP" sz="1600" dirty="0" smtClean="0">
              <a:solidFill>
                <a:schemeClr val="tx1"/>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r>
              <a:rPr lang="en-US" altLang="ja-JP" sz="1600" dirty="0" smtClean="0">
                <a:solidFill>
                  <a:schemeClr val="tx1"/>
                </a:solidFill>
                <a:latin typeface="ＭＳ ゴシック"/>
                <a:ea typeface="ＭＳ ゴシック"/>
                <a:cs typeface="ＭＳ ゴシック"/>
              </a:rPr>
              <a:t>   [</a:t>
            </a:r>
            <a:r>
              <a:rPr lang="en-US" altLang="ja-JP" sz="1600" dirty="0">
                <a:solidFill>
                  <a:schemeClr val="tx1"/>
                </a:solidFill>
                <a:latin typeface="ＭＳ ゴシック"/>
                <a:ea typeface="ＭＳ ゴシック"/>
                <a:cs typeface="ＭＳ ゴシック"/>
              </a:rPr>
              <a:t>"$scope", "Customer", "$modal", function($scope, Customer, $modal) {</a:t>
            </a: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r>
              <a:rPr lang="en-US" altLang="ja-JP" sz="1600" dirty="0" smtClean="0">
                <a:solidFill>
                  <a:schemeClr val="tx1"/>
                </a:solidFill>
                <a:latin typeface="ＭＳ ゴシック"/>
                <a:ea typeface="ＭＳ ゴシック"/>
                <a:cs typeface="ＭＳ ゴシック"/>
              </a:rPr>
              <a:t>$</a:t>
            </a:r>
            <a:r>
              <a:rPr lang="en-US" altLang="ja-JP" sz="1600" dirty="0" err="1" smtClean="0">
                <a:solidFill>
                  <a:schemeClr val="tx1"/>
                </a:solidFill>
                <a:latin typeface="ＭＳ ゴシック"/>
                <a:ea typeface="ＭＳ ゴシック"/>
                <a:cs typeface="ＭＳ ゴシック"/>
              </a:rPr>
              <a:t>scope.detailDialog</a:t>
            </a:r>
            <a:r>
              <a:rPr lang="en-US" altLang="ja-JP" sz="1600" dirty="0" smtClean="0">
                <a:solidFill>
                  <a:schemeClr val="tx1"/>
                </a:solidFill>
                <a:latin typeface="ＭＳ ゴシック"/>
                <a:ea typeface="ＭＳ ゴシック"/>
                <a:cs typeface="ＭＳ ゴシック"/>
              </a:rPr>
              <a:t> = null;</a:t>
            </a:r>
          </a:p>
          <a:p>
            <a:pPr marL="0" indent="0">
              <a:spcBef>
                <a:spcPts val="0"/>
              </a:spcBef>
              <a:spcAft>
                <a:spcPts val="0"/>
              </a:spcAft>
              <a:buNone/>
            </a:pPr>
            <a:endParaRPr lang="en-US" altLang="ja-JP" sz="1600" dirty="0">
              <a:solidFill>
                <a:schemeClr val="tx1"/>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r>
              <a:rPr lang="en-US" altLang="ja-JP" sz="1600" dirty="0" err="1">
                <a:solidFill>
                  <a:schemeClr val="tx1"/>
                </a:solidFill>
                <a:latin typeface="ＭＳ ゴシック"/>
                <a:ea typeface="ＭＳ ゴシック"/>
                <a:cs typeface="ＭＳ ゴシック"/>
              </a:rPr>
              <a:t>scope.showNewDialog</a:t>
            </a:r>
            <a:r>
              <a:rPr lang="en-US" altLang="ja-JP" sz="1600" dirty="0">
                <a:solidFill>
                  <a:schemeClr val="tx1"/>
                </a:solidFill>
                <a:latin typeface="ＭＳ ゴシック"/>
                <a:ea typeface="ＭＳ ゴシック"/>
                <a:cs typeface="ＭＳ ゴシック"/>
              </a:rPr>
              <a:t> = function() {</a:t>
            </a: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r>
              <a:rPr lang="en-US" altLang="ja-JP" sz="1600" dirty="0" err="1">
                <a:solidFill>
                  <a:schemeClr val="tx1"/>
                </a:solidFill>
                <a:latin typeface="ＭＳ ゴシック"/>
                <a:ea typeface="ＭＳ ゴシック"/>
                <a:cs typeface="ＭＳ ゴシック"/>
              </a:rPr>
              <a:t>scope.customer</a:t>
            </a:r>
            <a:r>
              <a:rPr lang="en-US" altLang="ja-JP" sz="1600" dirty="0">
                <a:solidFill>
                  <a:schemeClr val="tx1"/>
                </a:solidFill>
                <a:latin typeface="ＭＳ ゴシック"/>
                <a:ea typeface="ＭＳ ゴシック"/>
                <a:cs typeface="ＭＳ ゴシック"/>
              </a:rPr>
              <a:t> = </a:t>
            </a:r>
            <a:r>
              <a:rPr lang="en-US" altLang="ja-JP" sz="1600" dirty="0" smtClean="0">
                <a:solidFill>
                  <a:schemeClr val="tx1"/>
                </a:solidFill>
                <a:latin typeface="ＭＳ ゴシック"/>
                <a:ea typeface="ＭＳ ゴシック"/>
                <a:cs typeface="ＭＳ ゴシック"/>
              </a:rPr>
              <a:t>new Customer();</a:t>
            </a:r>
            <a:endParaRPr lang="en-US" altLang="ja-JP" sz="1600" dirty="0">
              <a:solidFill>
                <a:schemeClr val="tx1"/>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r>
              <a:rPr lang="en-US" altLang="ja-JP" sz="1600" dirty="0" err="1">
                <a:solidFill>
                  <a:schemeClr val="tx1"/>
                </a:solidFill>
                <a:latin typeface="ＭＳ ゴシック"/>
                <a:ea typeface="ＭＳ ゴシック"/>
                <a:cs typeface="ＭＳ ゴシック"/>
              </a:rPr>
              <a:t>scope.detailDialog</a:t>
            </a:r>
            <a:r>
              <a:rPr lang="en-US" altLang="ja-JP" sz="1600" dirty="0">
                <a:solidFill>
                  <a:schemeClr val="tx1"/>
                </a:solidFill>
                <a:latin typeface="ＭＳ ゴシック"/>
                <a:ea typeface="ＭＳ ゴシック"/>
                <a:cs typeface="ＭＳ ゴシック"/>
              </a:rPr>
              <a:t> = $</a:t>
            </a:r>
            <a:r>
              <a:rPr lang="en-US" altLang="ja-JP" sz="1600" dirty="0" err="1">
                <a:solidFill>
                  <a:schemeClr val="tx1"/>
                </a:solidFill>
                <a:latin typeface="ＭＳ ゴシック"/>
                <a:ea typeface="ＭＳ ゴシック"/>
                <a:cs typeface="ＭＳ ゴシック"/>
              </a:rPr>
              <a:t>modal.open</a:t>
            </a:r>
            <a:r>
              <a:rPr lang="en-US" altLang="ja-JP" sz="1600" dirty="0">
                <a:solidFill>
                  <a:schemeClr val="tx1"/>
                </a:solidFill>
                <a:latin typeface="ＭＳ ゴシック"/>
                <a:ea typeface="ＭＳ ゴシック"/>
                <a:cs typeface="ＭＳ ゴシック"/>
              </a:rPr>
              <a:t>({</a:t>
            </a: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r>
              <a:rPr lang="en-US" altLang="ja-JP" sz="1600" dirty="0" err="1">
                <a:solidFill>
                  <a:schemeClr val="tx1"/>
                </a:solidFill>
                <a:latin typeface="ＭＳ ゴシック"/>
                <a:ea typeface="ＭＳ ゴシック"/>
                <a:cs typeface="ＭＳ ゴシック"/>
              </a:rPr>
              <a:t>templateUrl</a:t>
            </a:r>
            <a:r>
              <a:rPr lang="en-US" altLang="ja-JP" sz="1600" dirty="0">
                <a:solidFill>
                  <a:schemeClr val="tx1"/>
                </a:solidFill>
                <a:latin typeface="ＭＳ ゴシック"/>
                <a:ea typeface="ＭＳ ゴシック"/>
                <a:cs typeface="ＭＳ ゴシック"/>
              </a:rPr>
              <a:t>: "components/simple-crud/</a:t>
            </a:r>
            <a:r>
              <a:rPr lang="en-US" altLang="ja-JP" sz="1600" dirty="0" err="1">
                <a:solidFill>
                  <a:schemeClr val="tx1"/>
                </a:solidFill>
                <a:latin typeface="ＭＳ ゴシック"/>
                <a:ea typeface="ＭＳ ゴシック"/>
                <a:cs typeface="ＭＳ ゴシック"/>
              </a:rPr>
              <a:t>customerDetail.html</a:t>
            </a:r>
            <a:r>
              <a:rPr lang="en-US" altLang="ja-JP" sz="1600" dirty="0">
                <a:solidFill>
                  <a:schemeClr val="tx1"/>
                </a:solidFill>
                <a:latin typeface="ＭＳ ゴシック"/>
                <a:ea typeface="ＭＳ ゴシック"/>
                <a:cs typeface="ＭＳ ゴシック"/>
              </a:rPr>
              <a:t>",</a:t>
            </a: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backdrop: "static",</a:t>
            </a: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scope: $scope</a:t>
            </a: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r>
              <a:rPr lang="en-US" altLang="ja-JP" sz="1600" dirty="0" err="1">
                <a:solidFill>
                  <a:schemeClr val="tx1"/>
                </a:solidFill>
                <a:latin typeface="ＭＳ ゴシック"/>
                <a:ea typeface="ＭＳ ゴシック"/>
                <a:cs typeface="ＭＳ ゴシック"/>
              </a:rPr>
              <a:t>scope.detailDialog.isNew</a:t>
            </a:r>
            <a:r>
              <a:rPr lang="en-US" altLang="ja-JP" sz="1600" dirty="0">
                <a:solidFill>
                  <a:schemeClr val="tx1"/>
                </a:solidFill>
                <a:latin typeface="ＭＳ ゴシック"/>
                <a:ea typeface="ＭＳ ゴシック"/>
                <a:cs typeface="ＭＳ ゴシック"/>
              </a:rPr>
              <a:t> = true;</a:t>
            </a: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a:t>
            </a:r>
            <a:endParaRPr kumimoji="1" lang="ja-JP" altLang="en-US" sz="1600" dirty="0">
              <a:solidFill>
                <a:schemeClr val="tx1"/>
              </a:solidFill>
              <a:latin typeface="ＭＳ ゴシック"/>
              <a:ea typeface="ＭＳ ゴシック"/>
              <a:cs typeface="ＭＳ ゴシック"/>
            </a:endParaRPr>
          </a:p>
        </p:txBody>
      </p:sp>
      <p:sp>
        <p:nvSpPr>
          <p:cNvPr id="4" name="テキスト ボックス 3"/>
          <p:cNvSpPr txBox="1"/>
          <p:nvPr/>
        </p:nvSpPr>
        <p:spPr>
          <a:xfrm>
            <a:off x="432171" y="1217048"/>
            <a:ext cx="5547575" cy="369332"/>
          </a:xfrm>
          <a:prstGeom prst="rect">
            <a:avLst/>
          </a:prstGeom>
          <a:noFill/>
        </p:spPr>
        <p:txBody>
          <a:bodyPr wrap="none" rtlCol="0">
            <a:spAutoFit/>
          </a:bodyPr>
          <a:lstStyle/>
          <a:p>
            <a:r>
              <a:rPr kumimoji="1" lang="en-US" altLang="ja-JP" dirty="0" smtClean="0">
                <a:latin typeface="+mn-ea"/>
                <a:ea typeface="+mn-ea"/>
              </a:rPr>
              <a:t>components/simple-crud/</a:t>
            </a:r>
            <a:r>
              <a:rPr kumimoji="1" lang="en-US" altLang="ja-JP" dirty="0" err="1" smtClean="0">
                <a:latin typeface="+mn-ea"/>
                <a:ea typeface="+mn-ea"/>
              </a:rPr>
              <a:t>CustomerController.js</a:t>
            </a:r>
            <a:endParaRPr kumimoji="1" lang="ja-JP" altLang="en-US" dirty="0">
              <a:latin typeface="+mn-ea"/>
              <a:ea typeface="+mn-ea"/>
            </a:endParaRPr>
          </a:p>
        </p:txBody>
      </p:sp>
      <p:cxnSp>
        <p:nvCxnSpPr>
          <p:cNvPr id="5" name="直線コネクタ 4"/>
          <p:cNvCxnSpPr/>
          <p:nvPr/>
        </p:nvCxnSpPr>
        <p:spPr>
          <a:xfrm>
            <a:off x="3286619" y="2455922"/>
            <a:ext cx="753491"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7031975" y="2455922"/>
            <a:ext cx="648235"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10" name="正方形/長方形 9"/>
          <p:cNvSpPr/>
          <p:nvPr/>
        </p:nvSpPr>
        <p:spPr>
          <a:xfrm>
            <a:off x="1345898" y="3540255"/>
            <a:ext cx="6334312" cy="1345466"/>
          </a:xfrm>
          <a:prstGeom prst="rect">
            <a:avLst/>
          </a:prstGeom>
          <a:noFill/>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endParaRPr kumimoji="1" lang="ja-JP" altLang="en-US" sz="1400" dirty="0" smtClean="0">
              <a:solidFill>
                <a:schemeClr val="tx1">
                  <a:lumMod val="90000"/>
                  <a:lumOff val="10000"/>
                </a:schemeClr>
              </a:solidFill>
            </a:endParaRPr>
          </a:p>
        </p:txBody>
      </p:sp>
      <p:cxnSp>
        <p:nvCxnSpPr>
          <p:cNvPr id="11" name="直線コネクタ 10"/>
          <p:cNvCxnSpPr/>
          <p:nvPr/>
        </p:nvCxnSpPr>
        <p:spPr>
          <a:xfrm>
            <a:off x="1375898" y="3492183"/>
            <a:ext cx="3374232"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1345898" y="5154566"/>
            <a:ext cx="3334230"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15" name="四角形吹き出し 14"/>
          <p:cNvSpPr/>
          <p:nvPr/>
        </p:nvSpPr>
        <p:spPr>
          <a:xfrm>
            <a:off x="6044350" y="1470525"/>
            <a:ext cx="2169806" cy="613595"/>
          </a:xfrm>
          <a:prstGeom prst="wedgeRectCallout">
            <a:avLst>
              <a:gd name="adj1" fmla="val 14875"/>
              <a:gd name="adj2" fmla="val 69448"/>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92500" lnSpcReduction="20000"/>
          </a:bodyPr>
          <a:lstStyle/>
          <a:p>
            <a:pPr>
              <a:lnSpc>
                <a:spcPct val="120000"/>
              </a:lnSpc>
            </a:pPr>
            <a:r>
              <a:rPr lang="ja-JP" altLang="en-US" sz="1400" dirty="0" smtClean="0">
                <a:solidFill>
                  <a:schemeClr val="tx1">
                    <a:lumMod val="90000"/>
                    <a:lumOff val="10000"/>
                  </a:schemeClr>
                </a:solidFill>
              </a:rPr>
              <a:t>モーダルダイアログを利用するためのリソース</a:t>
            </a:r>
            <a:endParaRPr kumimoji="1" lang="ja-JP" altLang="en-US" sz="1400" dirty="0" smtClean="0">
              <a:solidFill>
                <a:schemeClr val="tx1">
                  <a:lumMod val="90000"/>
                  <a:lumOff val="10000"/>
                </a:schemeClr>
              </a:solidFill>
            </a:endParaRPr>
          </a:p>
        </p:txBody>
      </p:sp>
      <p:sp>
        <p:nvSpPr>
          <p:cNvPr id="16" name="四角形吹き出し 15"/>
          <p:cNvSpPr/>
          <p:nvPr/>
        </p:nvSpPr>
        <p:spPr>
          <a:xfrm>
            <a:off x="6802464" y="5015731"/>
            <a:ext cx="2169806" cy="686623"/>
          </a:xfrm>
          <a:prstGeom prst="wedgeRectCallout">
            <a:avLst>
              <a:gd name="adj1" fmla="val -31058"/>
              <a:gd name="adj2" fmla="val -78003"/>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lnSpcReduction="10000"/>
          </a:bodyPr>
          <a:lstStyle/>
          <a:p>
            <a:pPr>
              <a:lnSpc>
                <a:spcPct val="120000"/>
              </a:lnSpc>
            </a:pPr>
            <a:r>
              <a:rPr kumimoji="1" lang="ja-JP" altLang="en-US" sz="1400" dirty="0" smtClean="0">
                <a:solidFill>
                  <a:schemeClr val="tx1">
                    <a:lumMod val="90000"/>
                    <a:lumOff val="10000"/>
                  </a:schemeClr>
                </a:solidFill>
              </a:rPr>
              <a:t>新規登録用のモーダルダイアログを開く</a:t>
            </a:r>
          </a:p>
        </p:txBody>
      </p:sp>
      <p:sp>
        <p:nvSpPr>
          <p:cNvPr id="17" name="四角形吹き出し 16"/>
          <p:cNvSpPr/>
          <p:nvPr/>
        </p:nvSpPr>
        <p:spPr>
          <a:xfrm>
            <a:off x="5990276" y="2784948"/>
            <a:ext cx="2564998" cy="687234"/>
          </a:xfrm>
          <a:prstGeom prst="wedgeRectCallout">
            <a:avLst>
              <a:gd name="adj1" fmla="val -95396"/>
              <a:gd name="adj2" fmla="val 46678"/>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nSpc>
                <a:spcPct val="120000"/>
              </a:lnSpc>
            </a:pPr>
            <a:r>
              <a:rPr lang="ja-JP" altLang="en-US" sz="1400" dirty="0" smtClean="0">
                <a:solidFill>
                  <a:schemeClr val="tx1">
                    <a:lumMod val="90000"/>
                    <a:lumOff val="10000"/>
                  </a:schemeClr>
                </a:solidFill>
              </a:rPr>
              <a:t>モーダルダイアログ内で表示する</a:t>
            </a:r>
            <a:r>
              <a:rPr lang="en-US" altLang="ja-JP" sz="1400" dirty="0" smtClean="0">
                <a:solidFill>
                  <a:schemeClr val="tx1">
                    <a:lumMod val="90000"/>
                    <a:lumOff val="10000"/>
                  </a:schemeClr>
                </a:solidFill>
              </a:rPr>
              <a:t>Customer</a:t>
            </a:r>
            <a:r>
              <a:rPr lang="ja-JP" altLang="en-US" sz="1400" dirty="0" smtClean="0">
                <a:solidFill>
                  <a:schemeClr val="tx1">
                    <a:lumMod val="90000"/>
                    <a:lumOff val="10000"/>
                  </a:schemeClr>
                </a:solidFill>
              </a:rPr>
              <a:t>オブジェクトをバインドする変数に、新規</a:t>
            </a:r>
            <a:r>
              <a:rPr lang="en-US" altLang="ja-JP" sz="1400" dirty="0" smtClean="0">
                <a:solidFill>
                  <a:schemeClr val="tx1">
                    <a:lumMod val="90000"/>
                    <a:lumOff val="10000"/>
                  </a:schemeClr>
                </a:solidFill>
              </a:rPr>
              <a:t>Customer</a:t>
            </a:r>
            <a:r>
              <a:rPr lang="ja-JP" altLang="en-US" sz="1400" dirty="0" smtClean="0">
                <a:solidFill>
                  <a:schemeClr val="tx1">
                    <a:lumMod val="90000"/>
                    <a:lumOff val="10000"/>
                  </a:schemeClr>
                </a:solidFill>
              </a:rPr>
              <a:t>インスタンスを設定</a:t>
            </a:r>
            <a:endParaRPr kumimoji="1" lang="ja-JP" altLang="en-US" sz="1400" dirty="0" smtClean="0">
              <a:solidFill>
                <a:schemeClr val="tx1">
                  <a:lumMod val="90000"/>
                  <a:lumOff val="10000"/>
                </a:schemeClr>
              </a:solidFill>
            </a:endParaRPr>
          </a:p>
        </p:txBody>
      </p:sp>
      <p:sp>
        <p:nvSpPr>
          <p:cNvPr id="18" name="四角形吹き出し 17"/>
          <p:cNvSpPr/>
          <p:nvPr/>
        </p:nvSpPr>
        <p:spPr>
          <a:xfrm>
            <a:off x="2914594" y="5439540"/>
            <a:ext cx="2169806" cy="686623"/>
          </a:xfrm>
          <a:prstGeom prst="wedgeRectCallout">
            <a:avLst>
              <a:gd name="adj1" fmla="val -60325"/>
              <a:gd name="adj2" fmla="val -85709"/>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lang="ja-JP" altLang="en-US" sz="1400" dirty="0" smtClean="0">
                <a:solidFill>
                  <a:schemeClr val="tx1">
                    <a:lumMod val="90000"/>
                    <a:lumOff val="10000"/>
                  </a:schemeClr>
                </a:solidFill>
              </a:rPr>
              <a:t>開いているダイアログが後で実装する更新処理用なのか登録処理用なのかを識別するフラグ</a:t>
            </a:r>
            <a:endParaRPr kumimoji="1" lang="ja-JP" altLang="en-US" sz="1400" dirty="0" smtClean="0">
              <a:solidFill>
                <a:schemeClr val="tx1">
                  <a:lumMod val="90000"/>
                  <a:lumOff val="10000"/>
                </a:schemeClr>
              </a:solidFill>
            </a:endParaRPr>
          </a:p>
        </p:txBody>
      </p:sp>
      <p:sp>
        <p:nvSpPr>
          <p:cNvPr id="19" name="四角形吹き出し 18"/>
          <p:cNvSpPr/>
          <p:nvPr/>
        </p:nvSpPr>
        <p:spPr>
          <a:xfrm>
            <a:off x="4111118" y="2488834"/>
            <a:ext cx="2489062" cy="271370"/>
          </a:xfrm>
          <a:prstGeom prst="wedgeRectCallout">
            <a:avLst>
              <a:gd name="adj1" fmla="val -60208"/>
              <a:gd name="adj2" fmla="val -14949"/>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Autofit/>
          </a:bodyPr>
          <a:lstStyle/>
          <a:p>
            <a:pPr>
              <a:lnSpc>
                <a:spcPct val="120000"/>
              </a:lnSpc>
            </a:pPr>
            <a:r>
              <a:rPr lang="ja-JP" altLang="en-US" sz="1000" dirty="0" smtClean="0">
                <a:solidFill>
                  <a:schemeClr val="tx1">
                    <a:lumMod val="90000"/>
                    <a:lumOff val="10000"/>
                  </a:schemeClr>
                </a:solidFill>
              </a:rPr>
              <a:t>ダイアログの状態を保持する変数を定義</a:t>
            </a:r>
            <a:endParaRPr kumimoji="1" lang="ja-JP" altLang="en-US" sz="1000" dirty="0" smtClean="0">
              <a:solidFill>
                <a:schemeClr val="tx1">
                  <a:lumMod val="90000"/>
                  <a:lumOff val="10000"/>
                </a:schemeClr>
              </a:solidFill>
            </a:endParaRPr>
          </a:p>
        </p:txBody>
      </p:sp>
      <p:cxnSp>
        <p:nvCxnSpPr>
          <p:cNvPr id="20" name="直線コネクタ 19"/>
          <p:cNvCxnSpPr/>
          <p:nvPr/>
        </p:nvCxnSpPr>
        <p:spPr>
          <a:xfrm>
            <a:off x="998284" y="2714516"/>
            <a:ext cx="2791820"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724536"/>
      </p:ext>
    </p:extLst>
  </p:cSld>
  <p:clrMapOvr>
    <a:masterClrMapping/>
  </p:clrMapOvr>
  <p:transition xmlns:p14="http://schemas.microsoft.com/office/powerpoint/2010/mai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新規登録ボタンにダイアログを紐付ける</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&lt;table class="table table-striped"&gt;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&lt;caption&gt;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&lt;input type="button" class="</a:t>
            </a:r>
            <a:r>
              <a:rPr lang="en-US" altLang="ja-JP" dirty="0" err="1">
                <a:solidFill>
                  <a:schemeClr val="bg1">
                    <a:lumMod val="50000"/>
                  </a:schemeClr>
                </a:solidFill>
                <a:latin typeface="ＭＳ ゴシック"/>
                <a:ea typeface="ＭＳ ゴシック"/>
                <a:cs typeface="ＭＳ ゴシック"/>
              </a:rPr>
              <a:t>btn</a:t>
            </a:r>
            <a:r>
              <a:rPr lang="en-US" altLang="ja-JP" dirty="0">
                <a:solidFill>
                  <a:schemeClr val="bg1">
                    <a:lumMod val="50000"/>
                  </a:schemeClr>
                </a:solidFill>
                <a:latin typeface="ＭＳ ゴシック"/>
                <a:ea typeface="ＭＳ ゴシック"/>
                <a:cs typeface="ＭＳ ゴシック"/>
              </a:rPr>
              <a:t> </a:t>
            </a:r>
            <a:r>
              <a:rPr lang="en-US" altLang="ja-JP" dirty="0" err="1">
                <a:solidFill>
                  <a:schemeClr val="bg1">
                    <a:lumMod val="50000"/>
                  </a:schemeClr>
                </a:solidFill>
                <a:latin typeface="ＭＳ ゴシック"/>
                <a:ea typeface="ＭＳ ゴシック"/>
                <a:cs typeface="ＭＳ ゴシック"/>
              </a:rPr>
              <a:t>btn</a:t>
            </a:r>
            <a:r>
              <a:rPr lang="en-US" altLang="ja-JP" dirty="0">
                <a:solidFill>
                  <a:schemeClr val="bg1">
                    <a:lumMod val="50000"/>
                  </a:schemeClr>
                </a:solidFill>
                <a:latin typeface="ＭＳ ゴシック"/>
                <a:ea typeface="ＭＳ ゴシック"/>
                <a:cs typeface="ＭＳ ゴシック"/>
              </a:rPr>
              <a:t>-primary </a:t>
            </a:r>
            <a:r>
              <a:rPr lang="en-US" altLang="ja-JP" dirty="0" err="1">
                <a:solidFill>
                  <a:schemeClr val="bg1">
                    <a:lumMod val="50000"/>
                  </a:schemeClr>
                </a:solidFill>
                <a:latin typeface="ＭＳ ゴシック"/>
                <a:ea typeface="ＭＳ ゴシック"/>
                <a:cs typeface="ＭＳ ゴシック"/>
              </a:rPr>
              <a:t>btn-sm</a:t>
            </a:r>
            <a:r>
              <a:rPr lang="en-US" altLang="ja-JP" dirty="0">
                <a:solidFill>
                  <a:schemeClr val="bg1">
                    <a:lumMod val="50000"/>
                  </a:schemeClr>
                </a:solidFill>
                <a:latin typeface="ＭＳ ゴシック"/>
                <a:ea typeface="ＭＳ ゴシック"/>
                <a:cs typeface="ＭＳ ゴシック"/>
              </a:rPr>
              <a:t> pull-right" </a:t>
            </a:r>
            <a:endParaRPr lang="en-US" altLang="ja-JP"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r>
              <a:rPr lang="en-US" altLang="ja-JP" dirty="0" smtClean="0">
                <a:solidFill>
                  <a:schemeClr val="bg1">
                    <a:lumMod val="50000"/>
                  </a:schemeClr>
                </a:solidFill>
                <a:latin typeface="ＭＳ ゴシック"/>
                <a:ea typeface="ＭＳ ゴシック"/>
                <a:cs typeface="ＭＳ ゴシック"/>
              </a:rPr>
              <a:t>           </a:t>
            </a:r>
            <a:r>
              <a:rPr lang="en-US" altLang="ja-JP" dirty="0" smtClean="0">
                <a:solidFill>
                  <a:schemeClr val="tx1"/>
                </a:solidFill>
                <a:latin typeface="ＭＳ ゴシック"/>
                <a:ea typeface="ＭＳ ゴシック"/>
                <a:cs typeface="ＭＳ ゴシック"/>
              </a:rPr>
              <a:t>x</a:t>
            </a:r>
            <a:r>
              <a:rPr lang="en-US" altLang="ja-JP" dirty="0">
                <a:solidFill>
                  <a:schemeClr val="tx1"/>
                </a:solidFill>
                <a:latin typeface="ＭＳ ゴシック"/>
                <a:ea typeface="ＭＳ ゴシック"/>
                <a:cs typeface="ＭＳ ゴシック"/>
              </a:rPr>
              <a:t>-</a:t>
            </a:r>
            <a:r>
              <a:rPr lang="en-US" altLang="ja-JP" dirty="0" err="1">
                <a:solidFill>
                  <a:schemeClr val="tx1"/>
                </a:solidFill>
                <a:latin typeface="ＭＳ ゴシック"/>
                <a:ea typeface="ＭＳ ゴシック"/>
                <a:cs typeface="ＭＳ ゴシック"/>
              </a:rPr>
              <a:t>ng</a:t>
            </a:r>
            <a:r>
              <a:rPr lang="en-US" altLang="ja-JP" dirty="0">
                <a:solidFill>
                  <a:schemeClr val="tx1"/>
                </a:solidFill>
                <a:latin typeface="ＭＳ ゴシック"/>
                <a:ea typeface="ＭＳ ゴシック"/>
                <a:cs typeface="ＭＳ ゴシック"/>
              </a:rPr>
              <a:t>-click="</a:t>
            </a:r>
            <a:r>
              <a:rPr lang="en-US" altLang="ja-JP" dirty="0" err="1">
                <a:solidFill>
                  <a:schemeClr val="tx1"/>
                </a:solidFill>
                <a:latin typeface="ＭＳ ゴシック"/>
                <a:ea typeface="ＭＳ ゴシック"/>
                <a:cs typeface="ＭＳ ゴシック"/>
              </a:rPr>
              <a:t>showNewDialog</a:t>
            </a:r>
            <a:r>
              <a:rPr lang="en-US" altLang="ja-JP" dirty="0">
                <a:solidFill>
                  <a:schemeClr val="tx1"/>
                </a:solidFill>
                <a:latin typeface="ＭＳ ゴシック"/>
                <a:ea typeface="ＭＳ ゴシック"/>
                <a:cs typeface="ＭＳ ゴシック"/>
              </a:rPr>
              <a:t>()" </a:t>
            </a:r>
            <a:r>
              <a:rPr lang="en-US" altLang="ja-JP" dirty="0">
                <a:solidFill>
                  <a:schemeClr val="bg1">
                    <a:lumMod val="50000"/>
                  </a:schemeClr>
                </a:solidFill>
                <a:latin typeface="ＭＳ ゴシック"/>
                <a:ea typeface="ＭＳ ゴシック"/>
                <a:cs typeface="ＭＳ ゴシック"/>
              </a:rPr>
              <a:t>value="</a:t>
            </a:r>
            <a:r>
              <a:rPr lang="ja-JP" altLang="en-US" dirty="0">
                <a:solidFill>
                  <a:schemeClr val="bg1">
                    <a:lumMod val="50000"/>
                  </a:schemeClr>
                </a:solidFill>
                <a:latin typeface="ＭＳ ゴシック"/>
                <a:ea typeface="ＭＳ ゴシック"/>
                <a:cs typeface="ＭＳ ゴシック"/>
              </a:rPr>
              <a:t>新規作成</a:t>
            </a:r>
            <a:r>
              <a:rPr lang="en-US" altLang="ja-JP" dirty="0">
                <a:solidFill>
                  <a:schemeClr val="bg1">
                    <a:lumMod val="50000"/>
                  </a:schemeClr>
                </a:solidFill>
                <a:latin typeface="ＭＳ ゴシック"/>
                <a:ea typeface="ＭＳ ゴシック"/>
                <a:cs typeface="ＭＳ ゴシック"/>
              </a:rPr>
              <a:t>" /&gt;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&lt;/caption&gt;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a:t>
            </a:r>
            <a:r>
              <a:rPr lang="en-US" altLang="ja-JP" dirty="0" err="1">
                <a:solidFill>
                  <a:schemeClr val="bg1">
                    <a:lumMod val="50000"/>
                  </a:schemeClr>
                </a:solidFill>
                <a:latin typeface="ＭＳ ゴシック"/>
                <a:ea typeface="ＭＳ ゴシック"/>
                <a:cs typeface="ＭＳ ゴシック"/>
              </a:rPr>
              <a:t>thead</a:t>
            </a:r>
            <a:r>
              <a:rPr lang="en-US" altLang="ja-JP"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a:t>
            </a:r>
            <a:r>
              <a:rPr lang="en-US" altLang="ja-JP" dirty="0" err="1">
                <a:solidFill>
                  <a:schemeClr val="bg1">
                    <a:lumMod val="50000"/>
                  </a:schemeClr>
                </a:solidFill>
                <a:latin typeface="ＭＳ ゴシック"/>
                <a:ea typeface="ＭＳ ゴシック"/>
                <a:cs typeface="ＭＳ ゴシック"/>
              </a:rPr>
              <a:t>tr</a:t>
            </a:r>
            <a:r>
              <a:rPr lang="en-US" altLang="ja-JP"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a:t>
            </a:r>
            <a:r>
              <a:rPr lang="en-US" altLang="ja-JP" dirty="0" err="1">
                <a:solidFill>
                  <a:schemeClr val="bg1">
                    <a:lumMod val="50000"/>
                  </a:schemeClr>
                </a:solidFill>
                <a:latin typeface="ＭＳ ゴシック"/>
                <a:ea typeface="ＭＳ ゴシック"/>
                <a:cs typeface="ＭＳ ゴシック"/>
              </a:rPr>
              <a:t>th</a:t>
            </a:r>
            <a:r>
              <a:rPr lang="en-US" altLang="ja-JP" dirty="0">
                <a:solidFill>
                  <a:schemeClr val="bg1">
                    <a:lumMod val="50000"/>
                  </a:schemeClr>
                </a:solidFill>
                <a:latin typeface="ＭＳ ゴシック"/>
                <a:ea typeface="ＭＳ ゴシック"/>
                <a:cs typeface="ＭＳ ゴシック"/>
              </a:rPr>
              <a:t>&gt;</a:t>
            </a:r>
            <a:r>
              <a:rPr lang="ja-JP" altLang="en-US" dirty="0">
                <a:solidFill>
                  <a:schemeClr val="bg1">
                    <a:lumMod val="50000"/>
                  </a:schemeClr>
                </a:solidFill>
                <a:latin typeface="ＭＳ ゴシック"/>
                <a:ea typeface="ＭＳ ゴシック"/>
                <a:cs typeface="ＭＳ ゴシック"/>
              </a:rPr>
              <a:t>顧客</a:t>
            </a:r>
            <a:r>
              <a:rPr lang="en-US" altLang="ja-JP" dirty="0">
                <a:solidFill>
                  <a:schemeClr val="bg1">
                    <a:lumMod val="50000"/>
                  </a:schemeClr>
                </a:solidFill>
                <a:latin typeface="ＭＳ ゴシック"/>
                <a:ea typeface="ＭＳ ゴシック"/>
                <a:cs typeface="ＭＳ ゴシック"/>
              </a:rPr>
              <a:t>ID&lt;/</a:t>
            </a:r>
            <a:r>
              <a:rPr lang="en-US" altLang="ja-JP" dirty="0" err="1">
                <a:solidFill>
                  <a:schemeClr val="bg1">
                    <a:lumMod val="50000"/>
                  </a:schemeClr>
                </a:solidFill>
                <a:latin typeface="ＭＳ ゴシック"/>
                <a:ea typeface="ＭＳ ゴシック"/>
                <a:cs typeface="ＭＳ ゴシック"/>
              </a:rPr>
              <a:t>th</a:t>
            </a:r>
            <a:r>
              <a:rPr lang="en-US" altLang="ja-JP"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a:t>
            </a:r>
            <a:r>
              <a:rPr lang="en-US" altLang="ja-JP" dirty="0" err="1">
                <a:solidFill>
                  <a:schemeClr val="bg1">
                    <a:lumMod val="50000"/>
                  </a:schemeClr>
                </a:solidFill>
                <a:latin typeface="ＭＳ ゴシック"/>
                <a:ea typeface="ＭＳ ゴシック"/>
                <a:cs typeface="ＭＳ ゴシック"/>
              </a:rPr>
              <a:t>th</a:t>
            </a:r>
            <a:r>
              <a:rPr lang="en-US" altLang="ja-JP" dirty="0">
                <a:solidFill>
                  <a:schemeClr val="bg1">
                    <a:lumMod val="50000"/>
                  </a:schemeClr>
                </a:solidFill>
                <a:latin typeface="ＭＳ ゴシック"/>
                <a:ea typeface="ＭＳ ゴシック"/>
                <a:cs typeface="ＭＳ ゴシック"/>
              </a:rPr>
              <a:t>&gt;</a:t>
            </a:r>
            <a:r>
              <a:rPr lang="ja-JP" altLang="en-US" dirty="0">
                <a:solidFill>
                  <a:schemeClr val="bg1">
                    <a:lumMod val="50000"/>
                  </a:schemeClr>
                </a:solidFill>
                <a:latin typeface="ＭＳ ゴシック"/>
                <a:ea typeface="ＭＳ ゴシック"/>
                <a:cs typeface="ＭＳ ゴシック"/>
              </a:rPr>
              <a:t>顧客名</a:t>
            </a:r>
            <a:r>
              <a:rPr lang="en-US" altLang="ja-JP" dirty="0">
                <a:solidFill>
                  <a:schemeClr val="bg1">
                    <a:lumMod val="50000"/>
                  </a:schemeClr>
                </a:solidFill>
                <a:latin typeface="ＭＳ ゴシック"/>
                <a:ea typeface="ＭＳ ゴシック"/>
                <a:cs typeface="ＭＳ ゴシック"/>
              </a:rPr>
              <a:t>&lt;/</a:t>
            </a:r>
            <a:r>
              <a:rPr lang="en-US" altLang="ja-JP" dirty="0" err="1">
                <a:solidFill>
                  <a:schemeClr val="bg1">
                    <a:lumMod val="50000"/>
                  </a:schemeClr>
                </a:solidFill>
                <a:latin typeface="ＭＳ ゴシック"/>
                <a:ea typeface="ＭＳ ゴシック"/>
                <a:cs typeface="ＭＳ ゴシック"/>
              </a:rPr>
              <a:t>th</a:t>
            </a:r>
            <a:r>
              <a:rPr lang="en-US" altLang="ja-JP"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a:t>
            </a:r>
            <a:r>
              <a:rPr lang="en-US" altLang="ja-JP" dirty="0" err="1">
                <a:solidFill>
                  <a:schemeClr val="bg1">
                    <a:lumMod val="50000"/>
                  </a:schemeClr>
                </a:solidFill>
                <a:latin typeface="ＭＳ ゴシック"/>
                <a:ea typeface="ＭＳ ゴシック"/>
                <a:cs typeface="ＭＳ ゴシック"/>
              </a:rPr>
              <a:t>tr</a:t>
            </a:r>
            <a:r>
              <a:rPr lang="en-US" altLang="ja-JP"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a:t>
            </a:r>
            <a:r>
              <a:rPr lang="en-US" altLang="ja-JP" dirty="0" err="1">
                <a:solidFill>
                  <a:schemeClr val="bg1">
                    <a:lumMod val="50000"/>
                  </a:schemeClr>
                </a:solidFill>
                <a:latin typeface="ＭＳ ゴシック"/>
                <a:ea typeface="ＭＳ ゴシック"/>
                <a:cs typeface="ＭＳ ゴシック"/>
              </a:rPr>
              <a:t>thead</a:t>
            </a:r>
            <a:r>
              <a:rPr lang="en-US" altLang="ja-JP"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a:t>
            </a:r>
            <a:r>
              <a:rPr lang="en-US" altLang="ja-JP" dirty="0" err="1">
                <a:solidFill>
                  <a:schemeClr val="bg1">
                    <a:lumMod val="50000"/>
                  </a:schemeClr>
                </a:solidFill>
                <a:latin typeface="ＭＳ ゴシック"/>
                <a:ea typeface="ＭＳ ゴシック"/>
                <a:cs typeface="ＭＳ ゴシック"/>
              </a:rPr>
              <a:t>tbody</a:t>
            </a:r>
            <a:r>
              <a:rPr lang="en-US" altLang="ja-JP"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a:t>
            </a:r>
            <a:r>
              <a:rPr lang="en-US" altLang="ja-JP" dirty="0" err="1">
                <a:solidFill>
                  <a:schemeClr val="bg1">
                    <a:lumMod val="50000"/>
                  </a:schemeClr>
                </a:solidFill>
                <a:latin typeface="ＭＳ ゴシック"/>
                <a:ea typeface="ＭＳ ゴシック"/>
                <a:cs typeface="ＭＳ ゴシック"/>
              </a:rPr>
              <a:t>tr</a:t>
            </a:r>
            <a:r>
              <a:rPr lang="en-US" altLang="ja-JP" dirty="0">
                <a:solidFill>
                  <a:schemeClr val="bg1">
                    <a:lumMod val="50000"/>
                  </a:schemeClr>
                </a:solidFill>
                <a:latin typeface="ＭＳ ゴシック"/>
                <a:ea typeface="ＭＳ ゴシック"/>
                <a:cs typeface="ＭＳ ゴシック"/>
              </a:rPr>
              <a:t> x-</a:t>
            </a:r>
            <a:r>
              <a:rPr lang="en-US" altLang="ja-JP" dirty="0" err="1">
                <a:solidFill>
                  <a:schemeClr val="bg1">
                    <a:lumMod val="50000"/>
                  </a:schemeClr>
                </a:solidFill>
                <a:latin typeface="ＭＳ ゴシック"/>
                <a:ea typeface="ＭＳ ゴシック"/>
                <a:cs typeface="ＭＳ ゴシック"/>
              </a:rPr>
              <a:t>ng</a:t>
            </a:r>
            <a:r>
              <a:rPr lang="en-US" altLang="ja-JP" dirty="0">
                <a:solidFill>
                  <a:schemeClr val="bg1">
                    <a:lumMod val="50000"/>
                  </a:schemeClr>
                </a:solidFill>
                <a:latin typeface="ＭＳ ゴシック"/>
                <a:ea typeface="ＭＳ ゴシック"/>
                <a:cs typeface="ＭＳ ゴシック"/>
              </a:rPr>
              <a:t>-repeat="customer in customers"&gt;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&lt;td&gt;{{</a:t>
            </a:r>
            <a:r>
              <a:rPr lang="en-US" altLang="ja-JP" dirty="0" err="1">
                <a:solidFill>
                  <a:schemeClr val="bg1">
                    <a:lumMod val="50000"/>
                  </a:schemeClr>
                </a:solidFill>
                <a:latin typeface="ＭＳ ゴシック"/>
                <a:ea typeface="ＭＳ ゴシック"/>
                <a:cs typeface="ＭＳ ゴシック"/>
              </a:rPr>
              <a:t>customer.customerId</a:t>
            </a:r>
            <a:r>
              <a:rPr lang="en-US" altLang="ja-JP" dirty="0">
                <a:solidFill>
                  <a:schemeClr val="bg1">
                    <a:lumMod val="50000"/>
                  </a:schemeClr>
                </a:solidFill>
                <a:latin typeface="ＭＳ ゴシック"/>
                <a:ea typeface="ＭＳ ゴシック"/>
                <a:cs typeface="ＭＳ ゴシック"/>
              </a:rPr>
              <a:t>}}&lt;/td&gt;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&lt;td&gt;{{</a:t>
            </a:r>
            <a:r>
              <a:rPr lang="en-US" altLang="ja-JP" dirty="0" err="1">
                <a:solidFill>
                  <a:schemeClr val="bg1">
                    <a:lumMod val="50000"/>
                  </a:schemeClr>
                </a:solidFill>
                <a:latin typeface="ＭＳ ゴシック"/>
                <a:ea typeface="ＭＳ ゴシック"/>
                <a:cs typeface="ＭＳ ゴシック"/>
              </a:rPr>
              <a:t>customer.name</a:t>
            </a:r>
            <a:r>
              <a:rPr lang="en-US" altLang="ja-JP" dirty="0">
                <a:solidFill>
                  <a:schemeClr val="bg1">
                    <a:lumMod val="50000"/>
                  </a:schemeClr>
                </a:solidFill>
                <a:latin typeface="ＭＳ ゴシック"/>
                <a:ea typeface="ＭＳ ゴシック"/>
                <a:cs typeface="ＭＳ ゴシック"/>
              </a:rPr>
              <a:t>}}&lt;/td&gt;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a:t>
            </a:r>
            <a:r>
              <a:rPr lang="en-US" altLang="ja-JP" dirty="0" err="1">
                <a:solidFill>
                  <a:schemeClr val="bg1">
                    <a:lumMod val="50000"/>
                  </a:schemeClr>
                </a:solidFill>
                <a:latin typeface="ＭＳ ゴシック"/>
                <a:ea typeface="ＭＳ ゴシック"/>
                <a:cs typeface="ＭＳ ゴシック"/>
              </a:rPr>
              <a:t>tr</a:t>
            </a:r>
            <a:r>
              <a:rPr lang="en-US" altLang="ja-JP"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    &lt;/</a:t>
            </a:r>
            <a:r>
              <a:rPr lang="en-US" altLang="ja-JP" dirty="0" err="1">
                <a:solidFill>
                  <a:schemeClr val="bg1">
                    <a:lumMod val="50000"/>
                  </a:schemeClr>
                </a:solidFill>
                <a:latin typeface="ＭＳ ゴシック"/>
                <a:ea typeface="ＭＳ ゴシック"/>
                <a:cs typeface="ＭＳ ゴシック"/>
              </a:rPr>
              <a:t>tbody</a:t>
            </a:r>
            <a:r>
              <a:rPr lang="en-US" altLang="ja-JP"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dirty="0">
                <a:solidFill>
                  <a:schemeClr val="bg1">
                    <a:lumMod val="50000"/>
                  </a:schemeClr>
                </a:solidFill>
                <a:latin typeface="ＭＳ ゴシック"/>
                <a:ea typeface="ＭＳ ゴシック"/>
                <a:cs typeface="ＭＳ ゴシック"/>
              </a:rPr>
              <a:t>&lt;/table&gt;</a:t>
            </a:r>
            <a:endParaRPr kumimoji="1" lang="ja-JP" altLang="en-US" dirty="0">
              <a:solidFill>
                <a:schemeClr val="bg1">
                  <a:lumMod val="50000"/>
                </a:schemeClr>
              </a:solidFill>
              <a:latin typeface="ＭＳ ゴシック"/>
              <a:ea typeface="ＭＳ ゴシック"/>
              <a:cs typeface="ＭＳ ゴシック"/>
            </a:endParaRPr>
          </a:p>
        </p:txBody>
      </p:sp>
      <p:sp>
        <p:nvSpPr>
          <p:cNvPr id="4" name="テキスト ボックス 3"/>
          <p:cNvSpPr txBox="1"/>
          <p:nvPr/>
        </p:nvSpPr>
        <p:spPr>
          <a:xfrm>
            <a:off x="432171" y="1217048"/>
            <a:ext cx="5150268" cy="369332"/>
          </a:xfrm>
          <a:prstGeom prst="rect">
            <a:avLst/>
          </a:prstGeom>
          <a:noFill/>
        </p:spPr>
        <p:txBody>
          <a:bodyPr wrap="none" rtlCol="0">
            <a:spAutoFit/>
          </a:bodyPr>
          <a:lstStyle/>
          <a:p>
            <a:r>
              <a:rPr kumimoji="1" lang="en-US" altLang="ja-JP" dirty="0" smtClean="0">
                <a:latin typeface="+mn-ea"/>
                <a:ea typeface="+mn-ea"/>
              </a:rPr>
              <a:t>components/simple-crud/</a:t>
            </a:r>
            <a:r>
              <a:rPr kumimoji="1" lang="en-US" altLang="ja-JP" dirty="0" err="1" smtClean="0">
                <a:latin typeface="+mn-ea"/>
                <a:ea typeface="+mn-ea"/>
              </a:rPr>
              <a:t>customerList.html</a:t>
            </a:r>
            <a:endParaRPr kumimoji="1" lang="ja-JP" altLang="en-US" dirty="0">
              <a:latin typeface="+mn-ea"/>
              <a:ea typeface="+mn-ea"/>
            </a:endParaRPr>
          </a:p>
        </p:txBody>
      </p:sp>
      <p:cxnSp>
        <p:nvCxnSpPr>
          <p:cNvPr id="5" name="直線コネクタ 4"/>
          <p:cNvCxnSpPr/>
          <p:nvPr/>
        </p:nvCxnSpPr>
        <p:spPr>
          <a:xfrm>
            <a:off x="1657366" y="2469379"/>
            <a:ext cx="2682010"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7" name="四角形吹き出し 6"/>
          <p:cNvSpPr/>
          <p:nvPr/>
        </p:nvSpPr>
        <p:spPr>
          <a:xfrm>
            <a:off x="4155674" y="2648856"/>
            <a:ext cx="2169806" cy="686623"/>
          </a:xfrm>
          <a:prstGeom prst="wedgeRectCallout">
            <a:avLst>
              <a:gd name="adj1" fmla="val -73332"/>
              <a:gd name="adj2" fmla="val -67727"/>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kumimoji="1" lang="ja-JP" altLang="en-US" sz="1400" dirty="0" smtClean="0">
                <a:solidFill>
                  <a:schemeClr val="tx1">
                    <a:lumMod val="90000"/>
                    <a:lumOff val="10000"/>
                  </a:schemeClr>
                </a:solidFill>
              </a:rPr>
              <a:t>新規作成ボタン押下時に</a:t>
            </a:r>
            <a:r>
              <a:rPr lang="en-US" altLang="ja-JP" sz="1400" dirty="0" err="1">
                <a:solidFill>
                  <a:schemeClr val="tx1">
                    <a:lumMod val="90000"/>
                    <a:lumOff val="10000"/>
                  </a:schemeClr>
                </a:solidFill>
              </a:rPr>
              <a:t>CustomerContoller</a:t>
            </a:r>
            <a:r>
              <a:rPr lang="ja-JP" altLang="en-US" sz="1400" dirty="0" smtClean="0">
                <a:solidFill>
                  <a:schemeClr val="tx1">
                    <a:lumMod val="90000"/>
                    <a:lumOff val="10000"/>
                  </a:schemeClr>
                </a:solidFill>
              </a:rPr>
              <a:t>の</a:t>
            </a:r>
            <a:r>
              <a:rPr lang="en-US" altLang="ja-JP" sz="1400" dirty="0" err="1" smtClean="0">
                <a:solidFill>
                  <a:schemeClr val="tx1">
                    <a:lumMod val="90000"/>
                    <a:lumOff val="10000"/>
                  </a:schemeClr>
                </a:solidFill>
              </a:rPr>
              <a:t>showNewDialog</a:t>
            </a:r>
            <a:r>
              <a:rPr lang="ja-JP" altLang="en-US" sz="1400" dirty="0" smtClean="0">
                <a:solidFill>
                  <a:schemeClr val="tx1">
                    <a:lumMod val="90000"/>
                    <a:lumOff val="10000"/>
                  </a:schemeClr>
                </a:solidFill>
              </a:rPr>
              <a:t>関数</a:t>
            </a:r>
            <a:r>
              <a:rPr lang="ja-JP" altLang="en-US" sz="1400" dirty="0">
                <a:solidFill>
                  <a:schemeClr val="tx1">
                    <a:lumMod val="90000"/>
                    <a:lumOff val="10000"/>
                  </a:schemeClr>
                </a:solidFill>
              </a:rPr>
              <a:t>を</a:t>
            </a:r>
            <a:r>
              <a:rPr lang="ja-JP" altLang="en-US" sz="1400" dirty="0" smtClean="0">
                <a:solidFill>
                  <a:schemeClr val="tx1">
                    <a:lumMod val="90000"/>
                    <a:lumOff val="10000"/>
                  </a:schemeClr>
                </a:solidFill>
              </a:rPr>
              <a:t>呼び出す</a:t>
            </a:r>
            <a:endParaRPr lang="ja-JP" altLang="en-US" sz="1400" dirty="0">
              <a:solidFill>
                <a:schemeClr val="tx1">
                  <a:lumMod val="90000"/>
                  <a:lumOff val="10000"/>
                </a:schemeClr>
              </a:solidFill>
            </a:endParaRPr>
          </a:p>
        </p:txBody>
      </p:sp>
    </p:spTree>
    <p:extLst>
      <p:ext uri="{BB962C8B-B14F-4D97-AF65-F5344CB8AC3E}">
        <p14:creationId xmlns:p14="http://schemas.microsoft.com/office/powerpoint/2010/main" val="4066867063"/>
      </p:ext>
    </p:extLst>
  </p:cSld>
  <p:clrMapOvr>
    <a:masterClrMapping/>
  </p:clrMapOvr>
  <p:transition xmlns:p14="http://schemas.microsoft.com/office/powerpoint/2010/mai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画面と</a:t>
            </a:r>
            <a:r>
              <a:rPr lang="en-US" altLang="ja-JP" dirty="0" err="1" smtClean="0"/>
              <a:t>CustomerController</a:t>
            </a:r>
            <a:r>
              <a:rPr lang="ja-JP" altLang="en-US" dirty="0" smtClean="0"/>
              <a:t>の紐付け</a:t>
            </a:r>
            <a:endParaRPr kumimoji="1" lang="ja-JP" altLang="en-US" dirty="0"/>
          </a:p>
        </p:txBody>
      </p:sp>
      <p:sp>
        <p:nvSpPr>
          <p:cNvPr id="3" name="コンテンツ プレースホルダー 2"/>
          <p:cNvSpPr>
            <a:spLocks noGrp="1"/>
          </p:cNvSpPr>
          <p:nvPr>
            <p:ph idx="1"/>
          </p:nvPr>
        </p:nvSpPr>
        <p:spPr>
          <a:xfrm>
            <a:off x="457200" y="1600200"/>
            <a:ext cx="8229600" cy="5181735"/>
          </a:xfrm>
        </p:spPr>
        <p:txBody>
          <a:bodyPr>
            <a:normAutofit fontScale="77500" lnSpcReduction="20000"/>
          </a:bodyPr>
          <a:lstStyle/>
          <a:p>
            <a:pPr marL="0" indent="0">
              <a:spcBef>
                <a:spcPts val="0"/>
              </a:spcBef>
              <a:spcAft>
                <a:spcPts val="0"/>
              </a:spcAft>
              <a:buNone/>
            </a:pPr>
            <a:r>
              <a:rPr lang="en-US" altLang="ja-JP" dirty="0" err="1">
                <a:solidFill>
                  <a:srgbClr val="7F7F7F"/>
                </a:solidFill>
                <a:latin typeface="ＭＳ ゴシック"/>
                <a:ea typeface="ＭＳ ゴシック"/>
                <a:cs typeface="ＭＳ ゴシック"/>
              </a:rPr>
              <a:t>angular.module</a:t>
            </a:r>
            <a:r>
              <a:rPr lang="en-US" altLang="ja-JP" dirty="0">
                <a:solidFill>
                  <a:srgbClr val="7F7F7F"/>
                </a:solidFill>
                <a:latin typeface="ＭＳ ゴシック"/>
                <a:ea typeface="ＭＳ ゴシック"/>
                <a:cs typeface="ＭＳ ゴシック"/>
              </a:rPr>
              <a:t>("app", ["</a:t>
            </a:r>
            <a:r>
              <a:rPr lang="en-US" altLang="ja-JP" dirty="0" err="1">
                <a:solidFill>
                  <a:srgbClr val="7F7F7F"/>
                </a:solidFill>
                <a:latin typeface="ＭＳ ゴシック"/>
                <a:ea typeface="ＭＳ ゴシック"/>
                <a:cs typeface="ＭＳ ゴシック"/>
              </a:rPr>
              <a:t>ngRoute</a:t>
            </a:r>
            <a:r>
              <a:rPr lang="en-US" altLang="ja-JP" dirty="0">
                <a:solidFill>
                  <a:srgbClr val="7F7F7F"/>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ui.bootstrap</a:t>
            </a:r>
            <a:r>
              <a:rPr lang="en-US" altLang="ja-JP" dirty="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a:t>
            </a:r>
            <a:r>
              <a:rPr lang="en-US" altLang="ja-JP" dirty="0" err="1">
                <a:solidFill>
                  <a:srgbClr val="7F7F7F"/>
                </a:solidFill>
                <a:latin typeface="ＭＳ ゴシック"/>
                <a:ea typeface="ＭＳ ゴシック"/>
                <a:cs typeface="ＭＳ ゴシック"/>
              </a:rPr>
              <a:t>config</a:t>
            </a:r>
            <a:r>
              <a:rPr lang="en-US" altLang="ja-JP" dirty="0">
                <a:solidFill>
                  <a:srgbClr val="7F7F7F"/>
                </a:solidFill>
                <a:latin typeface="ＭＳ ゴシック"/>
                <a:ea typeface="ＭＳ ゴシック"/>
                <a:cs typeface="ＭＳ ゴシック"/>
              </a:rPr>
              <a:t>(["$</a:t>
            </a:r>
            <a:r>
              <a:rPr lang="en-US" altLang="ja-JP" dirty="0" err="1">
                <a:solidFill>
                  <a:srgbClr val="7F7F7F"/>
                </a:solidFill>
                <a:latin typeface="ＭＳ ゴシック"/>
                <a:ea typeface="ＭＳ ゴシック"/>
                <a:cs typeface="ＭＳ ゴシック"/>
              </a:rPr>
              <a:t>routeProvider</a:t>
            </a:r>
            <a:r>
              <a:rPr lang="en-US" altLang="ja-JP" dirty="0">
                <a:solidFill>
                  <a:srgbClr val="7F7F7F"/>
                </a:solidFill>
                <a:latin typeface="ＭＳ ゴシック"/>
                <a:ea typeface="ＭＳ ゴシック"/>
                <a:cs typeface="ＭＳ ゴシック"/>
              </a:rPr>
              <a:t>", function($</a:t>
            </a:r>
            <a:r>
              <a:rPr lang="en-US" altLang="ja-JP" dirty="0" err="1">
                <a:solidFill>
                  <a:srgbClr val="7F7F7F"/>
                </a:solidFill>
                <a:latin typeface="ＭＳ ゴシック"/>
                <a:ea typeface="ＭＳ ゴシック"/>
                <a:cs typeface="ＭＳ ゴシック"/>
              </a:rPr>
              <a:t>routeProvider</a:t>
            </a:r>
            <a:r>
              <a:rPr lang="en-US" altLang="ja-JP" dirty="0">
                <a:solidFill>
                  <a:srgbClr val="7F7F7F"/>
                </a:solidFill>
                <a:latin typeface="ＭＳ ゴシック"/>
                <a:ea typeface="ＭＳ ゴシック"/>
                <a:cs typeface="ＭＳ ゴシック"/>
              </a:rPr>
              <a:t>) {</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routeProvider</a:t>
            </a:r>
            <a:endParaRPr lang="en-US" altLang="ja-JP" dirty="0">
              <a:solidFill>
                <a:srgbClr val="7F7F7F"/>
              </a:solidFill>
              <a:latin typeface="ＭＳ ゴシック"/>
              <a:ea typeface="ＭＳ ゴシック"/>
              <a:cs typeface="ＭＳ ゴシック"/>
            </a:endParaRP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.when("/login", {</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controller: "</a:t>
            </a:r>
            <a:r>
              <a:rPr lang="en-US" altLang="ja-JP" dirty="0" err="1">
                <a:solidFill>
                  <a:srgbClr val="7F7F7F"/>
                </a:solidFill>
                <a:latin typeface="ＭＳ ゴシック"/>
                <a:ea typeface="ＭＳ ゴシック"/>
                <a:cs typeface="ＭＳ ゴシック"/>
              </a:rPr>
              <a:t>LoginController</a:t>
            </a:r>
            <a:r>
              <a:rPr lang="en-US" altLang="ja-JP" dirty="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templateUrl</a:t>
            </a:r>
            <a:r>
              <a:rPr lang="en-US" altLang="ja-JP" dirty="0">
                <a:solidFill>
                  <a:srgbClr val="7F7F7F"/>
                </a:solidFill>
                <a:latin typeface="ＭＳ ゴシック"/>
                <a:ea typeface="ＭＳ ゴシック"/>
                <a:cs typeface="ＭＳ ゴシック"/>
              </a:rPr>
              <a:t>: "components/</a:t>
            </a:r>
            <a:r>
              <a:rPr lang="en-US" altLang="ja-JP" dirty="0" err="1">
                <a:solidFill>
                  <a:srgbClr val="7F7F7F"/>
                </a:solidFill>
                <a:latin typeface="ＭＳ ゴシック"/>
                <a:ea typeface="ＭＳ ゴシック"/>
                <a:cs typeface="ＭＳ ゴシック"/>
              </a:rPr>
              <a:t>auth</a:t>
            </a:r>
            <a:r>
              <a:rPr lang="en-US" altLang="ja-JP" dirty="0">
                <a:solidFill>
                  <a:srgbClr val="7F7F7F"/>
                </a:solidFill>
                <a:latin typeface="ＭＳ ゴシック"/>
                <a:ea typeface="ＭＳ ゴシック"/>
                <a:cs typeface="ＭＳ ゴシック"/>
              </a:rPr>
              <a:t>/</a:t>
            </a:r>
            <a:r>
              <a:rPr lang="en-US" altLang="ja-JP" dirty="0" err="1">
                <a:solidFill>
                  <a:srgbClr val="7F7F7F"/>
                </a:solidFill>
                <a:latin typeface="ＭＳ ゴシック"/>
                <a:ea typeface="ＭＳ ゴシック"/>
                <a:cs typeface="ＭＳ ゴシック"/>
              </a:rPr>
              <a:t>login.html</a:t>
            </a:r>
            <a:r>
              <a:rPr lang="en-US" altLang="ja-JP" dirty="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title: "</a:t>
            </a:r>
            <a:r>
              <a:rPr lang="ja-JP" altLang="en-US" dirty="0">
                <a:solidFill>
                  <a:srgbClr val="7F7F7F"/>
                </a:solidFill>
                <a:latin typeface="ＭＳ ゴシック"/>
                <a:ea typeface="ＭＳ ゴシック"/>
                <a:cs typeface="ＭＳ ゴシック"/>
              </a:rPr>
              <a:t>ログイン</a:t>
            </a:r>
            <a:r>
              <a:rPr lang="en-US" altLang="ja-JP" dirty="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menuType</a:t>
            </a:r>
            <a:r>
              <a:rPr lang="en-US" altLang="ja-JP" dirty="0">
                <a:solidFill>
                  <a:srgbClr val="7F7F7F"/>
                </a:solidFill>
                <a:latin typeface="ＭＳ ゴシック"/>
                <a:ea typeface="ＭＳ ゴシック"/>
                <a:cs typeface="ＭＳ ゴシック"/>
              </a:rPr>
              <a:t>: "login"</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.when("/simple-crud", {</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a:t>
            </a:r>
            <a:r>
              <a:rPr lang="en-US" altLang="ja-JP" dirty="0">
                <a:solidFill>
                  <a:srgbClr val="333333"/>
                </a:solidFill>
                <a:latin typeface="ＭＳ ゴシック"/>
                <a:ea typeface="ＭＳ ゴシック"/>
                <a:cs typeface="ＭＳ ゴシック"/>
              </a:rPr>
              <a:t>controller: "</a:t>
            </a:r>
            <a:r>
              <a:rPr lang="en-US" altLang="ja-JP" dirty="0" err="1">
                <a:solidFill>
                  <a:srgbClr val="333333"/>
                </a:solidFill>
                <a:latin typeface="ＭＳ ゴシック"/>
                <a:ea typeface="ＭＳ ゴシック"/>
                <a:cs typeface="ＭＳ ゴシック"/>
              </a:rPr>
              <a:t>CustomerController</a:t>
            </a:r>
            <a:r>
              <a:rPr lang="en-US" altLang="ja-JP" dirty="0">
                <a:solidFill>
                  <a:srgbClr val="333333"/>
                </a:solidFill>
                <a:latin typeface="ＭＳ ゴシック"/>
                <a:ea typeface="ＭＳ ゴシック"/>
                <a:cs typeface="ＭＳ ゴシック"/>
              </a:rPr>
              <a:t>",</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templateUrl</a:t>
            </a:r>
            <a:r>
              <a:rPr lang="en-US" altLang="ja-JP" dirty="0">
                <a:solidFill>
                  <a:srgbClr val="7F7F7F"/>
                </a:solidFill>
                <a:latin typeface="ＭＳ ゴシック"/>
                <a:ea typeface="ＭＳ ゴシック"/>
                <a:cs typeface="ＭＳ ゴシック"/>
              </a:rPr>
              <a:t>: "components/simple-crud/</a:t>
            </a:r>
            <a:r>
              <a:rPr lang="en-US" altLang="ja-JP" dirty="0" err="1">
                <a:solidFill>
                  <a:srgbClr val="7F7F7F"/>
                </a:solidFill>
                <a:latin typeface="ＭＳ ゴシック"/>
                <a:ea typeface="ＭＳ ゴシック"/>
                <a:cs typeface="ＭＳ ゴシック"/>
              </a:rPr>
              <a:t>customerList.html</a:t>
            </a:r>
            <a:r>
              <a:rPr lang="en-US" altLang="ja-JP" dirty="0">
                <a:solidFill>
                  <a:srgbClr val="7F7F7F"/>
                </a:solidFill>
                <a:latin typeface="ＭＳ ゴシック"/>
                <a:ea typeface="ＭＳ ゴシック"/>
                <a:cs typeface="ＭＳ ゴシック"/>
              </a:rPr>
              <a:t>",</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title: "</a:t>
            </a:r>
            <a:r>
              <a:rPr lang="ja-JP" altLang="en-US" dirty="0">
                <a:solidFill>
                  <a:srgbClr val="7F7F7F"/>
                </a:solidFill>
                <a:latin typeface="ＭＳ ゴシック"/>
                <a:ea typeface="ＭＳ ゴシック"/>
                <a:cs typeface="ＭＳ ゴシック"/>
              </a:rPr>
              <a:t>シンプル</a:t>
            </a:r>
            <a:r>
              <a:rPr lang="en-US" altLang="ja-JP" dirty="0">
                <a:solidFill>
                  <a:srgbClr val="7F7F7F"/>
                </a:solidFill>
                <a:latin typeface="ＭＳ ゴシック"/>
                <a:ea typeface="ＭＳ ゴシック"/>
                <a:cs typeface="ＭＳ ゴシック"/>
              </a:rPr>
              <a:t>CRUD",</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menuType</a:t>
            </a:r>
            <a:r>
              <a:rPr lang="en-US" altLang="ja-JP" dirty="0">
                <a:solidFill>
                  <a:srgbClr val="7F7F7F"/>
                </a:solidFill>
                <a:latin typeface="ＭＳ ゴシック"/>
                <a:ea typeface="ＭＳ ゴシック"/>
                <a:cs typeface="ＭＳ ゴシック"/>
              </a:rPr>
              <a:t>: "simple-crud"</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.otherwise({</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a:t>
            </a:r>
            <a:r>
              <a:rPr lang="en-US" altLang="ja-JP" dirty="0" err="1">
                <a:solidFill>
                  <a:srgbClr val="7F7F7F"/>
                </a:solidFill>
                <a:latin typeface="ＭＳ ゴシック"/>
                <a:ea typeface="ＭＳ ゴシック"/>
                <a:cs typeface="ＭＳ ゴシック"/>
              </a:rPr>
              <a:t>redirectTo</a:t>
            </a:r>
            <a:r>
              <a:rPr lang="en-US" altLang="ja-JP" dirty="0">
                <a:solidFill>
                  <a:srgbClr val="7F7F7F"/>
                </a:solidFill>
                <a:latin typeface="ＭＳ ゴシック"/>
                <a:ea typeface="ＭＳ ゴシック"/>
                <a:cs typeface="ＭＳ ゴシック"/>
              </a:rPr>
              <a:t>: "/simple-crud"</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		});</a:t>
            </a:r>
          </a:p>
          <a:p>
            <a:pPr marL="0" indent="0">
              <a:spcBef>
                <a:spcPts val="0"/>
              </a:spcBef>
              <a:spcAft>
                <a:spcPts val="0"/>
              </a:spcAft>
              <a:buNone/>
            </a:pPr>
            <a:r>
              <a:rPr lang="en-US" altLang="ja-JP" dirty="0">
                <a:solidFill>
                  <a:srgbClr val="7F7F7F"/>
                </a:solidFill>
                <a:latin typeface="ＭＳ ゴシック"/>
                <a:ea typeface="ＭＳ ゴシック"/>
                <a:cs typeface="ＭＳ ゴシック"/>
              </a:rPr>
              <a:t>}])</a:t>
            </a:r>
            <a:endParaRPr kumimoji="1" lang="ja-JP" altLang="en-US" dirty="0">
              <a:solidFill>
                <a:srgbClr val="7F7F7F"/>
              </a:solidFill>
              <a:latin typeface="ＭＳ ゴシック"/>
              <a:ea typeface="ＭＳ ゴシック"/>
              <a:cs typeface="ＭＳ ゴシック"/>
            </a:endParaRPr>
          </a:p>
        </p:txBody>
      </p:sp>
      <p:sp>
        <p:nvSpPr>
          <p:cNvPr id="4" name="テキスト ボックス 3"/>
          <p:cNvSpPr txBox="1"/>
          <p:nvPr/>
        </p:nvSpPr>
        <p:spPr>
          <a:xfrm>
            <a:off x="432171" y="1217048"/>
            <a:ext cx="2364750" cy="369332"/>
          </a:xfrm>
          <a:prstGeom prst="rect">
            <a:avLst/>
          </a:prstGeom>
          <a:noFill/>
        </p:spPr>
        <p:txBody>
          <a:bodyPr wrap="none" rtlCol="0">
            <a:spAutoFit/>
          </a:bodyPr>
          <a:lstStyle/>
          <a:p>
            <a:r>
              <a:rPr lang="en-US" altLang="ja-JP" dirty="0">
                <a:latin typeface="+mn-ea"/>
              </a:rPr>
              <a:t>components/</a:t>
            </a:r>
            <a:r>
              <a:rPr kumimoji="1" lang="en-US" altLang="ja-JP" dirty="0" err="1" smtClean="0">
                <a:latin typeface="+mn-ea"/>
                <a:ea typeface="+mn-ea"/>
              </a:rPr>
              <a:t>app.js</a:t>
            </a:r>
            <a:endParaRPr kumimoji="1" lang="ja-JP" altLang="en-US" dirty="0">
              <a:latin typeface="+mn-ea"/>
              <a:ea typeface="+mn-ea"/>
            </a:endParaRPr>
          </a:p>
        </p:txBody>
      </p:sp>
      <p:sp>
        <p:nvSpPr>
          <p:cNvPr id="7" name="四角形吹き出し 6"/>
          <p:cNvSpPr/>
          <p:nvPr/>
        </p:nvSpPr>
        <p:spPr>
          <a:xfrm>
            <a:off x="5841882" y="3339295"/>
            <a:ext cx="2051902" cy="523497"/>
          </a:xfrm>
          <a:prstGeom prst="wedgeRectCallout">
            <a:avLst>
              <a:gd name="adj1" fmla="val -67578"/>
              <a:gd name="adj2" fmla="val 109577"/>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nSpc>
                <a:spcPct val="120000"/>
              </a:lnSpc>
            </a:pPr>
            <a:r>
              <a:rPr lang="en-US" altLang="ja-JP" sz="1400" dirty="0" err="1" smtClean="0">
                <a:solidFill>
                  <a:schemeClr val="tx1">
                    <a:lumMod val="90000"/>
                    <a:lumOff val="10000"/>
                  </a:schemeClr>
                </a:solidFill>
              </a:rPr>
              <a:t>customerList</a:t>
            </a:r>
            <a:r>
              <a:rPr kumimoji="1" lang="en-US" altLang="ja-JP" sz="1400" dirty="0" err="1" smtClean="0">
                <a:solidFill>
                  <a:schemeClr val="tx1">
                    <a:lumMod val="90000"/>
                    <a:lumOff val="10000"/>
                  </a:schemeClr>
                </a:solidFill>
              </a:rPr>
              <a:t>.html</a:t>
            </a:r>
            <a:r>
              <a:rPr kumimoji="1" lang="ja-JP" altLang="en-US" sz="1400" dirty="0" smtClean="0">
                <a:solidFill>
                  <a:schemeClr val="tx1">
                    <a:lumMod val="90000"/>
                    <a:lumOff val="10000"/>
                  </a:schemeClr>
                </a:solidFill>
              </a:rPr>
              <a:t>に</a:t>
            </a:r>
            <a:r>
              <a:rPr lang="en-US" altLang="ja-JP" sz="1400" dirty="0" err="1" smtClean="0">
                <a:solidFill>
                  <a:schemeClr val="tx1">
                    <a:lumMod val="90000"/>
                    <a:lumOff val="10000"/>
                  </a:schemeClr>
                </a:solidFill>
              </a:rPr>
              <a:t>Customer</a:t>
            </a:r>
            <a:r>
              <a:rPr kumimoji="1" lang="en-US" altLang="ja-JP" sz="1400" dirty="0" err="1" smtClean="0">
                <a:solidFill>
                  <a:schemeClr val="tx1">
                    <a:lumMod val="90000"/>
                    <a:lumOff val="10000"/>
                  </a:schemeClr>
                </a:solidFill>
              </a:rPr>
              <a:t>Controller</a:t>
            </a:r>
            <a:r>
              <a:rPr kumimoji="1" lang="ja-JP" altLang="en-US" sz="1400" dirty="0" smtClean="0">
                <a:solidFill>
                  <a:schemeClr val="tx1">
                    <a:lumMod val="90000"/>
                    <a:lumOff val="10000"/>
                  </a:schemeClr>
                </a:solidFill>
              </a:rPr>
              <a:t>を紐付ける</a:t>
            </a:r>
            <a:endParaRPr kumimoji="1" lang="en-US" altLang="ja-JP" sz="1400" dirty="0" smtClean="0">
              <a:solidFill>
                <a:schemeClr val="tx1">
                  <a:lumMod val="90000"/>
                  <a:lumOff val="10000"/>
                </a:schemeClr>
              </a:solidFill>
            </a:endParaRPr>
          </a:p>
        </p:txBody>
      </p:sp>
      <p:cxnSp>
        <p:nvCxnSpPr>
          <p:cNvPr id="17" name="直線コネクタ 16"/>
          <p:cNvCxnSpPr/>
          <p:nvPr/>
        </p:nvCxnSpPr>
        <p:spPr>
          <a:xfrm>
            <a:off x="1917403" y="4216633"/>
            <a:ext cx="3418618"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923059"/>
      </p:ext>
    </p:extLst>
  </p:cSld>
  <p:clrMapOvr>
    <a:masterClrMapping/>
  </p:clrMapOvr>
  <p:transition xmlns:p14="http://schemas.microsoft.com/office/powerpoint/2010/mai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Customer</a:t>
            </a:r>
            <a:r>
              <a:rPr kumimoji="1" lang="en-US" altLang="ja-JP" dirty="0" err="1" smtClean="0"/>
              <a:t>Controller</a:t>
            </a:r>
            <a:r>
              <a:rPr lang="ja-JP" altLang="en-US" dirty="0" smtClean="0"/>
              <a:t>を参照パスに追加</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&lt;head&gt;</a:t>
            </a:r>
          </a:p>
          <a:p>
            <a:pPr marL="0" indent="0">
              <a:spcBef>
                <a:spcPts val="0"/>
              </a:spcBef>
              <a:spcAft>
                <a:spcPts val="0"/>
              </a:spcAft>
              <a:buNone/>
            </a:pPr>
            <a:r>
              <a:rPr lang="en-US" altLang="ja-JP" sz="1600" dirty="0" smtClean="0">
                <a:solidFill>
                  <a:schemeClr val="bg1">
                    <a:lumMod val="50000"/>
                  </a:schemeClr>
                </a:solidFill>
                <a:latin typeface="ＭＳ ゴシック"/>
                <a:ea typeface="ＭＳ ゴシック"/>
                <a:cs typeface="ＭＳ ゴシック"/>
              </a:rPr>
              <a:t>    </a:t>
            </a:r>
            <a:r>
              <a:rPr lang="is-IS" altLang="ja-JP" sz="1600" dirty="0" smtClean="0">
                <a:solidFill>
                  <a:schemeClr val="bg1">
                    <a:lumMod val="50000"/>
                  </a:schemeClr>
                </a:solidFill>
                <a:latin typeface="ＭＳ ゴシック"/>
                <a:ea typeface="ＭＳ ゴシック"/>
                <a:cs typeface="ＭＳ ゴシック"/>
              </a:rPr>
              <a:t>…</a:t>
            </a:r>
            <a:endParaRPr lang="en-US" altLang="ja-JP" sz="1600" dirty="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600" dirty="0" smtClean="0">
                <a:solidFill>
                  <a:schemeClr val="bg1">
                    <a:lumMod val="50000"/>
                  </a:schemeClr>
                </a:solidFill>
                <a:latin typeface="ＭＳ ゴシック"/>
                <a:ea typeface="ＭＳ ゴシック"/>
                <a:cs typeface="ＭＳ ゴシック"/>
              </a:rPr>
              <a:t>    &lt;</a:t>
            </a:r>
            <a:r>
              <a:rPr lang="en-US" altLang="ja-JP" sz="1600" dirty="0">
                <a:solidFill>
                  <a:schemeClr val="bg1">
                    <a:lumMod val="50000"/>
                  </a:schemeClr>
                </a:solidFill>
                <a:latin typeface="ＭＳ ゴシック"/>
                <a:ea typeface="ＭＳ ゴシック"/>
                <a:cs typeface="ＭＳ ゴシック"/>
              </a:rPr>
              <a:t>link </a:t>
            </a:r>
            <a:r>
              <a:rPr lang="en-US" altLang="ja-JP" sz="1600" dirty="0" err="1">
                <a:solidFill>
                  <a:schemeClr val="bg1">
                    <a:lumMod val="50000"/>
                  </a:schemeClr>
                </a:solidFill>
                <a:latin typeface="ＭＳ ゴシック"/>
                <a:ea typeface="ＭＳ ゴシック"/>
                <a:cs typeface="ＭＳ ゴシック"/>
              </a:rPr>
              <a:t>rel</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stylesheet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href</a:t>
            </a:r>
            <a:r>
              <a:rPr lang="en-US" altLang="ja-JP" sz="1600" dirty="0">
                <a:solidFill>
                  <a:schemeClr val="bg1">
                    <a:lumMod val="50000"/>
                  </a:schemeClr>
                </a:solidFill>
                <a:latin typeface="ＭＳ ゴシック"/>
                <a:ea typeface="ＭＳ ゴシック"/>
                <a:cs typeface="ＭＳ ゴシック"/>
              </a:rPr>
              <a:t>="lib/bootstrap/</a:t>
            </a:r>
            <a:r>
              <a:rPr lang="en-US" altLang="ja-JP" sz="1600" dirty="0" err="1">
                <a:solidFill>
                  <a:schemeClr val="bg1">
                    <a:lumMod val="50000"/>
                  </a:schemeClr>
                </a:solidFill>
                <a:latin typeface="ＭＳ ゴシック"/>
                <a:ea typeface="ＭＳ ゴシック"/>
                <a:cs typeface="ＭＳ ゴシック"/>
              </a:rPr>
              <a:t>css</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bootstrap.css</a:t>
            </a:r>
            <a:r>
              <a:rPr lang="en-US" altLang="ja-JP" sz="16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&lt;link </a:t>
            </a:r>
            <a:r>
              <a:rPr lang="en-US" altLang="ja-JP" sz="1600" dirty="0" err="1">
                <a:solidFill>
                  <a:schemeClr val="bg1">
                    <a:lumMod val="50000"/>
                  </a:schemeClr>
                </a:solidFill>
                <a:latin typeface="ＭＳ ゴシック"/>
                <a:ea typeface="ＭＳ ゴシック"/>
                <a:cs typeface="ＭＳ ゴシック"/>
              </a:rPr>
              <a:t>rel</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stylesheet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href</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auth</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login.css</a:t>
            </a:r>
            <a:r>
              <a:rPr lang="en-US" altLang="ja-JP" sz="16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="lib/angular/</a:t>
            </a:r>
            <a:r>
              <a:rPr lang="en-US" altLang="ja-JP" sz="1600" dirty="0" err="1">
                <a:solidFill>
                  <a:schemeClr val="bg1">
                    <a:lumMod val="50000"/>
                  </a:schemeClr>
                </a:solidFill>
                <a:latin typeface="ＭＳ ゴシック"/>
                <a:ea typeface="ＭＳ ゴシック"/>
                <a:cs typeface="ＭＳ ゴシック"/>
              </a:rPr>
              <a:t>angular.js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smtClean="0">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="lib/angular/angular-</a:t>
            </a:r>
            <a:r>
              <a:rPr lang="en-US" altLang="ja-JP" sz="1600" dirty="0" err="1">
                <a:solidFill>
                  <a:schemeClr val="bg1">
                    <a:lumMod val="50000"/>
                  </a:schemeClr>
                </a:solidFill>
                <a:latin typeface="ＭＳ ゴシック"/>
                <a:ea typeface="ＭＳ ゴシック"/>
                <a:cs typeface="ＭＳ ゴシック"/>
              </a:rPr>
              <a:t>route.js</a:t>
            </a:r>
            <a:r>
              <a:rPr lang="en-US" altLang="ja-JP" sz="1600" dirty="0">
                <a:solidFill>
                  <a:schemeClr val="bg1">
                    <a:lumMod val="50000"/>
                  </a:schemeClr>
                </a:solidFill>
                <a:latin typeface="ＭＳ ゴシック"/>
                <a:ea typeface="ＭＳ ゴシック"/>
                <a:cs typeface="ＭＳ ゴシック"/>
              </a:rPr>
              <a:t>"</a:t>
            </a:r>
            <a:r>
              <a:rPr lang="en-US" altLang="ja-JP" sz="1600" dirty="0" smtClean="0">
                <a:solidFill>
                  <a:schemeClr val="bg1">
                    <a:lumMod val="50000"/>
                  </a:schemeClr>
                </a:solidFill>
                <a:latin typeface="ＭＳ ゴシック"/>
                <a:ea typeface="ＭＳ ゴシック"/>
                <a:cs typeface="ＭＳ ゴシック"/>
              </a:rPr>
              <a:t>&gt;&lt;</a:t>
            </a:r>
            <a:r>
              <a:rPr lang="en-US" altLang="ja-JP" sz="1600" dirty="0">
                <a:solidFill>
                  <a:schemeClr val="bg1">
                    <a:lumMod val="50000"/>
                  </a:schemeClr>
                </a:solidFill>
                <a:latin typeface="ＭＳ ゴシック"/>
                <a:ea typeface="ＭＳ ゴシック"/>
                <a:cs typeface="ＭＳ ゴシック"/>
              </a:rPr>
              <a: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="lib/</a:t>
            </a:r>
            <a:r>
              <a:rPr lang="en-US" altLang="ja-JP" sz="1600" dirty="0" err="1">
                <a:solidFill>
                  <a:schemeClr val="bg1">
                    <a:lumMod val="50000"/>
                  </a:schemeClr>
                </a:solidFill>
                <a:latin typeface="ＭＳ ゴシック"/>
                <a:ea typeface="ＭＳ ゴシック"/>
                <a:cs typeface="ＭＳ ゴシック"/>
              </a:rPr>
              <a:t>apppot</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apppot.js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endParaRPr lang="en-US" altLang="ja-JP" sz="1600"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a:t>
            </a:r>
            <a:r>
              <a:rPr lang="en-US" altLang="ja-JP" sz="1600" dirty="0" smtClean="0">
                <a:solidFill>
                  <a:schemeClr val="bg1">
                    <a:lumMod val="50000"/>
                  </a:schemeClr>
                </a:solidFill>
                <a:latin typeface="ＭＳ ゴシック"/>
                <a:ea typeface="ＭＳ ゴシック"/>
                <a:cs typeface="ＭＳ ゴシック"/>
              </a:rPr>
              <a:t>       </a:t>
            </a:r>
            <a:r>
              <a:rPr lang="en-US" altLang="ja-JP" sz="1600" dirty="0" err="1" smtClean="0">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="lib/</a:t>
            </a:r>
            <a:r>
              <a:rPr lang="en-US" altLang="ja-JP" sz="1600" dirty="0" err="1">
                <a:solidFill>
                  <a:schemeClr val="bg1">
                    <a:lumMod val="50000"/>
                  </a:schemeClr>
                </a:solidFill>
                <a:latin typeface="ＭＳ ゴシック"/>
                <a:ea typeface="ＭＳ ゴシック"/>
                <a:cs typeface="ＭＳ ゴシック"/>
              </a:rPr>
              <a:t>ui</a:t>
            </a:r>
            <a:r>
              <a:rPr lang="en-US" altLang="ja-JP" sz="1600" dirty="0">
                <a:solidFill>
                  <a:schemeClr val="bg1">
                    <a:lumMod val="50000"/>
                  </a:schemeClr>
                </a:solidFill>
                <a:latin typeface="ＭＳ ゴシック"/>
                <a:ea typeface="ＭＳ ゴシック"/>
                <a:cs typeface="ＭＳ ゴシック"/>
              </a:rPr>
              <a:t>-bootstrap/ui-bootstrap-tpls-0.13.3.js"&gt;&lt;/script&gt;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app.js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config.js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r>
              <a:rPr lang="en-US" altLang="ja-JP" sz="1600" dirty="0" err="1">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helper.js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r>
              <a:rPr lang="en-US" altLang="ja-JP" sz="1600" dirty="0">
                <a:solidFill>
                  <a:schemeClr val="bg1">
                    <a:lumMod val="50000"/>
                  </a:schemeClr>
                </a:solidFill>
                <a:latin typeface="ＭＳ ゴシック"/>
                <a:ea typeface="ＭＳ ゴシック"/>
                <a:cs typeface="ＭＳ ゴシック"/>
              </a:rPr>
              <a:t>&lt;script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endParaRPr lang="en-US" altLang="ja-JP" sz="1600"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a:t>
            </a:r>
            <a:r>
              <a:rPr lang="en-US" altLang="ja-JP" sz="1600" dirty="0" smtClean="0">
                <a:solidFill>
                  <a:schemeClr val="bg1">
                    <a:lumMod val="50000"/>
                  </a:schemeClr>
                </a:solidFill>
                <a:latin typeface="ＭＳ ゴシック"/>
                <a:ea typeface="ＭＳ ゴシック"/>
                <a:cs typeface="ＭＳ ゴシック"/>
              </a:rPr>
              <a:t>       </a:t>
            </a:r>
            <a:r>
              <a:rPr lang="en-US" altLang="ja-JP" sz="1600" dirty="0" err="1" smtClean="0">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="components/</a:t>
            </a:r>
            <a:r>
              <a:rPr lang="en-US" altLang="ja-JP" sz="1600" dirty="0" err="1">
                <a:solidFill>
                  <a:schemeClr val="bg1">
                    <a:lumMod val="50000"/>
                  </a:schemeClr>
                </a:solidFill>
                <a:latin typeface="ＭＳ ゴシック"/>
                <a:ea typeface="ＭＳ ゴシック"/>
                <a:cs typeface="ＭＳ ゴシック"/>
              </a:rPr>
              <a:t>auth</a:t>
            </a:r>
            <a:r>
              <a:rPr lang="en-US" altLang="ja-JP" sz="1600" dirty="0">
                <a:solidFill>
                  <a:schemeClr val="bg1">
                    <a:lumMod val="50000"/>
                  </a:schemeClr>
                </a:solidFill>
                <a:latin typeface="ＭＳ ゴシック"/>
                <a:ea typeface="ＭＳ ゴシック"/>
                <a:cs typeface="ＭＳ ゴシック"/>
              </a:rPr>
              <a:t>/</a:t>
            </a:r>
            <a:r>
              <a:rPr lang="en-US" altLang="ja-JP" sz="1600" dirty="0" err="1">
                <a:solidFill>
                  <a:schemeClr val="bg1">
                    <a:lumMod val="50000"/>
                  </a:schemeClr>
                </a:solidFill>
                <a:latin typeface="ＭＳ ゴシック"/>
                <a:ea typeface="ＭＳ ゴシック"/>
                <a:cs typeface="ＭＳ ゴシック"/>
              </a:rPr>
              <a:t>LoginController.js</a:t>
            </a:r>
            <a:r>
              <a:rPr lang="en-US" altLang="ja-JP" sz="1600" dirty="0">
                <a:solidFill>
                  <a:schemeClr val="bg1">
                    <a:lumMod val="50000"/>
                  </a:schemeClr>
                </a:solidFill>
                <a:latin typeface="ＭＳ ゴシック"/>
                <a:ea typeface="ＭＳ ゴシック"/>
                <a:cs typeface="ＭＳ ゴシック"/>
              </a:rPr>
              <a:t>"&gt;&lt;/script</a:t>
            </a:r>
            <a:r>
              <a:rPr lang="en-US" altLang="ja-JP" sz="1600" dirty="0" smtClean="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en-US" sz="1600" dirty="0">
                <a:solidFill>
                  <a:schemeClr val="tx1"/>
                </a:solidFill>
                <a:latin typeface="ＭＳ ゴシック"/>
                <a:ea typeface="ＭＳ ゴシック"/>
                <a:cs typeface="ＭＳ ゴシック"/>
              </a:rPr>
              <a:t> </a:t>
            </a:r>
            <a:r>
              <a:rPr lang="en-US" altLang="en-US" sz="1600" dirty="0" smtClean="0">
                <a:solidFill>
                  <a:schemeClr val="tx1"/>
                </a:solidFill>
                <a:latin typeface="ＭＳ ゴシック"/>
                <a:ea typeface="ＭＳ ゴシック"/>
                <a:cs typeface="ＭＳ ゴシック"/>
              </a:rPr>
              <a:t>   </a:t>
            </a:r>
            <a:r>
              <a:rPr lang="en-US" altLang="ja-JP" sz="1600" dirty="0" smtClean="0">
                <a:solidFill>
                  <a:srgbClr val="7F7F7F"/>
                </a:solidFill>
                <a:latin typeface="ＭＳ ゴシック"/>
                <a:ea typeface="ＭＳ ゴシック"/>
                <a:cs typeface="ＭＳ ゴシック"/>
              </a:rPr>
              <a:t>&lt;</a:t>
            </a:r>
            <a:r>
              <a:rPr lang="en-US" altLang="ja-JP" sz="1600" dirty="0">
                <a:solidFill>
                  <a:srgbClr val="7F7F7F"/>
                </a:solidFill>
                <a:latin typeface="ＭＳ ゴシック"/>
                <a:ea typeface="ＭＳ ゴシック"/>
                <a:cs typeface="ＭＳ ゴシック"/>
              </a:rPr>
              <a:t>script type="text/</a:t>
            </a:r>
            <a:r>
              <a:rPr lang="en-US" altLang="ja-JP" sz="1600" dirty="0" err="1">
                <a:solidFill>
                  <a:srgbClr val="7F7F7F"/>
                </a:solidFill>
                <a:latin typeface="ＭＳ ゴシック"/>
                <a:ea typeface="ＭＳ ゴシック"/>
                <a:cs typeface="ＭＳ ゴシック"/>
              </a:rPr>
              <a:t>javascript</a:t>
            </a:r>
            <a:r>
              <a:rPr lang="en-US" altLang="ja-JP" sz="1600" dirty="0">
                <a:solidFill>
                  <a:srgbClr val="7F7F7F"/>
                </a:solidFill>
                <a:latin typeface="ＭＳ ゴシック"/>
                <a:ea typeface="ＭＳ ゴシック"/>
                <a:cs typeface="ＭＳ ゴシック"/>
              </a:rPr>
              <a:t>" </a:t>
            </a:r>
          </a:p>
          <a:p>
            <a:pPr marL="0" indent="0">
              <a:spcBef>
                <a:spcPts val="0"/>
              </a:spcBef>
              <a:spcAft>
                <a:spcPts val="0"/>
              </a:spcAft>
              <a:buNone/>
            </a:pPr>
            <a:r>
              <a:rPr lang="en-US" altLang="ja-JP" sz="1600" dirty="0">
                <a:solidFill>
                  <a:srgbClr val="7F7F7F"/>
                </a:solidFill>
                <a:latin typeface="ＭＳ ゴシック"/>
                <a:ea typeface="ＭＳ ゴシック"/>
                <a:cs typeface="ＭＳ ゴシック"/>
              </a:rPr>
              <a:t>        </a:t>
            </a:r>
            <a:r>
              <a:rPr lang="en-US" altLang="ja-JP" sz="1600" dirty="0" err="1">
                <a:solidFill>
                  <a:srgbClr val="7F7F7F"/>
                </a:solidFill>
                <a:latin typeface="ＭＳ ゴシック"/>
                <a:ea typeface="ＭＳ ゴシック"/>
                <a:cs typeface="ＭＳ ゴシック"/>
              </a:rPr>
              <a:t>src</a:t>
            </a:r>
            <a:r>
              <a:rPr lang="en-US" altLang="ja-JP" sz="1600" dirty="0">
                <a:solidFill>
                  <a:srgbClr val="7F7F7F"/>
                </a:solidFill>
                <a:latin typeface="ＭＳ ゴシック"/>
                <a:ea typeface="ＭＳ ゴシック"/>
                <a:cs typeface="ＭＳ ゴシック"/>
              </a:rPr>
              <a:t>="components/</a:t>
            </a:r>
            <a:r>
              <a:rPr lang="en-US" altLang="ja-JP" sz="1600" dirty="0" err="1">
                <a:solidFill>
                  <a:srgbClr val="7F7F7F"/>
                </a:solidFill>
                <a:latin typeface="ＭＳ ゴシック"/>
                <a:ea typeface="ＭＳ ゴシック"/>
                <a:cs typeface="ＭＳ ゴシック"/>
              </a:rPr>
              <a:t>NavigationController.js</a:t>
            </a:r>
            <a:r>
              <a:rPr lang="en-US" altLang="ja-JP" sz="1600" dirty="0">
                <a:solidFill>
                  <a:srgbClr val="7F7F7F"/>
                </a:solidFill>
                <a:latin typeface="ＭＳ ゴシック"/>
                <a:ea typeface="ＭＳ ゴシック"/>
                <a:cs typeface="ＭＳ ゴシック"/>
              </a:rPr>
              <a:t>"&gt;&lt;/script</a:t>
            </a:r>
            <a:r>
              <a:rPr lang="en-US" altLang="ja-JP" sz="1600" dirty="0" smtClean="0">
                <a:solidFill>
                  <a:srgbClr val="7F7F7F"/>
                </a:solidFill>
                <a:latin typeface="ＭＳ ゴシック"/>
                <a:ea typeface="ＭＳ ゴシック"/>
                <a:cs typeface="ＭＳ ゴシック"/>
              </a:rPr>
              <a:t>&gt;</a:t>
            </a:r>
          </a:p>
          <a:p>
            <a:pPr marL="0" indent="0">
              <a:spcBef>
                <a:spcPts val="0"/>
              </a:spcBef>
              <a:spcAft>
                <a:spcPts val="0"/>
              </a:spcAft>
              <a:buNone/>
            </a:pPr>
            <a:r>
              <a:rPr lang="en-US" altLang="ja-JP" sz="1600" dirty="0">
                <a:solidFill>
                  <a:schemeClr val="bg1">
                    <a:lumMod val="65000"/>
                  </a:schemeClr>
                </a:solidFill>
                <a:latin typeface="ＭＳ ゴシック"/>
                <a:ea typeface="ＭＳ ゴシック"/>
                <a:cs typeface="ＭＳ ゴシック"/>
              </a:rPr>
              <a:t> </a:t>
            </a:r>
            <a:r>
              <a:rPr lang="en-US" altLang="ja-JP" sz="1600" dirty="0" smtClean="0">
                <a:solidFill>
                  <a:schemeClr val="bg1">
                    <a:lumMod val="65000"/>
                  </a:schemeClr>
                </a:solidFill>
                <a:latin typeface="ＭＳ ゴシック"/>
                <a:ea typeface="ＭＳ ゴシック"/>
                <a:cs typeface="ＭＳ ゴシック"/>
              </a:rPr>
              <a:t>   </a:t>
            </a:r>
            <a:r>
              <a:rPr lang="en-US" altLang="ja-JP" sz="1600" dirty="0" smtClean="0">
                <a:solidFill>
                  <a:schemeClr val="bg1">
                    <a:lumMod val="50000"/>
                  </a:schemeClr>
                </a:solidFill>
                <a:latin typeface="ＭＳ ゴシック"/>
                <a:ea typeface="ＭＳ ゴシック"/>
                <a:cs typeface="ＭＳ ゴシック"/>
              </a:rPr>
              <a:t>&lt;</a:t>
            </a:r>
            <a:r>
              <a:rPr lang="en-US" altLang="ja-JP" sz="1600" dirty="0">
                <a:solidFill>
                  <a:schemeClr val="bg1">
                    <a:lumMod val="50000"/>
                  </a:schemeClr>
                </a:solidFill>
                <a:latin typeface="ＭＳ ゴシック"/>
                <a:ea typeface="ＭＳ ゴシック"/>
                <a:cs typeface="ＭＳ ゴシック"/>
              </a:rPr>
              <a:t>script type="text/</a:t>
            </a:r>
            <a:r>
              <a:rPr lang="en-US" altLang="ja-JP" sz="1600" dirty="0" err="1">
                <a:solidFill>
                  <a:schemeClr val="bg1">
                    <a:lumMod val="50000"/>
                  </a:schemeClr>
                </a:solidFill>
                <a:latin typeface="ＭＳ ゴシック"/>
                <a:ea typeface="ＭＳ ゴシック"/>
                <a:cs typeface="ＭＳ ゴシック"/>
              </a:rPr>
              <a:t>javascript</a:t>
            </a:r>
            <a:r>
              <a:rPr lang="en-US" altLang="ja-JP" sz="1600" dirty="0">
                <a:solidFill>
                  <a:schemeClr val="bg1">
                    <a:lumMod val="50000"/>
                  </a:schemeClr>
                </a:solidFill>
                <a:latin typeface="ＭＳ ゴシック"/>
                <a:ea typeface="ＭＳ ゴシック"/>
                <a:cs typeface="ＭＳ ゴシック"/>
              </a:rPr>
              <a:t>" </a:t>
            </a:r>
            <a:endParaRPr lang="en-US" altLang="ja-JP" sz="1600"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 </a:t>
            </a:r>
            <a:r>
              <a:rPr lang="en-US" altLang="ja-JP" sz="1600" dirty="0" smtClean="0">
                <a:solidFill>
                  <a:schemeClr val="bg1">
                    <a:lumMod val="50000"/>
                  </a:schemeClr>
                </a:solidFill>
                <a:latin typeface="ＭＳ ゴシック"/>
                <a:ea typeface="ＭＳ ゴシック"/>
                <a:cs typeface="ＭＳ ゴシック"/>
              </a:rPr>
              <a:t>       </a:t>
            </a:r>
            <a:r>
              <a:rPr lang="en-US" altLang="ja-JP" sz="1600" dirty="0" err="1" smtClean="0">
                <a:solidFill>
                  <a:schemeClr val="bg1">
                    <a:lumMod val="50000"/>
                  </a:schemeClr>
                </a:solidFill>
                <a:latin typeface="ＭＳ ゴシック"/>
                <a:ea typeface="ＭＳ ゴシック"/>
                <a:cs typeface="ＭＳ ゴシック"/>
              </a:rPr>
              <a:t>src</a:t>
            </a:r>
            <a:r>
              <a:rPr lang="en-US" altLang="ja-JP" sz="1600" dirty="0">
                <a:solidFill>
                  <a:schemeClr val="bg1">
                    <a:lumMod val="50000"/>
                  </a:schemeClr>
                </a:solidFill>
                <a:latin typeface="ＭＳ ゴシック"/>
                <a:ea typeface="ＭＳ ゴシック"/>
                <a:cs typeface="ＭＳ ゴシック"/>
              </a:rPr>
              <a:t>="components/simple-crud/</a:t>
            </a:r>
            <a:r>
              <a:rPr lang="en-US" altLang="ja-JP" sz="1600" dirty="0" err="1">
                <a:solidFill>
                  <a:schemeClr val="bg1">
                    <a:lumMod val="50000"/>
                  </a:schemeClr>
                </a:solidFill>
                <a:latin typeface="ＭＳ ゴシック"/>
                <a:ea typeface="ＭＳ ゴシック"/>
                <a:cs typeface="ＭＳ ゴシック"/>
              </a:rPr>
              <a:t>Customer.js</a:t>
            </a:r>
            <a:r>
              <a:rPr lang="en-US" altLang="ja-JP" sz="1600" dirty="0">
                <a:solidFill>
                  <a:schemeClr val="bg1">
                    <a:lumMod val="50000"/>
                  </a:schemeClr>
                </a:solidFill>
                <a:latin typeface="ＭＳ ゴシック"/>
                <a:ea typeface="ＭＳ ゴシック"/>
                <a:cs typeface="ＭＳ ゴシック"/>
              </a:rPr>
              <a:t>"&gt;&lt;/script&gt;</a:t>
            </a:r>
          </a:p>
          <a:p>
            <a:pPr marL="0" indent="0">
              <a:spcBef>
                <a:spcPts val="0"/>
              </a:spcBef>
              <a:spcAft>
                <a:spcPts val="0"/>
              </a:spcAft>
              <a:buNone/>
            </a:pPr>
            <a:r>
              <a:rPr lang="en-US" altLang="ja-JP" sz="1600" dirty="0" smtClean="0">
                <a:solidFill>
                  <a:schemeClr val="tx1"/>
                </a:solidFill>
                <a:latin typeface="ＭＳ ゴシック"/>
                <a:ea typeface="ＭＳ ゴシック"/>
                <a:cs typeface="ＭＳ ゴシック"/>
              </a:rPr>
              <a:t>    &lt;</a:t>
            </a:r>
            <a:r>
              <a:rPr lang="en-US" altLang="ja-JP" sz="1600" dirty="0">
                <a:solidFill>
                  <a:schemeClr val="tx1"/>
                </a:solidFill>
                <a:latin typeface="ＭＳ ゴシック"/>
                <a:ea typeface="ＭＳ ゴシック"/>
                <a:cs typeface="ＭＳ ゴシック"/>
              </a:rPr>
              <a:t>script type="text/</a:t>
            </a:r>
            <a:r>
              <a:rPr lang="en-US" altLang="ja-JP" sz="1600" dirty="0" err="1">
                <a:solidFill>
                  <a:schemeClr val="tx1"/>
                </a:solidFill>
                <a:latin typeface="ＭＳ ゴシック"/>
                <a:ea typeface="ＭＳ ゴシック"/>
                <a:cs typeface="ＭＳ ゴシック"/>
              </a:rPr>
              <a:t>javascript</a:t>
            </a:r>
            <a:r>
              <a:rPr lang="en-US" altLang="ja-JP" sz="1600" dirty="0">
                <a:solidFill>
                  <a:schemeClr val="tx1"/>
                </a:solidFill>
                <a:latin typeface="ＭＳ ゴシック"/>
                <a:ea typeface="ＭＳ ゴシック"/>
                <a:cs typeface="ＭＳ ゴシック"/>
              </a:rPr>
              <a:t>" </a:t>
            </a:r>
            <a:endParaRPr lang="en-US" altLang="ja-JP" sz="1600" dirty="0" smtClean="0">
              <a:solidFill>
                <a:schemeClr val="tx1"/>
              </a:solidFill>
              <a:latin typeface="ＭＳ ゴシック"/>
              <a:ea typeface="ＭＳ ゴシック"/>
              <a:cs typeface="ＭＳ ゴシック"/>
            </a:endParaRPr>
          </a:p>
          <a:p>
            <a:pPr marL="0" indent="0">
              <a:spcBef>
                <a:spcPts val="0"/>
              </a:spcBef>
              <a:spcAft>
                <a:spcPts val="0"/>
              </a:spcAft>
              <a:buNone/>
            </a:pPr>
            <a:r>
              <a:rPr lang="en-US" altLang="ja-JP" sz="1600" dirty="0">
                <a:solidFill>
                  <a:schemeClr val="tx1"/>
                </a:solidFill>
                <a:latin typeface="ＭＳ ゴシック"/>
                <a:ea typeface="ＭＳ ゴシック"/>
                <a:cs typeface="ＭＳ ゴシック"/>
              </a:rPr>
              <a:t> </a:t>
            </a:r>
            <a:r>
              <a:rPr lang="en-US" altLang="ja-JP" sz="1600" dirty="0" smtClean="0">
                <a:solidFill>
                  <a:schemeClr val="tx1"/>
                </a:solidFill>
                <a:latin typeface="ＭＳ ゴシック"/>
                <a:ea typeface="ＭＳ ゴシック"/>
                <a:cs typeface="ＭＳ ゴシック"/>
              </a:rPr>
              <a:t>       </a:t>
            </a:r>
            <a:r>
              <a:rPr lang="en-US" altLang="ja-JP" sz="1600" dirty="0" err="1" smtClean="0">
                <a:solidFill>
                  <a:schemeClr val="tx1"/>
                </a:solidFill>
                <a:latin typeface="ＭＳ ゴシック"/>
                <a:ea typeface="ＭＳ ゴシック"/>
                <a:cs typeface="ＭＳ ゴシック"/>
              </a:rPr>
              <a:t>src</a:t>
            </a:r>
            <a:r>
              <a:rPr lang="en-US" altLang="ja-JP" sz="1600" dirty="0">
                <a:solidFill>
                  <a:schemeClr val="tx1"/>
                </a:solidFill>
                <a:latin typeface="ＭＳ ゴシック"/>
                <a:ea typeface="ＭＳ ゴシック"/>
                <a:cs typeface="ＭＳ ゴシック"/>
              </a:rPr>
              <a:t>="components/simple-crud/</a:t>
            </a:r>
            <a:r>
              <a:rPr lang="en-US" altLang="ja-JP" sz="1600" dirty="0" err="1">
                <a:solidFill>
                  <a:schemeClr val="tx1"/>
                </a:solidFill>
                <a:latin typeface="ＭＳ ゴシック"/>
                <a:ea typeface="ＭＳ ゴシック"/>
                <a:cs typeface="ＭＳ ゴシック"/>
              </a:rPr>
              <a:t>CustomerController.js</a:t>
            </a:r>
            <a:r>
              <a:rPr lang="en-US" altLang="ja-JP" sz="1600" dirty="0">
                <a:solidFill>
                  <a:schemeClr val="tx1"/>
                </a:solidFill>
                <a:latin typeface="ＭＳ ゴシック"/>
                <a:ea typeface="ＭＳ ゴシック"/>
                <a:cs typeface="ＭＳ ゴシック"/>
              </a:rPr>
              <a:t>"&gt;&lt;/script&gt;</a:t>
            </a:r>
          </a:p>
          <a:p>
            <a:pPr marL="0" indent="0">
              <a:spcBef>
                <a:spcPts val="0"/>
              </a:spcBef>
              <a:spcAft>
                <a:spcPts val="0"/>
              </a:spcAft>
              <a:buNone/>
            </a:pPr>
            <a:r>
              <a:rPr lang="en-US" altLang="ja-JP" sz="1600" dirty="0">
                <a:solidFill>
                  <a:schemeClr val="bg1">
                    <a:lumMod val="50000"/>
                  </a:schemeClr>
                </a:solidFill>
                <a:latin typeface="ＭＳ ゴシック"/>
                <a:ea typeface="ＭＳ ゴシック"/>
                <a:cs typeface="ＭＳ ゴシック"/>
              </a:rPr>
              <a:t>&lt;/head&gt;</a:t>
            </a:r>
            <a:endParaRPr kumimoji="1" lang="ja-JP" altLang="en-US" sz="1600" dirty="0">
              <a:solidFill>
                <a:schemeClr val="bg1">
                  <a:lumMod val="50000"/>
                </a:schemeClr>
              </a:solidFill>
              <a:latin typeface="ＭＳ ゴシック"/>
              <a:ea typeface="ＭＳ ゴシック"/>
              <a:cs typeface="ＭＳ ゴシック"/>
            </a:endParaRPr>
          </a:p>
        </p:txBody>
      </p:sp>
      <p:sp>
        <p:nvSpPr>
          <p:cNvPr id="4" name="テキスト ボックス 3"/>
          <p:cNvSpPr txBox="1"/>
          <p:nvPr/>
        </p:nvSpPr>
        <p:spPr>
          <a:xfrm>
            <a:off x="432171" y="1217048"/>
            <a:ext cx="1378728" cy="369332"/>
          </a:xfrm>
          <a:prstGeom prst="rect">
            <a:avLst/>
          </a:prstGeom>
          <a:noFill/>
        </p:spPr>
        <p:txBody>
          <a:bodyPr wrap="none" rtlCol="0">
            <a:spAutoFit/>
          </a:bodyPr>
          <a:lstStyle/>
          <a:p>
            <a:r>
              <a:rPr kumimoji="1" lang="en-US" altLang="ja-JP" dirty="0" err="1" smtClean="0">
                <a:latin typeface="+mn-ea"/>
                <a:ea typeface="+mn-ea"/>
              </a:rPr>
              <a:t>index.html</a:t>
            </a:r>
            <a:endParaRPr kumimoji="1" lang="ja-JP" altLang="en-US" dirty="0">
              <a:latin typeface="+mn-ea"/>
              <a:ea typeface="+mn-ea"/>
            </a:endParaRPr>
          </a:p>
        </p:txBody>
      </p:sp>
      <p:sp>
        <p:nvSpPr>
          <p:cNvPr id="5" name="四角形吹き出し 4"/>
          <p:cNvSpPr/>
          <p:nvPr/>
        </p:nvSpPr>
        <p:spPr>
          <a:xfrm>
            <a:off x="7182955" y="5483350"/>
            <a:ext cx="850200" cy="498253"/>
          </a:xfrm>
          <a:prstGeom prst="wedgeRectCallout">
            <a:avLst>
              <a:gd name="adj1" fmla="val -115151"/>
              <a:gd name="adj2" fmla="val -59583"/>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85000" lnSpcReduction="10000"/>
          </a:bodyPr>
          <a:lstStyle/>
          <a:p>
            <a:pPr algn="ctr">
              <a:lnSpc>
                <a:spcPct val="120000"/>
              </a:lnSpc>
            </a:pPr>
            <a:r>
              <a:rPr lang="ja-JP" altLang="en-US" sz="1400" dirty="0" smtClean="0">
                <a:solidFill>
                  <a:schemeClr val="tx1">
                    <a:lumMod val="90000"/>
                    <a:lumOff val="10000"/>
                  </a:schemeClr>
                </a:solidFill>
              </a:rPr>
              <a:t>パスの追加</a:t>
            </a:r>
            <a:endParaRPr kumimoji="1" lang="ja-JP" altLang="en-US" sz="1400" dirty="0" smtClean="0">
              <a:solidFill>
                <a:schemeClr val="tx1">
                  <a:lumMod val="90000"/>
                  <a:lumOff val="10000"/>
                </a:schemeClr>
              </a:solidFill>
            </a:endParaRPr>
          </a:p>
        </p:txBody>
      </p:sp>
      <p:cxnSp>
        <p:nvCxnSpPr>
          <p:cNvPr id="8" name="直線コネクタ 7"/>
          <p:cNvCxnSpPr/>
          <p:nvPr/>
        </p:nvCxnSpPr>
        <p:spPr>
          <a:xfrm flipV="1">
            <a:off x="1270884" y="5491627"/>
            <a:ext cx="5347588" cy="2"/>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875222" y="5299559"/>
            <a:ext cx="2747050"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312713"/>
      </p:ext>
    </p:extLst>
  </p:cSld>
  <p:clrMapOvr>
    <a:masterClrMapping/>
  </p:clrMapOvr>
  <p:transition xmlns:p14="http://schemas.microsoft.com/office/powerpoint/2010/mai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登録処理とキャンセル処理を実装</a:t>
            </a:r>
            <a:endParaRPr kumimoji="1" lang="ja-JP" altLang="en-US" dirty="0"/>
          </a:p>
        </p:txBody>
      </p:sp>
      <p:sp>
        <p:nvSpPr>
          <p:cNvPr id="3" name="コンテンツ プレースホルダー 2"/>
          <p:cNvSpPr>
            <a:spLocks noGrp="1"/>
          </p:cNvSpPr>
          <p:nvPr>
            <p:ph idx="1"/>
          </p:nvPr>
        </p:nvSpPr>
        <p:spPr>
          <a:xfrm>
            <a:off x="457200" y="1600200"/>
            <a:ext cx="8229600" cy="5031809"/>
          </a:xfrm>
        </p:spPr>
        <p:txBody>
          <a:bodyPr>
            <a:noAutofit/>
          </a:bodyPr>
          <a:lstStyle/>
          <a:p>
            <a:pPr marL="0" indent="0">
              <a:lnSpc>
                <a:spcPct val="100000"/>
              </a:lnSpc>
              <a:spcBef>
                <a:spcPts val="0"/>
              </a:spcBef>
              <a:spcAft>
                <a:spcPts val="0"/>
              </a:spcAft>
              <a:buNone/>
            </a:pPr>
            <a:r>
              <a:rPr lang="en-US" altLang="ja-JP" sz="1400" dirty="0" err="1">
                <a:solidFill>
                  <a:schemeClr val="bg1">
                    <a:lumMod val="50000"/>
                  </a:schemeClr>
                </a:solidFill>
                <a:latin typeface="ＭＳ ゴシック"/>
                <a:ea typeface="ＭＳ ゴシック"/>
                <a:cs typeface="ＭＳ ゴシック"/>
              </a:rPr>
              <a:t>angular.module</a:t>
            </a:r>
            <a:r>
              <a:rPr lang="en-US" altLang="ja-JP" sz="1400" dirty="0">
                <a:solidFill>
                  <a:schemeClr val="bg1">
                    <a:lumMod val="50000"/>
                  </a:schemeClr>
                </a:solidFill>
                <a:latin typeface="ＭＳ ゴシック"/>
                <a:ea typeface="ＭＳ ゴシック"/>
                <a:cs typeface="ＭＳ ゴシック"/>
              </a:rPr>
              <a:t>("app")</a:t>
            </a:r>
          </a:p>
          <a:p>
            <a:pPr marL="0" indent="0">
              <a:lnSpc>
                <a:spcPct val="100000"/>
              </a:lnSpc>
              <a:spcBef>
                <a:spcPts val="0"/>
              </a:spcBef>
              <a:spcAft>
                <a:spcPts val="0"/>
              </a:spcAft>
              <a:buNone/>
            </a:pPr>
            <a:r>
              <a:rPr lang="en-US" altLang="ja-JP" sz="1400" dirty="0">
                <a:solidFill>
                  <a:schemeClr val="bg1">
                    <a:lumMod val="50000"/>
                  </a:schemeClr>
                </a:solidFill>
                <a:latin typeface="ＭＳ ゴシック"/>
                <a:ea typeface="ＭＳ ゴシック"/>
                <a:cs typeface="ＭＳ ゴシック"/>
              </a:rPr>
              <a:t>.controller("</a:t>
            </a:r>
            <a:r>
              <a:rPr lang="en-US" altLang="ja-JP" sz="1400" dirty="0" err="1">
                <a:solidFill>
                  <a:schemeClr val="bg1">
                    <a:lumMod val="50000"/>
                  </a:schemeClr>
                </a:solidFill>
                <a:latin typeface="ＭＳ ゴシック"/>
                <a:ea typeface="ＭＳ ゴシック"/>
                <a:cs typeface="ＭＳ ゴシック"/>
              </a:rPr>
              <a:t>CustomerController</a:t>
            </a:r>
            <a:r>
              <a:rPr lang="en-US" altLang="ja-JP" sz="1400" dirty="0">
                <a:solidFill>
                  <a:schemeClr val="bg1">
                    <a:lumMod val="50000"/>
                  </a:schemeClr>
                </a:solidFill>
                <a:latin typeface="ＭＳ ゴシック"/>
                <a:ea typeface="ＭＳ ゴシック"/>
                <a:cs typeface="ＭＳ ゴシック"/>
              </a:rPr>
              <a:t>", </a:t>
            </a:r>
            <a:endParaRPr lang="en-US" altLang="ja-JP" sz="1400" dirty="0" smtClean="0">
              <a:solidFill>
                <a:schemeClr val="bg1">
                  <a:lumMod val="50000"/>
                </a:schemeClr>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1400" dirty="0">
                <a:solidFill>
                  <a:schemeClr val="bg1">
                    <a:lumMod val="50000"/>
                  </a:schemeClr>
                </a:solidFill>
                <a:latin typeface="ＭＳ ゴシック"/>
                <a:ea typeface="ＭＳ ゴシック"/>
                <a:cs typeface="ＭＳ ゴシック"/>
              </a:rPr>
              <a:t> </a:t>
            </a:r>
            <a:r>
              <a:rPr lang="en-US" altLang="ja-JP" sz="1400" dirty="0" smtClean="0">
                <a:solidFill>
                  <a:schemeClr val="bg1">
                    <a:lumMod val="50000"/>
                  </a:schemeClr>
                </a:solidFill>
                <a:latin typeface="ＭＳ ゴシック"/>
                <a:ea typeface="ＭＳ ゴシック"/>
                <a:cs typeface="ＭＳ ゴシック"/>
              </a:rPr>
              <a:t>   [</a:t>
            </a:r>
            <a:r>
              <a:rPr lang="en-US" altLang="ja-JP" sz="1400" dirty="0">
                <a:solidFill>
                  <a:schemeClr val="bg1">
                    <a:lumMod val="50000"/>
                  </a:schemeClr>
                </a:solidFill>
                <a:latin typeface="ＭＳ ゴシック"/>
                <a:ea typeface="ＭＳ ゴシック"/>
                <a:cs typeface="ＭＳ ゴシック"/>
              </a:rPr>
              <a:t>"$scope", "Customer", "$modal", function($scope, Customer, $modal) </a:t>
            </a:r>
            <a:r>
              <a:rPr lang="en-US" altLang="ja-JP" sz="1400" dirty="0" smtClean="0">
                <a:solidFill>
                  <a:schemeClr val="bg1">
                    <a:lumMod val="50000"/>
                  </a:schemeClr>
                </a:solidFill>
                <a:latin typeface="ＭＳ ゴシック"/>
                <a:ea typeface="ＭＳ ゴシック"/>
                <a:cs typeface="ＭＳ ゴシック"/>
              </a:rPr>
              <a:t>{</a:t>
            </a:r>
            <a:endParaRPr lang="en-US" altLang="ja-JP" sz="1400" dirty="0">
              <a:solidFill>
                <a:schemeClr val="bg1">
                  <a:lumMod val="50000"/>
                </a:schemeClr>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1400" dirty="0">
                <a:solidFill>
                  <a:schemeClr val="bg1">
                    <a:lumMod val="50000"/>
                  </a:schemeClr>
                </a:solidFill>
                <a:latin typeface="ＭＳ ゴシック"/>
                <a:ea typeface="ＭＳ ゴシック"/>
                <a:cs typeface="ＭＳ ゴシック"/>
              </a:rPr>
              <a:t>    ...</a:t>
            </a:r>
          </a:p>
          <a:p>
            <a:pPr marL="0" indent="0">
              <a:lnSpc>
                <a:spcPct val="100000"/>
              </a:lnSpc>
              <a:spcBef>
                <a:spcPts val="0"/>
              </a:spcBef>
              <a:spcAft>
                <a:spcPts val="0"/>
              </a:spcAft>
              <a:buNone/>
            </a:pPr>
            <a:endParaRPr lang="en-US" altLang="ja-JP" sz="1400" dirty="0">
              <a:solidFill>
                <a:schemeClr val="bg1">
                  <a:lumMod val="50000"/>
                </a:schemeClr>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1400" dirty="0">
                <a:solidFill>
                  <a:schemeClr val="bg1">
                    <a:lumMod val="50000"/>
                  </a:schemeClr>
                </a:solidFill>
                <a:latin typeface="ＭＳ ゴシック"/>
                <a:ea typeface="ＭＳ ゴシック"/>
                <a:cs typeface="ＭＳ ゴシック"/>
              </a:rPr>
              <a:t>    </a:t>
            </a:r>
            <a:r>
              <a:rPr lang="en-US" altLang="ja-JP" sz="1400" dirty="0">
                <a:solidFill>
                  <a:schemeClr val="tx1"/>
                </a:solidFill>
                <a:latin typeface="ＭＳ ゴシック"/>
                <a:ea typeface="ＭＳ ゴシック"/>
                <a:cs typeface="ＭＳ ゴシック"/>
              </a:rPr>
              <a:t>$</a:t>
            </a:r>
            <a:r>
              <a:rPr lang="en-US" altLang="ja-JP" sz="1400" dirty="0" err="1">
                <a:solidFill>
                  <a:schemeClr val="tx1"/>
                </a:solidFill>
                <a:latin typeface="ＭＳ ゴシック"/>
                <a:ea typeface="ＭＳ ゴシック"/>
                <a:cs typeface="ＭＳ ゴシック"/>
              </a:rPr>
              <a:t>scope.closeDetailDialog</a:t>
            </a:r>
            <a:r>
              <a:rPr lang="en-US" altLang="ja-JP" sz="1400" dirty="0">
                <a:solidFill>
                  <a:schemeClr val="tx1"/>
                </a:solidFill>
                <a:latin typeface="ＭＳ ゴシック"/>
                <a:ea typeface="ＭＳ ゴシック"/>
                <a:cs typeface="ＭＳ ゴシック"/>
              </a:rPr>
              <a:t> = function() {     </a:t>
            </a:r>
          </a:p>
          <a:p>
            <a:pPr marL="0" indent="0">
              <a:lnSpc>
                <a:spcPct val="100000"/>
              </a:lnSpc>
              <a:spcBef>
                <a:spcPts val="0"/>
              </a:spcBef>
              <a:spcAft>
                <a:spcPts val="0"/>
              </a:spcAft>
              <a:buNone/>
            </a:pPr>
            <a:r>
              <a:rPr lang="en-US" altLang="ja-JP" sz="1400" dirty="0">
                <a:solidFill>
                  <a:schemeClr val="tx1"/>
                </a:solidFill>
                <a:latin typeface="ＭＳ ゴシック"/>
                <a:ea typeface="ＭＳ ゴシック"/>
                <a:cs typeface="ＭＳ ゴシック"/>
              </a:rPr>
              <a:t> </a:t>
            </a:r>
            <a:r>
              <a:rPr lang="en-US" altLang="ja-JP" sz="1400" dirty="0" smtClean="0">
                <a:solidFill>
                  <a:schemeClr val="tx1"/>
                </a:solidFill>
                <a:latin typeface="ＭＳ ゴシック"/>
                <a:ea typeface="ＭＳ ゴシック"/>
                <a:cs typeface="ＭＳ ゴシック"/>
              </a:rPr>
              <a:t>       $</a:t>
            </a:r>
            <a:r>
              <a:rPr lang="en-US" altLang="ja-JP" sz="1400" dirty="0" err="1" smtClean="0">
                <a:solidFill>
                  <a:schemeClr val="tx1"/>
                </a:solidFill>
                <a:latin typeface="ＭＳ ゴシック"/>
                <a:ea typeface="ＭＳ ゴシック"/>
                <a:cs typeface="ＭＳ ゴシック"/>
              </a:rPr>
              <a:t>scope.customer.insert</a:t>
            </a:r>
            <a:r>
              <a:rPr lang="en-US" altLang="ja-JP" sz="1400" dirty="0" smtClean="0">
                <a:solidFill>
                  <a:schemeClr val="tx1"/>
                </a:solidFill>
                <a:latin typeface="ＭＳ ゴシック"/>
                <a:ea typeface="ＭＳ ゴシック"/>
                <a:cs typeface="ＭＳ ゴシック"/>
              </a:rPr>
              <a:t>()</a:t>
            </a:r>
            <a:endParaRPr lang="en-US" altLang="ja-JP" sz="1400" dirty="0">
              <a:solidFill>
                <a:schemeClr val="tx1"/>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1400" dirty="0">
                <a:solidFill>
                  <a:schemeClr val="tx1"/>
                </a:solidFill>
                <a:latin typeface="ＭＳ ゴシック"/>
                <a:ea typeface="ＭＳ ゴシック"/>
                <a:cs typeface="ＭＳ ゴシック"/>
              </a:rPr>
              <a:t>        .then(function() {</a:t>
            </a:r>
          </a:p>
          <a:p>
            <a:pPr marL="0" indent="0">
              <a:lnSpc>
                <a:spcPct val="100000"/>
              </a:lnSpc>
              <a:spcBef>
                <a:spcPts val="0"/>
              </a:spcBef>
              <a:spcAft>
                <a:spcPts val="0"/>
              </a:spcAft>
              <a:buNone/>
            </a:pPr>
            <a:r>
              <a:rPr lang="en-US" altLang="ja-JP" sz="1400" dirty="0">
                <a:solidFill>
                  <a:schemeClr val="tx1"/>
                </a:solidFill>
                <a:latin typeface="ＭＳ ゴシック"/>
                <a:ea typeface="ＭＳ ゴシック"/>
                <a:cs typeface="ＭＳ ゴシック"/>
              </a:rPr>
              <a:t>            $</a:t>
            </a:r>
            <a:r>
              <a:rPr lang="en-US" altLang="ja-JP" sz="1400" dirty="0" err="1">
                <a:solidFill>
                  <a:schemeClr val="tx1"/>
                </a:solidFill>
                <a:latin typeface="ＭＳ ゴシック"/>
                <a:ea typeface="ＭＳ ゴシック"/>
                <a:cs typeface="ＭＳ ゴシック"/>
              </a:rPr>
              <a:t>scope.detailDialog.close</a:t>
            </a:r>
            <a:r>
              <a:rPr lang="en-US" altLang="ja-JP" sz="1400" dirty="0">
                <a:solidFill>
                  <a:schemeClr val="tx1"/>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solidFill>
                  <a:schemeClr val="tx1"/>
                </a:solidFill>
                <a:latin typeface="ＭＳ ゴシック"/>
                <a:ea typeface="ＭＳ ゴシック"/>
                <a:cs typeface="ＭＳ ゴシック"/>
              </a:rPr>
              <a:t>            $</a:t>
            </a:r>
            <a:r>
              <a:rPr lang="en-US" altLang="ja-JP" sz="1400" dirty="0" err="1">
                <a:solidFill>
                  <a:schemeClr val="tx1"/>
                </a:solidFill>
                <a:latin typeface="ＭＳ ゴシック"/>
                <a:ea typeface="ＭＳ ゴシック"/>
                <a:cs typeface="ＭＳ ゴシック"/>
              </a:rPr>
              <a:t>scope.detailDialog</a:t>
            </a:r>
            <a:r>
              <a:rPr lang="en-US" altLang="ja-JP" sz="1400" dirty="0">
                <a:solidFill>
                  <a:schemeClr val="tx1"/>
                </a:solidFill>
                <a:latin typeface="ＭＳ ゴシック"/>
                <a:ea typeface="ＭＳ ゴシック"/>
                <a:cs typeface="ＭＳ ゴシック"/>
              </a:rPr>
              <a:t> = null;</a:t>
            </a:r>
          </a:p>
          <a:p>
            <a:pPr marL="0" indent="0">
              <a:lnSpc>
                <a:spcPct val="100000"/>
              </a:lnSpc>
              <a:spcBef>
                <a:spcPts val="0"/>
              </a:spcBef>
              <a:spcAft>
                <a:spcPts val="0"/>
              </a:spcAft>
              <a:buNone/>
            </a:pPr>
            <a:r>
              <a:rPr lang="en-US" altLang="ja-JP" sz="1400" dirty="0">
                <a:solidFill>
                  <a:schemeClr val="tx1"/>
                </a:solidFill>
                <a:latin typeface="ＭＳ ゴシック"/>
                <a:ea typeface="ＭＳ ゴシック"/>
                <a:cs typeface="ＭＳ ゴシック"/>
              </a:rPr>
              <a:t>            $</a:t>
            </a:r>
            <a:r>
              <a:rPr lang="en-US" altLang="ja-JP" sz="1400" dirty="0" err="1">
                <a:solidFill>
                  <a:schemeClr val="tx1"/>
                </a:solidFill>
                <a:latin typeface="ＭＳ ゴシック"/>
                <a:ea typeface="ＭＳ ゴシック"/>
                <a:cs typeface="ＭＳ ゴシック"/>
              </a:rPr>
              <a:t>scope.customer</a:t>
            </a:r>
            <a:r>
              <a:rPr lang="en-US" altLang="ja-JP" sz="1400" dirty="0">
                <a:solidFill>
                  <a:schemeClr val="tx1"/>
                </a:solidFill>
                <a:latin typeface="ＭＳ ゴシック"/>
                <a:ea typeface="ＭＳ ゴシック"/>
                <a:cs typeface="ＭＳ ゴシック"/>
              </a:rPr>
              <a:t> = null;</a:t>
            </a:r>
          </a:p>
          <a:p>
            <a:pPr marL="0" indent="0">
              <a:lnSpc>
                <a:spcPct val="100000"/>
              </a:lnSpc>
              <a:spcBef>
                <a:spcPts val="0"/>
              </a:spcBef>
              <a:spcAft>
                <a:spcPts val="0"/>
              </a:spcAft>
              <a:buNone/>
            </a:pPr>
            <a:r>
              <a:rPr lang="en-US" altLang="ja-JP" sz="1400" dirty="0">
                <a:solidFill>
                  <a:schemeClr val="tx1"/>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400" dirty="0">
                <a:solidFill>
                  <a:schemeClr val="tx1"/>
                </a:solidFill>
                <a:latin typeface="ＭＳ ゴシック"/>
                <a:ea typeface="ＭＳ ゴシック"/>
                <a:cs typeface="ＭＳ ゴシック"/>
              </a:rPr>
              <a:t>        .catch(function(error) {</a:t>
            </a:r>
          </a:p>
          <a:p>
            <a:pPr marL="0" indent="0">
              <a:lnSpc>
                <a:spcPct val="100000"/>
              </a:lnSpc>
              <a:spcBef>
                <a:spcPts val="0"/>
              </a:spcBef>
              <a:spcAft>
                <a:spcPts val="0"/>
              </a:spcAft>
              <a:buNone/>
            </a:pPr>
            <a:r>
              <a:rPr lang="en-US" altLang="ja-JP" sz="1400" dirty="0">
                <a:solidFill>
                  <a:schemeClr val="tx1"/>
                </a:solidFill>
                <a:latin typeface="ＭＳ ゴシック"/>
                <a:ea typeface="ＭＳ ゴシック"/>
                <a:cs typeface="ＭＳ ゴシック"/>
              </a:rPr>
              <a:t>            alert(</a:t>
            </a:r>
            <a:r>
              <a:rPr lang="en-US" altLang="ja-JP" sz="1400" dirty="0" err="1" smtClean="0">
                <a:solidFill>
                  <a:schemeClr val="tx1"/>
                </a:solidFill>
                <a:latin typeface="ＭＳ ゴシック"/>
                <a:ea typeface="ＭＳ ゴシック"/>
                <a:cs typeface="ＭＳ ゴシック"/>
              </a:rPr>
              <a:t>error.description</a:t>
            </a:r>
            <a:r>
              <a:rPr lang="en-US" altLang="ja-JP" sz="1400" dirty="0" smtClean="0">
                <a:solidFill>
                  <a:schemeClr val="tx1"/>
                </a:solidFill>
                <a:latin typeface="ＭＳ ゴシック"/>
                <a:ea typeface="ＭＳ ゴシック"/>
                <a:cs typeface="ＭＳ ゴシック"/>
              </a:rPr>
              <a:t>)</a:t>
            </a:r>
            <a:r>
              <a:rPr lang="en-US" altLang="ja-JP" sz="1400" dirty="0">
                <a:solidFill>
                  <a:schemeClr val="tx1"/>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solidFill>
                  <a:schemeClr val="tx1"/>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400" dirty="0">
                <a:solidFill>
                  <a:schemeClr val="tx1"/>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400" dirty="0">
                <a:solidFill>
                  <a:schemeClr val="tx1"/>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400" dirty="0">
                <a:solidFill>
                  <a:schemeClr val="tx1"/>
                </a:solidFill>
                <a:latin typeface="ＭＳ ゴシック"/>
                <a:ea typeface="ＭＳ ゴシック"/>
                <a:cs typeface="ＭＳ ゴシック"/>
              </a:rPr>
              <a:t>    $</a:t>
            </a:r>
            <a:r>
              <a:rPr lang="en-US" altLang="ja-JP" sz="1400" dirty="0" err="1">
                <a:solidFill>
                  <a:schemeClr val="tx1"/>
                </a:solidFill>
                <a:latin typeface="ＭＳ ゴシック"/>
                <a:ea typeface="ＭＳ ゴシック"/>
                <a:cs typeface="ＭＳ ゴシック"/>
              </a:rPr>
              <a:t>scope.dismissDetailDialog</a:t>
            </a:r>
            <a:r>
              <a:rPr lang="en-US" altLang="ja-JP" sz="1400" dirty="0">
                <a:solidFill>
                  <a:schemeClr val="tx1"/>
                </a:solidFill>
                <a:latin typeface="ＭＳ ゴシック"/>
                <a:ea typeface="ＭＳ ゴシック"/>
                <a:cs typeface="ＭＳ ゴシック"/>
              </a:rPr>
              <a:t> = function() {</a:t>
            </a:r>
          </a:p>
          <a:p>
            <a:pPr marL="0" indent="0">
              <a:lnSpc>
                <a:spcPct val="100000"/>
              </a:lnSpc>
              <a:spcBef>
                <a:spcPts val="0"/>
              </a:spcBef>
              <a:spcAft>
                <a:spcPts val="0"/>
              </a:spcAft>
              <a:buNone/>
            </a:pPr>
            <a:r>
              <a:rPr lang="en-US" altLang="ja-JP" sz="1400" dirty="0">
                <a:solidFill>
                  <a:schemeClr val="tx1"/>
                </a:solidFill>
                <a:latin typeface="ＭＳ ゴシック"/>
                <a:ea typeface="ＭＳ ゴシック"/>
                <a:cs typeface="ＭＳ ゴシック"/>
              </a:rPr>
              <a:t>        $</a:t>
            </a:r>
            <a:r>
              <a:rPr lang="en-US" altLang="ja-JP" sz="1400" dirty="0" err="1">
                <a:solidFill>
                  <a:schemeClr val="tx1"/>
                </a:solidFill>
                <a:latin typeface="ＭＳ ゴシック"/>
                <a:ea typeface="ＭＳ ゴシック"/>
                <a:cs typeface="ＭＳ ゴシック"/>
              </a:rPr>
              <a:t>scope.detailDialog.dismiss</a:t>
            </a:r>
            <a:r>
              <a:rPr lang="en-US" altLang="ja-JP" sz="1400" dirty="0">
                <a:solidFill>
                  <a:schemeClr val="tx1"/>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solidFill>
                  <a:schemeClr val="tx1"/>
                </a:solidFill>
                <a:latin typeface="ＭＳ ゴシック"/>
                <a:ea typeface="ＭＳ ゴシック"/>
                <a:cs typeface="ＭＳ ゴシック"/>
              </a:rPr>
              <a:t>        $</a:t>
            </a:r>
            <a:r>
              <a:rPr lang="en-US" altLang="ja-JP" sz="1400" dirty="0" err="1">
                <a:solidFill>
                  <a:schemeClr val="tx1"/>
                </a:solidFill>
                <a:latin typeface="ＭＳ ゴシック"/>
                <a:ea typeface="ＭＳ ゴシック"/>
                <a:cs typeface="ＭＳ ゴシック"/>
              </a:rPr>
              <a:t>scope.detailDialog</a:t>
            </a:r>
            <a:r>
              <a:rPr lang="en-US" altLang="ja-JP" sz="1400" dirty="0">
                <a:solidFill>
                  <a:schemeClr val="tx1"/>
                </a:solidFill>
                <a:latin typeface="ＭＳ ゴシック"/>
                <a:ea typeface="ＭＳ ゴシック"/>
                <a:cs typeface="ＭＳ ゴシック"/>
              </a:rPr>
              <a:t> = null;</a:t>
            </a:r>
          </a:p>
          <a:p>
            <a:pPr marL="0" indent="0">
              <a:lnSpc>
                <a:spcPct val="100000"/>
              </a:lnSpc>
              <a:spcBef>
                <a:spcPts val="0"/>
              </a:spcBef>
              <a:spcAft>
                <a:spcPts val="0"/>
              </a:spcAft>
              <a:buNone/>
            </a:pPr>
            <a:r>
              <a:rPr lang="en-US" altLang="ja-JP" sz="1400" dirty="0">
                <a:solidFill>
                  <a:schemeClr val="tx1"/>
                </a:solidFill>
                <a:latin typeface="ＭＳ ゴシック"/>
                <a:ea typeface="ＭＳ ゴシック"/>
                <a:cs typeface="ＭＳ ゴシック"/>
              </a:rPr>
              <a:t>        $</a:t>
            </a:r>
            <a:r>
              <a:rPr lang="en-US" altLang="ja-JP" sz="1400" dirty="0" err="1">
                <a:solidFill>
                  <a:schemeClr val="tx1"/>
                </a:solidFill>
                <a:latin typeface="ＭＳ ゴシック"/>
                <a:ea typeface="ＭＳ ゴシック"/>
                <a:cs typeface="ＭＳ ゴシック"/>
              </a:rPr>
              <a:t>scope.customer</a:t>
            </a:r>
            <a:r>
              <a:rPr lang="en-US" altLang="ja-JP" sz="1400" dirty="0">
                <a:solidFill>
                  <a:schemeClr val="tx1"/>
                </a:solidFill>
                <a:latin typeface="ＭＳ ゴシック"/>
                <a:ea typeface="ＭＳ ゴシック"/>
                <a:cs typeface="ＭＳ ゴシック"/>
              </a:rPr>
              <a:t> = null;</a:t>
            </a:r>
          </a:p>
          <a:p>
            <a:pPr marL="0" indent="0">
              <a:lnSpc>
                <a:spcPct val="100000"/>
              </a:lnSpc>
              <a:spcBef>
                <a:spcPts val="0"/>
              </a:spcBef>
              <a:spcAft>
                <a:spcPts val="0"/>
              </a:spcAft>
              <a:buNone/>
            </a:pPr>
            <a:r>
              <a:rPr lang="en-US" altLang="ja-JP" sz="1400" dirty="0">
                <a:solidFill>
                  <a:schemeClr val="tx1"/>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400" dirty="0">
                <a:solidFill>
                  <a:schemeClr val="bg1">
                    <a:lumMod val="50000"/>
                  </a:schemeClr>
                </a:solidFill>
                <a:latin typeface="ＭＳ ゴシック"/>
                <a:ea typeface="ＭＳ ゴシック"/>
                <a:cs typeface="ＭＳ ゴシック"/>
              </a:rPr>
              <a:t>}]);</a:t>
            </a:r>
            <a:endParaRPr kumimoji="1" lang="ja-JP" altLang="en-US" sz="1400" dirty="0">
              <a:solidFill>
                <a:schemeClr val="bg1">
                  <a:lumMod val="50000"/>
                </a:schemeClr>
              </a:solidFill>
              <a:latin typeface="ＭＳ ゴシック"/>
              <a:ea typeface="ＭＳ ゴシック"/>
              <a:cs typeface="ＭＳ ゴシック"/>
            </a:endParaRPr>
          </a:p>
        </p:txBody>
      </p:sp>
      <p:sp>
        <p:nvSpPr>
          <p:cNvPr id="4" name="テキスト ボックス 3"/>
          <p:cNvSpPr txBox="1"/>
          <p:nvPr/>
        </p:nvSpPr>
        <p:spPr>
          <a:xfrm>
            <a:off x="432171" y="1217048"/>
            <a:ext cx="5547575" cy="369332"/>
          </a:xfrm>
          <a:prstGeom prst="rect">
            <a:avLst/>
          </a:prstGeom>
          <a:noFill/>
        </p:spPr>
        <p:txBody>
          <a:bodyPr wrap="none" rtlCol="0">
            <a:spAutoFit/>
          </a:bodyPr>
          <a:lstStyle/>
          <a:p>
            <a:r>
              <a:rPr kumimoji="1" lang="en-US" altLang="ja-JP" dirty="0" smtClean="0">
                <a:latin typeface="+mn-ea"/>
                <a:ea typeface="+mn-ea"/>
              </a:rPr>
              <a:t>components/simple-crud/</a:t>
            </a:r>
            <a:r>
              <a:rPr kumimoji="1" lang="en-US" altLang="ja-JP" dirty="0" err="1" smtClean="0">
                <a:latin typeface="+mn-ea"/>
                <a:ea typeface="+mn-ea"/>
              </a:rPr>
              <a:t>CustomerController.js</a:t>
            </a:r>
            <a:endParaRPr kumimoji="1" lang="ja-JP" altLang="en-US" dirty="0">
              <a:latin typeface="+mn-ea"/>
              <a:ea typeface="+mn-ea"/>
            </a:endParaRPr>
          </a:p>
        </p:txBody>
      </p:sp>
      <p:sp>
        <p:nvSpPr>
          <p:cNvPr id="5" name="正方形/長方形 4"/>
          <p:cNvSpPr/>
          <p:nvPr/>
        </p:nvSpPr>
        <p:spPr>
          <a:xfrm>
            <a:off x="855526" y="2698001"/>
            <a:ext cx="4700992" cy="2381836"/>
          </a:xfrm>
          <a:prstGeom prst="rect">
            <a:avLst/>
          </a:prstGeom>
          <a:noFill/>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endParaRPr kumimoji="1" lang="ja-JP" altLang="en-US" sz="1400" dirty="0" smtClean="0">
              <a:solidFill>
                <a:schemeClr val="tx1">
                  <a:lumMod val="90000"/>
                  <a:lumOff val="10000"/>
                </a:schemeClr>
              </a:solidFill>
            </a:endParaRPr>
          </a:p>
        </p:txBody>
      </p:sp>
      <p:sp>
        <p:nvSpPr>
          <p:cNvPr id="6" name="正方形/長方形 5"/>
          <p:cNvSpPr/>
          <p:nvPr/>
        </p:nvSpPr>
        <p:spPr>
          <a:xfrm>
            <a:off x="855526" y="5256220"/>
            <a:ext cx="4700992" cy="1096050"/>
          </a:xfrm>
          <a:prstGeom prst="rect">
            <a:avLst/>
          </a:prstGeom>
          <a:noFill/>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endParaRPr kumimoji="1" lang="ja-JP" altLang="en-US" sz="1400" dirty="0" smtClean="0">
              <a:solidFill>
                <a:schemeClr val="tx1">
                  <a:lumMod val="90000"/>
                  <a:lumOff val="10000"/>
                </a:schemeClr>
              </a:solidFill>
            </a:endParaRPr>
          </a:p>
        </p:txBody>
      </p:sp>
      <p:cxnSp>
        <p:nvCxnSpPr>
          <p:cNvPr id="7" name="直線コネクタ 6"/>
          <p:cNvCxnSpPr/>
          <p:nvPr/>
        </p:nvCxnSpPr>
        <p:spPr>
          <a:xfrm>
            <a:off x="1260472" y="3139636"/>
            <a:ext cx="2135178"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9" name="四角形吹き出し 8"/>
          <p:cNvSpPr/>
          <p:nvPr/>
        </p:nvSpPr>
        <p:spPr>
          <a:xfrm>
            <a:off x="6043126" y="3583687"/>
            <a:ext cx="2169806" cy="686623"/>
          </a:xfrm>
          <a:prstGeom prst="wedgeRectCallout">
            <a:avLst>
              <a:gd name="adj1" fmla="val -70080"/>
              <a:gd name="adj2" fmla="val -20203"/>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lnSpcReduction="10000"/>
          </a:bodyPr>
          <a:lstStyle/>
          <a:p>
            <a:pPr>
              <a:lnSpc>
                <a:spcPct val="120000"/>
              </a:lnSpc>
            </a:pPr>
            <a:r>
              <a:rPr lang="ja-JP" altLang="en-US" sz="1400" dirty="0" smtClean="0">
                <a:solidFill>
                  <a:schemeClr val="tx1">
                    <a:lumMod val="90000"/>
                    <a:lumOff val="10000"/>
                  </a:schemeClr>
                </a:solidFill>
              </a:rPr>
              <a:t>登録処理を実行してダイアログを閉じる</a:t>
            </a:r>
            <a:endParaRPr lang="ja-JP" altLang="en-US" sz="1400" dirty="0">
              <a:solidFill>
                <a:schemeClr val="tx1">
                  <a:lumMod val="90000"/>
                  <a:lumOff val="10000"/>
                </a:schemeClr>
              </a:solidFill>
            </a:endParaRPr>
          </a:p>
        </p:txBody>
      </p:sp>
      <p:sp>
        <p:nvSpPr>
          <p:cNvPr id="10" name="四角形吹き出し 9"/>
          <p:cNvSpPr/>
          <p:nvPr/>
        </p:nvSpPr>
        <p:spPr>
          <a:xfrm>
            <a:off x="6043126" y="5535196"/>
            <a:ext cx="2169806" cy="686623"/>
          </a:xfrm>
          <a:prstGeom prst="wedgeRectCallout">
            <a:avLst>
              <a:gd name="adj1" fmla="val -70080"/>
              <a:gd name="adj2" fmla="val -20203"/>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lnSpcReduction="10000"/>
          </a:bodyPr>
          <a:lstStyle/>
          <a:p>
            <a:pPr>
              <a:lnSpc>
                <a:spcPct val="120000"/>
              </a:lnSpc>
            </a:pPr>
            <a:r>
              <a:rPr lang="ja-JP" altLang="en-US" sz="1400" dirty="0" smtClean="0">
                <a:solidFill>
                  <a:schemeClr val="tx1">
                    <a:lumMod val="90000"/>
                    <a:lumOff val="10000"/>
                  </a:schemeClr>
                </a:solidFill>
              </a:rPr>
              <a:t>登録をキャンセルしてダイアログを閉じる</a:t>
            </a:r>
            <a:endParaRPr lang="ja-JP" altLang="en-US" sz="1400" dirty="0">
              <a:solidFill>
                <a:schemeClr val="tx1">
                  <a:lumMod val="90000"/>
                  <a:lumOff val="10000"/>
                </a:schemeClr>
              </a:solidFill>
            </a:endParaRPr>
          </a:p>
        </p:txBody>
      </p:sp>
      <p:sp>
        <p:nvSpPr>
          <p:cNvPr id="12" name="四角形吹き出し 11"/>
          <p:cNvSpPr/>
          <p:nvPr/>
        </p:nvSpPr>
        <p:spPr>
          <a:xfrm>
            <a:off x="5216827" y="2522280"/>
            <a:ext cx="2456460" cy="793725"/>
          </a:xfrm>
          <a:prstGeom prst="wedgeRectCallout">
            <a:avLst>
              <a:gd name="adj1" fmla="val -120006"/>
              <a:gd name="adj2" fmla="val 17930"/>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85000" lnSpcReduction="10000"/>
          </a:bodyPr>
          <a:lstStyle/>
          <a:p>
            <a:pPr>
              <a:lnSpc>
                <a:spcPct val="120000"/>
              </a:lnSpc>
            </a:pPr>
            <a:r>
              <a:rPr kumimoji="1" lang="ja-JP" altLang="en-US" sz="1400" dirty="0" smtClean="0">
                <a:solidFill>
                  <a:schemeClr val="tx1">
                    <a:lumMod val="90000"/>
                    <a:lumOff val="10000"/>
                  </a:schemeClr>
                </a:solidFill>
              </a:rPr>
              <a:t>ダイアログにバインドされている</a:t>
            </a:r>
            <a:r>
              <a:rPr kumimoji="1" lang="en-US" altLang="ja-JP" sz="1400" dirty="0" smtClean="0">
                <a:solidFill>
                  <a:schemeClr val="tx1">
                    <a:lumMod val="90000"/>
                    <a:lumOff val="10000"/>
                  </a:schemeClr>
                </a:solidFill>
              </a:rPr>
              <a:t>Customer</a:t>
            </a:r>
            <a:r>
              <a:rPr kumimoji="1" lang="ja-JP" altLang="en-US" sz="1400" dirty="0" smtClean="0">
                <a:solidFill>
                  <a:schemeClr val="tx1">
                    <a:lumMod val="90000"/>
                    <a:lumOff val="10000"/>
                  </a:schemeClr>
                </a:solidFill>
              </a:rPr>
              <a:t>オブジェクトの内容を元にデータ登録する</a:t>
            </a:r>
            <a:r>
              <a:rPr kumimoji="1" lang="en-US" altLang="ja-JP" sz="1400" dirty="0" smtClean="0">
                <a:solidFill>
                  <a:schemeClr val="tx1">
                    <a:lumMod val="90000"/>
                    <a:lumOff val="10000"/>
                  </a:schemeClr>
                </a:solidFill>
              </a:rPr>
              <a:t>API</a:t>
            </a:r>
            <a:r>
              <a:rPr kumimoji="1" lang="ja-JP" altLang="en-US" sz="1400" dirty="0" smtClean="0">
                <a:solidFill>
                  <a:schemeClr val="tx1">
                    <a:lumMod val="90000"/>
                    <a:lumOff val="10000"/>
                  </a:schemeClr>
                </a:solidFill>
              </a:rPr>
              <a:t>を呼び出す</a:t>
            </a:r>
            <a:endParaRPr kumimoji="1" lang="en-US" altLang="ja-JP" sz="1400" dirty="0" smtClean="0">
              <a:solidFill>
                <a:schemeClr val="tx1">
                  <a:lumMod val="90000"/>
                  <a:lumOff val="10000"/>
                </a:schemeClr>
              </a:solidFill>
            </a:endParaRPr>
          </a:p>
        </p:txBody>
      </p:sp>
    </p:spTree>
    <p:extLst>
      <p:ext uri="{BB962C8B-B14F-4D97-AF65-F5344CB8AC3E}">
        <p14:creationId xmlns:p14="http://schemas.microsoft.com/office/powerpoint/2010/main" val="1211073086"/>
      </p:ext>
    </p:extLst>
  </p:cSld>
  <p:clrMapOvr>
    <a:masterClrMapping/>
  </p:clrMapOvr>
  <p:transition xmlns:p14="http://schemas.microsoft.com/office/powerpoint/2010/mai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登録処理と画面</a:t>
            </a:r>
            <a:r>
              <a:rPr lang="ja-JP" altLang="en-US" dirty="0"/>
              <a:t>を</a:t>
            </a:r>
            <a:r>
              <a:rPr lang="ja-JP" altLang="en-US" dirty="0" smtClean="0"/>
              <a:t>紐付ける</a:t>
            </a:r>
            <a:r>
              <a:rPr lang="en-US" altLang="ja-JP" dirty="0" smtClean="0"/>
              <a:t>①</a:t>
            </a:r>
            <a:endParaRPr kumimoji="1" lang="ja-JP" altLang="en-US" dirty="0"/>
          </a:p>
        </p:txBody>
      </p:sp>
      <p:sp>
        <p:nvSpPr>
          <p:cNvPr id="3" name="コンテンツ プレースホルダー 2"/>
          <p:cNvSpPr>
            <a:spLocks noGrp="1"/>
          </p:cNvSpPr>
          <p:nvPr>
            <p:ph idx="1"/>
          </p:nvPr>
        </p:nvSpPr>
        <p:spPr>
          <a:xfrm>
            <a:off x="457200" y="1538466"/>
            <a:ext cx="8229600" cy="5322841"/>
          </a:xfrm>
        </p:spPr>
        <p:txBody>
          <a:bodyPr>
            <a:noAutofit/>
          </a:bodyPr>
          <a:lstStyle/>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&lt;div class="panel panel-primary" style="margin-bottom: 0px"&gt;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&lt;div class="panel-heading"&gt;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&lt;h3 class="panel-title text-center"&gt;</a:t>
            </a:r>
            <a:r>
              <a:rPr lang="ja-JP" altLang="en-US" sz="800" dirty="0">
                <a:solidFill>
                  <a:schemeClr val="bg1">
                    <a:lumMod val="50000"/>
                  </a:schemeClr>
                </a:solidFill>
                <a:latin typeface="ＭＳ ゴシック"/>
                <a:ea typeface="ＭＳ ゴシック"/>
                <a:cs typeface="ＭＳ ゴシック"/>
              </a:rPr>
              <a:t>顧客詳細</a:t>
            </a:r>
            <a:r>
              <a:rPr lang="en-US" altLang="ja-JP" sz="800" dirty="0">
                <a:solidFill>
                  <a:schemeClr val="bg1">
                    <a:lumMod val="50000"/>
                  </a:schemeClr>
                </a:solidFill>
                <a:latin typeface="ＭＳ ゴシック"/>
                <a:ea typeface="ＭＳ ゴシック"/>
                <a:cs typeface="ＭＳ ゴシック"/>
              </a:rPr>
              <a:t>&lt;/h3&gt;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&lt;div class="panel-body"&gt;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&lt;form name="</a:t>
            </a:r>
            <a:r>
              <a:rPr lang="en-US" altLang="ja-JP" sz="800" dirty="0" err="1">
                <a:solidFill>
                  <a:schemeClr val="bg1">
                    <a:lumMod val="50000"/>
                  </a:schemeClr>
                </a:solidFill>
                <a:latin typeface="ＭＳ ゴシック"/>
                <a:ea typeface="ＭＳ ゴシック"/>
                <a:cs typeface="ＭＳ ゴシック"/>
              </a:rPr>
              <a:t>customerForm</a:t>
            </a:r>
            <a:r>
              <a:rPr lang="en-US" altLang="ja-JP" sz="800" dirty="0">
                <a:solidFill>
                  <a:schemeClr val="bg1">
                    <a:lumMod val="50000"/>
                  </a:schemeClr>
                </a:solidFill>
                <a:latin typeface="ＭＳ ゴシック"/>
                <a:ea typeface="ＭＳ ゴシック"/>
                <a:cs typeface="ＭＳ ゴシック"/>
              </a:rPr>
              <a:t>" </a:t>
            </a:r>
            <a:r>
              <a:rPr lang="en-US" altLang="ja-JP" sz="800" dirty="0" err="1">
                <a:solidFill>
                  <a:schemeClr val="bg1">
                    <a:lumMod val="50000"/>
                  </a:schemeClr>
                </a:solidFill>
                <a:latin typeface="ＭＳ ゴシック"/>
                <a:ea typeface="ＭＳ ゴシック"/>
                <a:cs typeface="ＭＳ ゴシック"/>
              </a:rPr>
              <a:t>novalidate</a:t>
            </a:r>
            <a:r>
              <a:rPr lang="en-US" altLang="ja-JP" sz="8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&lt;div class="form-group"&gt;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&lt;label class="control-label" for="</a:t>
            </a:r>
            <a:r>
              <a:rPr lang="en-US" altLang="ja-JP" sz="800" dirty="0" err="1">
                <a:solidFill>
                  <a:schemeClr val="bg1">
                    <a:lumMod val="50000"/>
                  </a:schemeClr>
                </a:solidFill>
                <a:latin typeface="ＭＳ ゴシック"/>
                <a:ea typeface="ＭＳ ゴシック"/>
                <a:cs typeface="ＭＳ ゴシック"/>
              </a:rPr>
              <a:t>objectId</a:t>
            </a:r>
            <a:r>
              <a:rPr lang="en-US" altLang="ja-JP" sz="800" dirty="0">
                <a:solidFill>
                  <a:schemeClr val="bg1">
                    <a:lumMod val="50000"/>
                  </a:schemeClr>
                </a:solidFill>
                <a:latin typeface="ＭＳ ゴシック"/>
                <a:ea typeface="ＭＳ ゴシック"/>
                <a:cs typeface="ＭＳ ゴシック"/>
              </a:rPr>
              <a:t>"&gt;</a:t>
            </a:r>
            <a:r>
              <a:rPr lang="ja-JP" altLang="en-US" sz="800" dirty="0">
                <a:solidFill>
                  <a:schemeClr val="bg1">
                    <a:lumMod val="50000"/>
                  </a:schemeClr>
                </a:solidFill>
                <a:latin typeface="ＭＳ ゴシック"/>
                <a:ea typeface="ＭＳ ゴシック"/>
                <a:cs typeface="ＭＳ ゴシック"/>
              </a:rPr>
              <a:t>オブジェクト</a:t>
            </a:r>
            <a:r>
              <a:rPr lang="en-US" altLang="ja-JP" sz="800" dirty="0">
                <a:solidFill>
                  <a:schemeClr val="bg1">
                    <a:lumMod val="50000"/>
                  </a:schemeClr>
                </a:solidFill>
                <a:latin typeface="ＭＳ ゴシック"/>
                <a:ea typeface="ＭＳ ゴシック"/>
                <a:cs typeface="ＭＳ ゴシック"/>
              </a:rPr>
              <a:t>ID&lt;/label&gt;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&lt;input type="text" class="form-control" name="</a:t>
            </a:r>
            <a:r>
              <a:rPr lang="en-US" altLang="ja-JP" sz="800" dirty="0" err="1">
                <a:solidFill>
                  <a:schemeClr val="bg1">
                    <a:lumMod val="50000"/>
                  </a:schemeClr>
                </a:solidFill>
                <a:latin typeface="ＭＳ ゴシック"/>
                <a:ea typeface="ＭＳ ゴシック"/>
                <a:cs typeface="ＭＳ ゴシック"/>
              </a:rPr>
              <a:t>objectId</a:t>
            </a:r>
            <a:r>
              <a:rPr lang="en-US" altLang="ja-JP" sz="800" dirty="0">
                <a:solidFill>
                  <a:schemeClr val="bg1">
                    <a:lumMod val="50000"/>
                  </a:schemeClr>
                </a:solidFill>
                <a:latin typeface="ＭＳ ゴシック"/>
                <a:ea typeface="ＭＳ ゴシック"/>
                <a:cs typeface="ＭＳ ゴシック"/>
              </a:rPr>
              <a:t>" x-</a:t>
            </a:r>
            <a:r>
              <a:rPr lang="en-US" altLang="ja-JP" sz="800" dirty="0" err="1">
                <a:solidFill>
                  <a:schemeClr val="bg1">
                    <a:lumMod val="50000"/>
                  </a:schemeClr>
                </a:solidFill>
                <a:latin typeface="ＭＳ ゴシック"/>
                <a:ea typeface="ＭＳ ゴシック"/>
                <a:cs typeface="ＭＳ ゴシック"/>
              </a:rPr>
              <a:t>ng</a:t>
            </a:r>
            <a:r>
              <a:rPr lang="en-US" altLang="ja-JP" sz="800" dirty="0">
                <a:solidFill>
                  <a:schemeClr val="bg1">
                    <a:lumMod val="50000"/>
                  </a:schemeClr>
                </a:solidFill>
                <a:latin typeface="ＭＳ ゴシック"/>
                <a:ea typeface="ＭＳ ゴシック"/>
                <a:cs typeface="ＭＳ ゴシック"/>
              </a:rPr>
              <a:t>-</a:t>
            </a:r>
            <a:r>
              <a:rPr lang="en-US" altLang="ja-JP" sz="800" dirty="0" err="1">
                <a:solidFill>
                  <a:schemeClr val="bg1">
                    <a:lumMod val="50000"/>
                  </a:schemeClr>
                </a:solidFill>
                <a:latin typeface="ＭＳ ゴシック"/>
                <a:ea typeface="ＭＳ ゴシック"/>
                <a:cs typeface="ＭＳ ゴシック"/>
              </a:rPr>
              <a:t>readonly</a:t>
            </a:r>
            <a:r>
              <a:rPr lang="en-US" altLang="ja-JP" sz="800" dirty="0">
                <a:solidFill>
                  <a:schemeClr val="bg1">
                    <a:lumMod val="50000"/>
                  </a:schemeClr>
                </a:solidFill>
                <a:latin typeface="ＭＳ ゴシック"/>
                <a:ea typeface="ＭＳ ゴシック"/>
                <a:cs typeface="ＭＳ ゴシック"/>
              </a:rPr>
              <a:t>="true" </a:t>
            </a:r>
            <a:r>
              <a:rPr lang="en-US" altLang="ja-JP" sz="800" dirty="0">
                <a:solidFill>
                  <a:schemeClr val="tx1"/>
                </a:solidFill>
                <a:latin typeface="ＭＳ ゴシック"/>
                <a:ea typeface="ＭＳ ゴシック"/>
                <a:cs typeface="ＭＳ ゴシック"/>
              </a:rPr>
              <a:t>x-</a:t>
            </a:r>
            <a:r>
              <a:rPr lang="en-US" altLang="ja-JP" sz="800" dirty="0" err="1">
                <a:solidFill>
                  <a:schemeClr val="tx1"/>
                </a:solidFill>
                <a:latin typeface="ＭＳ ゴシック"/>
                <a:ea typeface="ＭＳ ゴシック"/>
                <a:cs typeface="ＭＳ ゴシック"/>
              </a:rPr>
              <a:t>ng</a:t>
            </a:r>
            <a:r>
              <a:rPr lang="en-US" altLang="ja-JP" sz="800" dirty="0">
                <a:solidFill>
                  <a:schemeClr val="tx1"/>
                </a:solidFill>
                <a:latin typeface="ＭＳ ゴシック"/>
                <a:ea typeface="ＭＳ ゴシック"/>
                <a:cs typeface="ＭＳ ゴシック"/>
              </a:rPr>
              <a:t>-model="</a:t>
            </a:r>
            <a:r>
              <a:rPr lang="en-US" altLang="ja-JP" sz="800" dirty="0" err="1">
                <a:solidFill>
                  <a:schemeClr val="tx1"/>
                </a:solidFill>
                <a:latin typeface="ＭＳ ゴシック"/>
                <a:ea typeface="ＭＳ ゴシック"/>
                <a:cs typeface="ＭＳ ゴシック"/>
              </a:rPr>
              <a:t>customer.objectId</a:t>
            </a:r>
            <a:r>
              <a:rPr lang="en-US" altLang="ja-JP" sz="800" dirty="0">
                <a:solidFill>
                  <a:schemeClr val="tx1"/>
                </a:solidFill>
                <a:latin typeface="ＭＳ ゴシック"/>
                <a:ea typeface="ＭＳ ゴシック"/>
                <a:cs typeface="ＭＳ ゴシック"/>
              </a:rPr>
              <a:t>"</a:t>
            </a:r>
            <a:r>
              <a:rPr lang="en-US" altLang="ja-JP" sz="8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&lt;div x-</a:t>
            </a:r>
            <a:r>
              <a:rPr lang="en-US" altLang="ja-JP" sz="800" dirty="0" err="1">
                <a:solidFill>
                  <a:schemeClr val="bg1">
                    <a:lumMod val="50000"/>
                  </a:schemeClr>
                </a:solidFill>
                <a:latin typeface="ＭＳ ゴシック"/>
                <a:ea typeface="ＭＳ ゴシック"/>
                <a:cs typeface="ＭＳ ゴシック"/>
              </a:rPr>
              <a:t>ng</a:t>
            </a:r>
            <a:r>
              <a:rPr lang="en-US" altLang="ja-JP" sz="800" dirty="0">
                <a:solidFill>
                  <a:schemeClr val="bg1">
                    <a:lumMod val="50000"/>
                  </a:schemeClr>
                </a:solidFill>
                <a:latin typeface="ＭＳ ゴシック"/>
                <a:ea typeface="ＭＳ ゴシック"/>
                <a:cs typeface="ＭＳ ゴシック"/>
              </a:rPr>
              <a:t>-class="{'form-group': true, 'has-error': customerForm.</a:t>
            </a:r>
            <a:r>
              <a:rPr lang="en-US" altLang="ja-JP" sz="800" dirty="0" err="1">
                <a:solidFill>
                  <a:schemeClr val="bg1">
                    <a:lumMod val="50000"/>
                  </a:schemeClr>
                </a:solidFill>
                <a:latin typeface="ＭＳ ゴシック"/>
                <a:ea typeface="ＭＳ ゴシック"/>
                <a:cs typeface="ＭＳ ゴシック"/>
              </a:rPr>
              <a:t>customerId</a:t>
            </a:r>
            <a:r>
              <a:rPr lang="en-US" altLang="ja-JP" sz="800" dirty="0">
                <a:solidFill>
                  <a:schemeClr val="bg1">
                    <a:lumMod val="50000"/>
                  </a:schemeClr>
                </a:solidFill>
                <a:latin typeface="ＭＳ ゴシック"/>
                <a:ea typeface="ＭＳ ゴシック"/>
                <a:cs typeface="ＭＳ ゴシック"/>
              </a:rPr>
              <a:t>.$dirty &amp;&amp; customerForm.</a:t>
            </a:r>
            <a:r>
              <a:rPr lang="en-US" altLang="ja-JP" sz="800" dirty="0" err="1">
                <a:solidFill>
                  <a:schemeClr val="bg1">
                    <a:lumMod val="50000"/>
                  </a:schemeClr>
                </a:solidFill>
                <a:latin typeface="ＭＳ ゴシック"/>
                <a:ea typeface="ＭＳ ゴシック"/>
                <a:cs typeface="ＭＳ ゴシック"/>
              </a:rPr>
              <a:t>customerId</a:t>
            </a:r>
            <a:r>
              <a:rPr lang="en-US" altLang="ja-JP" sz="800" dirty="0">
                <a:solidFill>
                  <a:schemeClr val="bg1">
                    <a:lumMod val="50000"/>
                  </a:schemeClr>
                </a:solidFill>
                <a:latin typeface="ＭＳ ゴシック"/>
                <a:ea typeface="ＭＳ ゴシック"/>
                <a:cs typeface="ＭＳ ゴシック"/>
              </a:rPr>
              <a:t>.$invalid}"&gt;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&lt;label class="control-label" for="</a:t>
            </a:r>
            <a:r>
              <a:rPr lang="en-US" altLang="ja-JP" sz="800" dirty="0" err="1">
                <a:solidFill>
                  <a:schemeClr val="bg1">
                    <a:lumMod val="50000"/>
                  </a:schemeClr>
                </a:solidFill>
                <a:latin typeface="ＭＳ ゴシック"/>
                <a:ea typeface="ＭＳ ゴシック"/>
                <a:cs typeface="ＭＳ ゴシック"/>
              </a:rPr>
              <a:t>customerId</a:t>
            </a:r>
            <a:r>
              <a:rPr lang="en-US" altLang="ja-JP" sz="800" dirty="0">
                <a:solidFill>
                  <a:schemeClr val="bg1">
                    <a:lumMod val="50000"/>
                  </a:schemeClr>
                </a:solidFill>
                <a:latin typeface="ＭＳ ゴシック"/>
                <a:ea typeface="ＭＳ ゴシック"/>
                <a:cs typeface="ＭＳ ゴシック"/>
              </a:rPr>
              <a:t>"&gt;</a:t>
            </a:r>
            <a:r>
              <a:rPr lang="ja-JP" altLang="en-US" sz="800" dirty="0">
                <a:solidFill>
                  <a:schemeClr val="bg1">
                    <a:lumMod val="50000"/>
                  </a:schemeClr>
                </a:solidFill>
                <a:latin typeface="ＭＳ ゴシック"/>
                <a:ea typeface="ＭＳ ゴシック"/>
                <a:cs typeface="ＭＳ ゴシック"/>
              </a:rPr>
              <a:t>顧客</a:t>
            </a:r>
            <a:r>
              <a:rPr lang="en-US" altLang="ja-JP" sz="800" dirty="0">
                <a:solidFill>
                  <a:schemeClr val="bg1">
                    <a:lumMod val="50000"/>
                  </a:schemeClr>
                </a:solidFill>
                <a:latin typeface="ＭＳ ゴシック"/>
                <a:ea typeface="ＭＳ ゴシック"/>
                <a:cs typeface="ＭＳ ゴシック"/>
              </a:rPr>
              <a:t>ID&lt;/label&gt;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&lt;input type="text" class="form-control" name="</a:t>
            </a:r>
            <a:r>
              <a:rPr lang="en-US" altLang="ja-JP" sz="800" dirty="0" err="1">
                <a:solidFill>
                  <a:schemeClr val="bg1">
                    <a:lumMod val="50000"/>
                  </a:schemeClr>
                </a:solidFill>
                <a:latin typeface="ＭＳ ゴシック"/>
                <a:ea typeface="ＭＳ ゴシック"/>
                <a:cs typeface="ＭＳ ゴシック"/>
              </a:rPr>
              <a:t>customerId</a:t>
            </a:r>
            <a:r>
              <a:rPr lang="en-US" altLang="ja-JP" sz="800" dirty="0">
                <a:solidFill>
                  <a:schemeClr val="bg1">
                    <a:lumMod val="50000"/>
                  </a:schemeClr>
                </a:solidFill>
                <a:latin typeface="ＭＳ ゴシック"/>
                <a:ea typeface="ＭＳ ゴシック"/>
                <a:cs typeface="ＭＳ ゴシック"/>
              </a:rPr>
              <a:t>" </a:t>
            </a:r>
            <a:r>
              <a:rPr lang="en-US" altLang="ja-JP" sz="800" dirty="0">
                <a:solidFill>
                  <a:srgbClr val="1C1C1C"/>
                </a:solidFill>
                <a:latin typeface="ＭＳ ゴシック"/>
                <a:ea typeface="ＭＳ ゴシック"/>
                <a:cs typeface="ＭＳ ゴシック"/>
              </a:rPr>
              <a:t>x-</a:t>
            </a:r>
            <a:r>
              <a:rPr lang="en-US" altLang="ja-JP" sz="800" dirty="0" err="1">
                <a:solidFill>
                  <a:srgbClr val="1C1C1C"/>
                </a:solidFill>
                <a:latin typeface="ＭＳ ゴシック"/>
                <a:ea typeface="ＭＳ ゴシック"/>
                <a:cs typeface="ＭＳ ゴシック"/>
              </a:rPr>
              <a:t>ng</a:t>
            </a:r>
            <a:r>
              <a:rPr lang="en-US" altLang="ja-JP" sz="800" dirty="0">
                <a:solidFill>
                  <a:srgbClr val="1C1C1C"/>
                </a:solidFill>
                <a:latin typeface="ＭＳ ゴシック"/>
                <a:ea typeface="ＭＳ ゴシック"/>
                <a:cs typeface="ＭＳ ゴシック"/>
              </a:rPr>
              <a:t>-model="</a:t>
            </a:r>
            <a:r>
              <a:rPr lang="en-US" altLang="ja-JP" sz="800" dirty="0" err="1">
                <a:solidFill>
                  <a:srgbClr val="1C1C1C"/>
                </a:solidFill>
                <a:latin typeface="ＭＳ ゴシック"/>
                <a:ea typeface="ＭＳ ゴシック"/>
                <a:cs typeface="ＭＳ ゴシック"/>
              </a:rPr>
              <a:t>customer.customerId</a:t>
            </a:r>
            <a:r>
              <a:rPr lang="en-US" altLang="ja-JP" sz="8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x-</a:t>
            </a:r>
            <a:r>
              <a:rPr lang="en-US" altLang="ja-JP" sz="800" dirty="0" err="1">
                <a:solidFill>
                  <a:schemeClr val="bg1">
                    <a:lumMod val="50000"/>
                  </a:schemeClr>
                </a:solidFill>
                <a:latin typeface="ＭＳ ゴシック"/>
                <a:ea typeface="ＭＳ ゴシック"/>
                <a:cs typeface="ＭＳ ゴシック"/>
              </a:rPr>
              <a:t>ng</a:t>
            </a:r>
            <a:r>
              <a:rPr lang="en-US" altLang="ja-JP" sz="800" dirty="0">
                <a:solidFill>
                  <a:schemeClr val="bg1">
                    <a:lumMod val="50000"/>
                  </a:schemeClr>
                </a:solidFill>
                <a:latin typeface="ＭＳ ゴシック"/>
                <a:ea typeface="ＭＳ ゴシック"/>
                <a:cs typeface="ＭＳ ゴシック"/>
              </a:rPr>
              <a:t>-required="true" /&gt;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&lt;div x-</a:t>
            </a:r>
            <a:r>
              <a:rPr lang="en-US" altLang="ja-JP" sz="800" dirty="0" err="1">
                <a:solidFill>
                  <a:schemeClr val="bg1">
                    <a:lumMod val="50000"/>
                  </a:schemeClr>
                </a:solidFill>
                <a:latin typeface="ＭＳ ゴシック"/>
                <a:ea typeface="ＭＳ ゴシック"/>
                <a:cs typeface="ＭＳ ゴシック"/>
              </a:rPr>
              <a:t>ng</a:t>
            </a:r>
            <a:r>
              <a:rPr lang="en-US" altLang="ja-JP" sz="800" dirty="0">
                <a:solidFill>
                  <a:schemeClr val="bg1">
                    <a:lumMod val="50000"/>
                  </a:schemeClr>
                </a:solidFill>
                <a:latin typeface="ＭＳ ゴシック"/>
                <a:ea typeface="ＭＳ ゴシック"/>
                <a:cs typeface="ＭＳ ゴシック"/>
              </a:rPr>
              <a:t>-class="{'form-group': true, 'has-error': </a:t>
            </a:r>
            <a:r>
              <a:rPr lang="en-US" altLang="ja-JP" sz="800" dirty="0" err="1">
                <a:solidFill>
                  <a:schemeClr val="bg1">
                    <a:lumMod val="50000"/>
                  </a:schemeClr>
                </a:solidFill>
                <a:latin typeface="ＭＳ ゴシック"/>
                <a:ea typeface="ＭＳ ゴシック"/>
                <a:cs typeface="ＭＳ ゴシック"/>
              </a:rPr>
              <a:t>customerForm.name.$dirty</a:t>
            </a:r>
            <a:r>
              <a:rPr lang="en-US" altLang="ja-JP" sz="800" dirty="0">
                <a:solidFill>
                  <a:schemeClr val="bg1">
                    <a:lumMod val="50000"/>
                  </a:schemeClr>
                </a:solidFill>
                <a:latin typeface="ＭＳ ゴシック"/>
                <a:ea typeface="ＭＳ ゴシック"/>
                <a:cs typeface="ＭＳ ゴシック"/>
              </a:rPr>
              <a:t> &amp;&amp; </a:t>
            </a:r>
            <a:r>
              <a:rPr lang="en-US" altLang="ja-JP" sz="800" dirty="0" err="1">
                <a:solidFill>
                  <a:schemeClr val="bg1">
                    <a:lumMod val="50000"/>
                  </a:schemeClr>
                </a:solidFill>
                <a:latin typeface="ＭＳ ゴシック"/>
                <a:ea typeface="ＭＳ ゴシック"/>
                <a:cs typeface="ＭＳ ゴシック"/>
              </a:rPr>
              <a:t>customerForm.name.$invalid</a:t>
            </a:r>
            <a:r>
              <a:rPr lang="en-US" altLang="ja-JP" sz="8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&lt;label class="control-label" for="name"&gt;</a:t>
            </a:r>
            <a:r>
              <a:rPr lang="ja-JP" altLang="en-US" sz="800" dirty="0">
                <a:solidFill>
                  <a:schemeClr val="bg1">
                    <a:lumMod val="50000"/>
                  </a:schemeClr>
                </a:solidFill>
                <a:latin typeface="ＭＳ ゴシック"/>
                <a:ea typeface="ＭＳ ゴシック"/>
                <a:cs typeface="ＭＳ ゴシック"/>
              </a:rPr>
              <a:t>顧客名</a:t>
            </a:r>
            <a:r>
              <a:rPr lang="en-US" altLang="ja-JP" sz="800" dirty="0">
                <a:solidFill>
                  <a:schemeClr val="bg1">
                    <a:lumMod val="50000"/>
                  </a:schemeClr>
                </a:solidFill>
                <a:latin typeface="ＭＳ ゴシック"/>
                <a:ea typeface="ＭＳ ゴシック"/>
                <a:cs typeface="ＭＳ ゴシック"/>
              </a:rPr>
              <a:t>&lt;/label&gt;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&lt;input type="text" class="form-control" name="name" </a:t>
            </a:r>
            <a:r>
              <a:rPr lang="en-US" altLang="ja-JP" sz="800" dirty="0">
                <a:solidFill>
                  <a:srgbClr val="1C1C1C"/>
                </a:solidFill>
                <a:latin typeface="ＭＳ ゴシック"/>
                <a:ea typeface="ＭＳ ゴシック"/>
                <a:cs typeface="ＭＳ ゴシック"/>
              </a:rPr>
              <a:t>x-</a:t>
            </a:r>
            <a:r>
              <a:rPr lang="en-US" altLang="ja-JP" sz="800" dirty="0" err="1">
                <a:solidFill>
                  <a:srgbClr val="1C1C1C"/>
                </a:solidFill>
                <a:latin typeface="ＭＳ ゴシック"/>
                <a:ea typeface="ＭＳ ゴシック"/>
                <a:cs typeface="ＭＳ ゴシック"/>
              </a:rPr>
              <a:t>ng</a:t>
            </a:r>
            <a:r>
              <a:rPr lang="en-US" altLang="ja-JP" sz="800" dirty="0">
                <a:solidFill>
                  <a:srgbClr val="1C1C1C"/>
                </a:solidFill>
                <a:latin typeface="ＭＳ ゴシック"/>
                <a:ea typeface="ＭＳ ゴシック"/>
                <a:cs typeface="ＭＳ ゴシック"/>
              </a:rPr>
              <a:t>-model="</a:t>
            </a:r>
            <a:r>
              <a:rPr lang="en-US" altLang="ja-JP" sz="800" dirty="0" err="1">
                <a:solidFill>
                  <a:srgbClr val="1C1C1C"/>
                </a:solidFill>
                <a:latin typeface="ＭＳ ゴシック"/>
                <a:ea typeface="ＭＳ ゴシック"/>
                <a:cs typeface="ＭＳ ゴシック"/>
              </a:rPr>
              <a:t>customer.name</a:t>
            </a:r>
            <a:r>
              <a:rPr lang="en-US" altLang="ja-JP" sz="8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x-</a:t>
            </a:r>
            <a:r>
              <a:rPr lang="en-US" altLang="ja-JP" sz="800" dirty="0" err="1">
                <a:solidFill>
                  <a:schemeClr val="bg1">
                    <a:lumMod val="50000"/>
                  </a:schemeClr>
                </a:solidFill>
                <a:latin typeface="ＭＳ ゴシック"/>
                <a:ea typeface="ＭＳ ゴシック"/>
                <a:cs typeface="ＭＳ ゴシック"/>
              </a:rPr>
              <a:t>ng</a:t>
            </a:r>
            <a:r>
              <a:rPr lang="en-US" altLang="ja-JP" sz="800" dirty="0">
                <a:solidFill>
                  <a:schemeClr val="bg1">
                    <a:lumMod val="50000"/>
                  </a:schemeClr>
                </a:solidFill>
                <a:latin typeface="ＭＳ ゴシック"/>
                <a:ea typeface="ＭＳ ゴシック"/>
                <a:cs typeface="ＭＳ ゴシック"/>
              </a:rPr>
              <a:t>-required="true"/&gt;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&lt;div x-</a:t>
            </a:r>
            <a:r>
              <a:rPr lang="en-US" altLang="ja-JP" sz="800" dirty="0" err="1">
                <a:solidFill>
                  <a:schemeClr val="bg1">
                    <a:lumMod val="50000"/>
                  </a:schemeClr>
                </a:solidFill>
                <a:latin typeface="ＭＳ ゴシック"/>
                <a:ea typeface="ＭＳ ゴシック"/>
                <a:cs typeface="ＭＳ ゴシック"/>
              </a:rPr>
              <a:t>ng</a:t>
            </a:r>
            <a:r>
              <a:rPr lang="en-US" altLang="ja-JP" sz="800" dirty="0">
                <a:solidFill>
                  <a:schemeClr val="bg1">
                    <a:lumMod val="50000"/>
                  </a:schemeClr>
                </a:solidFill>
                <a:latin typeface="ＭＳ ゴシック"/>
                <a:ea typeface="ＭＳ ゴシック"/>
                <a:cs typeface="ＭＳ ゴシック"/>
              </a:rPr>
              <a:t>-class="{'form-group': true, 'has-error': </a:t>
            </a:r>
            <a:r>
              <a:rPr lang="en-US" altLang="ja-JP" sz="800" dirty="0" err="1">
                <a:solidFill>
                  <a:schemeClr val="bg1">
                    <a:lumMod val="50000"/>
                  </a:schemeClr>
                </a:solidFill>
                <a:latin typeface="ＭＳ ゴシック"/>
                <a:ea typeface="ＭＳ ゴシック"/>
                <a:cs typeface="ＭＳ ゴシック"/>
              </a:rPr>
              <a:t>customerForm.zip.$dirty</a:t>
            </a:r>
            <a:r>
              <a:rPr lang="en-US" altLang="ja-JP" sz="800" dirty="0">
                <a:solidFill>
                  <a:schemeClr val="bg1">
                    <a:lumMod val="50000"/>
                  </a:schemeClr>
                </a:solidFill>
                <a:latin typeface="ＭＳ ゴシック"/>
                <a:ea typeface="ＭＳ ゴシック"/>
                <a:cs typeface="ＭＳ ゴシック"/>
              </a:rPr>
              <a:t> &amp;&amp; </a:t>
            </a:r>
            <a:r>
              <a:rPr lang="en-US" altLang="ja-JP" sz="800" dirty="0" err="1">
                <a:solidFill>
                  <a:schemeClr val="bg1">
                    <a:lumMod val="50000"/>
                  </a:schemeClr>
                </a:solidFill>
                <a:latin typeface="ＭＳ ゴシック"/>
                <a:ea typeface="ＭＳ ゴシック"/>
                <a:cs typeface="ＭＳ ゴシック"/>
              </a:rPr>
              <a:t>customerForm.zip.$invalid</a:t>
            </a:r>
            <a:r>
              <a:rPr lang="en-US" altLang="ja-JP" sz="8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&lt;label class="control-label" for="zip"&gt;</a:t>
            </a:r>
            <a:r>
              <a:rPr lang="ja-JP" altLang="en-US" sz="800" dirty="0">
                <a:solidFill>
                  <a:schemeClr val="bg1">
                    <a:lumMod val="50000"/>
                  </a:schemeClr>
                </a:solidFill>
                <a:latin typeface="ＭＳ ゴシック"/>
                <a:ea typeface="ＭＳ ゴシック"/>
                <a:cs typeface="ＭＳ ゴシック"/>
              </a:rPr>
              <a:t>郵便番号</a:t>
            </a:r>
            <a:r>
              <a:rPr lang="en-US" altLang="ja-JP" sz="800" dirty="0">
                <a:solidFill>
                  <a:schemeClr val="bg1">
                    <a:lumMod val="50000"/>
                  </a:schemeClr>
                </a:solidFill>
                <a:latin typeface="ＭＳ ゴシック"/>
                <a:ea typeface="ＭＳ ゴシック"/>
                <a:cs typeface="ＭＳ ゴシック"/>
              </a:rPr>
              <a:t>&lt;/label&gt;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&lt;input type="text" class="form-control" name="zip" </a:t>
            </a:r>
            <a:r>
              <a:rPr lang="en-US" altLang="ja-JP" sz="800" dirty="0">
                <a:solidFill>
                  <a:srgbClr val="1C1C1C"/>
                </a:solidFill>
                <a:latin typeface="ＭＳ ゴシック"/>
                <a:ea typeface="ＭＳ ゴシック"/>
                <a:cs typeface="ＭＳ ゴシック"/>
              </a:rPr>
              <a:t>x-</a:t>
            </a:r>
            <a:r>
              <a:rPr lang="en-US" altLang="ja-JP" sz="800" dirty="0" err="1">
                <a:solidFill>
                  <a:srgbClr val="1C1C1C"/>
                </a:solidFill>
                <a:latin typeface="ＭＳ ゴシック"/>
                <a:ea typeface="ＭＳ ゴシック"/>
                <a:cs typeface="ＭＳ ゴシック"/>
              </a:rPr>
              <a:t>ng</a:t>
            </a:r>
            <a:r>
              <a:rPr lang="en-US" altLang="ja-JP" sz="800" dirty="0">
                <a:solidFill>
                  <a:srgbClr val="1C1C1C"/>
                </a:solidFill>
                <a:latin typeface="ＭＳ ゴシック"/>
                <a:ea typeface="ＭＳ ゴシック"/>
                <a:cs typeface="ＭＳ ゴシック"/>
              </a:rPr>
              <a:t>-model="</a:t>
            </a:r>
            <a:r>
              <a:rPr lang="en-US" altLang="ja-JP" sz="800" dirty="0" err="1">
                <a:solidFill>
                  <a:srgbClr val="1C1C1C"/>
                </a:solidFill>
                <a:latin typeface="ＭＳ ゴシック"/>
                <a:ea typeface="ＭＳ ゴシック"/>
                <a:cs typeface="ＭＳ ゴシック"/>
              </a:rPr>
              <a:t>customer.zip</a:t>
            </a:r>
            <a:r>
              <a:rPr lang="en-US" altLang="ja-JP" sz="800" dirty="0">
                <a:solidFill>
                  <a:srgbClr val="1C1C1C"/>
                </a:solidFill>
                <a:latin typeface="ＭＳ ゴシック"/>
                <a:ea typeface="ＭＳ ゴシック"/>
                <a:cs typeface="ＭＳ ゴシック"/>
              </a:rPr>
              <a:t>"</a:t>
            </a:r>
            <a:r>
              <a:rPr lang="en-US" altLang="ja-JP" sz="8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&lt;div x-</a:t>
            </a:r>
            <a:r>
              <a:rPr lang="en-US" altLang="ja-JP" sz="800" dirty="0" err="1">
                <a:solidFill>
                  <a:schemeClr val="bg1">
                    <a:lumMod val="50000"/>
                  </a:schemeClr>
                </a:solidFill>
                <a:latin typeface="ＭＳ ゴシック"/>
                <a:ea typeface="ＭＳ ゴシック"/>
                <a:cs typeface="ＭＳ ゴシック"/>
              </a:rPr>
              <a:t>ng</a:t>
            </a:r>
            <a:r>
              <a:rPr lang="en-US" altLang="ja-JP" sz="800" dirty="0">
                <a:solidFill>
                  <a:schemeClr val="bg1">
                    <a:lumMod val="50000"/>
                  </a:schemeClr>
                </a:solidFill>
                <a:latin typeface="ＭＳ ゴシック"/>
                <a:ea typeface="ＭＳ ゴシック"/>
                <a:cs typeface="ＭＳ ゴシック"/>
              </a:rPr>
              <a:t>-class="{'form-group': true, 'has-error': </a:t>
            </a:r>
            <a:r>
              <a:rPr lang="en-US" altLang="ja-JP" sz="800" dirty="0" err="1">
                <a:solidFill>
                  <a:schemeClr val="bg1">
                    <a:lumMod val="50000"/>
                  </a:schemeClr>
                </a:solidFill>
                <a:latin typeface="ＭＳ ゴシック"/>
                <a:ea typeface="ＭＳ ゴシック"/>
                <a:cs typeface="ＭＳ ゴシック"/>
              </a:rPr>
              <a:t>customerForm.address.$dirty</a:t>
            </a:r>
            <a:r>
              <a:rPr lang="en-US" altLang="ja-JP" sz="800" dirty="0">
                <a:solidFill>
                  <a:schemeClr val="bg1">
                    <a:lumMod val="50000"/>
                  </a:schemeClr>
                </a:solidFill>
                <a:latin typeface="ＭＳ ゴシック"/>
                <a:ea typeface="ＭＳ ゴシック"/>
                <a:cs typeface="ＭＳ ゴシック"/>
              </a:rPr>
              <a:t> &amp;&amp; </a:t>
            </a:r>
            <a:r>
              <a:rPr lang="en-US" altLang="ja-JP" sz="800" dirty="0" err="1">
                <a:solidFill>
                  <a:schemeClr val="bg1">
                    <a:lumMod val="50000"/>
                  </a:schemeClr>
                </a:solidFill>
                <a:latin typeface="ＭＳ ゴシック"/>
                <a:ea typeface="ＭＳ ゴシック"/>
                <a:cs typeface="ＭＳ ゴシック"/>
              </a:rPr>
              <a:t>customerForm.address.$invalid</a:t>
            </a:r>
            <a:r>
              <a:rPr lang="en-US" altLang="ja-JP" sz="8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&lt;label class="control-label" for="address"&gt;</a:t>
            </a:r>
            <a:r>
              <a:rPr lang="ja-JP" altLang="en-US" sz="800" dirty="0">
                <a:solidFill>
                  <a:schemeClr val="bg1">
                    <a:lumMod val="50000"/>
                  </a:schemeClr>
                </a:solidFill>
                <a:latin typeface="ＭＳ ゴシック"/>
                <a:ea typeface="ＭＳ ゴシック"/>
                <a:cs typeface="ＭＳ ゴシック"/>
              </a:rPr>
              <a:t>住所</a:t>
            </a:r>
            <a:r>
              <a:rPr lang="en-US" altLang="ja-JP" sz="800" dirty="0">
                <a:solidFill>
                  <a:schemeClr val="bg1">
                    <a:lumMod val="50000"/>
                  </a:schemeClr>
                </a:solidFill>
                <a:latin typeface="ＭＳ ゴシック"/>
                <a:ea typeface="ＭＳ ゴシック"/>
                <a:cs typeface="ＭＳ ゴシック"/>
              </a:rPr>
              <a:t>&lt;/label&gt;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&lt;input type="text" class="form-control" name="address" </a:t>
            </a:r>
            <a:r>
              <a:rPr lang="en-US" altLang="ja-JP" sz="800" dirty="0">
                <a:solidFill>
                  <a:srgbClr val="1C1C1C"/>
                </a:solidFill>
                <a:latin typeface="ＭＳ ゴシック"/>
                <a:ea typeface="ＭＳ ゴシック"/>
                <a:cs typeface="ＭＳ ゴシック"/>
              </a:rPr>
              <a:t>x-</a:t>
            </a:r>
            <a:r>
              <a:rPr lang="en-US" altLang="ja-JP" sz="800" dirty="0" err="1">
                <a:solidFill>
                  <a:srgbClr val="1C1C1C"/>
                </a:solidFill>
                <a:latin typeface="ＭＳ ゴシック"/>
                <a:ea typeface="ＭＳ ゴシック"/>
                <a:cs typeface="ＭＳ ゴシック"/>
              </a:rPr>
              <a:t>ng</a:t>
            </a:r>
            <a:r>
              <a:rPr lang="en-US" altLang="ja-JP" sz="800" dirty="0">
                <a:solidFill>
                  <a:srgbClr val="1C1C1C"/>
                </a:solidFill>
                <a:latin typeface="ＭＳ ゴシック"/>
                <a:ea typeface="ＭＳ ゴシック"/>
                <a:cs typeface="ＭＳ ゴシック"/>
              </a:rPr>
              <a:t>-model="</a:t>
            </a:r>
            <a:r>
              <a:rPr lang="en-US" altLang="ja-JP" sz="800" dirty="0" err="1">
                <a:solidFill>
                  <a:srgbClr val="1C1C1C"/>
                </a:solidFill>
                <a:latin typeface="ＭＳ ゴシック"/>
                <a:ea typeface="ＭＳ ゴシック"/>
                <a:cs typeface="ＭＳ ゴシック"/>
              </a:rPr>
              <a:t>customer.address</a:t>
            </a:r>
            <a:r>
              <a:rPr lang="en-US" altLang="ja-JP" sz="800" dirty="0">
                <a:solidFill>
                  <a:srgbClr val="1C1C1C"/>
                </a:solidFill>
                <a:latin typeface="ＭＳ ゴシック"/>
                <a:ea typeface="ＭＳ ゴシック"/>
                <a:cs typeface="ＭＳ ゴシック"/>
              </a:rPr>
              <a:t>" </a:t>
            </a:r>
            <a:r>
              <a:rPr lang="en-US" altLang="ja-JP" sz="8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&lt;div x-</a:t>
            </a:r>
            <a:r>
              <a:rPr lang="en-US" altLang="ja-JP" sz="800" dirty="0" err="1">
                <a:solidFill>
                  <a:schemeClr val="bg1">
                    <a:lumMod val="50000"/>
                  </a:schemeClr>
                </a:solidFill>
                <a:latin typeface="ＭＳ ゴシック"/>
                <a:ea typeface="ＭＳ ゴシック"/>
                <a:cs typeface="ＭＳ ゴシック"/>
              </a:rPr>
              <a:t>ng</a:t>
            </a:r>
            <a:r>
              <a:rPr lang="en-US" altLang="ja-JP" sz="800" dirty="0">
                <a:solidFill>
                  <a:schemeClr val="bg1">
                    <a:lumMod val="50000"/>
                  </a:schemeClr>
                </a:solidFill>
                <a:latin typeface="ＭＳ ゴシック"/>
                <a:ea typeface="ＭＳ ゴシック"/>
                <a:cs typeface="ＭＳ ゴシック"/>
              </a:rPr>
              <a:t>-class="{'form-group': true, 'has-error': </a:t>
            </a:r>
            <a:r>
              <a:rPr lang="en-US" altLang="ja-JP" sz="800" dirty="0" err="1">
                <a:solidFill>
                  <a:schemeClr val="bg1">
                    <a:lumMod val="50000"/>
                  </a:schemeClr>
                </a:solidFill>
                <a:latin typeface="ＭＳ ゴシック"/>
                <a:ea typeface="ＭＳ ゴシック"/>
                <a:cs typeface="ＭＳ ゴシック"/>
              </a:rPr>
              <a:t>customerForm.phone.$dirty</a:t>
            </a:r>
            <a:r>
              <a:rPr lang="en-US" altLang="ja-JP" sz="800" dirty="0">
                <a:solidFill>
                  <a:schemeClr val="bg1">
                    <a:lumMod val="50000"/>
                  </a:schemeClr>
                </a:solidFill>
                <a:latin typeface="ＭＳ ゴシック"/>
                <a:ea typeface="ＭＳ ゴシック"/>
                <a:cs typeface="ＭＳ ゴシック"/>
              </a:rPr>
              <a:t> &amp;&amp; </a:t>
            </a:r>
            <a:r>
              <a:rPr lang="en-US" altLang="ja-JP" sz="800" dirty="0" err="1">
                <a:solidFill>
                  <a:schemeClr val="bg1">
                    <a:lumMod val="50000"/>
                  </a:schemeClr>
                </a:solidFill>
                <a:latin typeface="ＭＳ ゴシック"/>
                <a:ea typeface="ＭＳ ゴシック"/>
                <a:cs typeface="ＭＳ ゴシック"/>
              </a:rPr>
              <a:t>customerForm.phone.$invalid</a:t>
            </a:r>
            <a:r>
              <a:rPr lang="en-US" altLang="ja-JP" sz="8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&lt;label class="control-label" for="phone"&gt;</a:t>
            </a:r>
            <a:r>
              <a:rPr lang="ja-JP" altLang="en-US" sz="800" dirty="0">
                <a:solidFill>
                  <a:schemeClr val="bg1">
                    <a:lumMod val="50000"/>
                  </a:schemeClr>
                </a:solidFill>
                <a:latin typeface="ＭＳ ゴシック"/>
                <a:ea typeface="ＭＳ ゴシック"/>
                <a:cs typeface="ＭＳ ゴシック"/>
              </a:rPr>
              <a:t>電話番号</a:t>
            </a:r>
            <a:r>
              <a:rPr lang="en-US" altLang="ja-JP" sz="800" dirty="0">
                <a:solidFill>
                  <a:schemeClr val="bg1">
                    <a:lumMod val="50000"/>
                  </a:schemeClr>
                </a:solidFill>
                <a:latin typeface="ＭＳ ゴシック"/>
                <a:ea typeface="ＭＳ ゴシック"/>
                <a:cs typeface="ＭＳ ゴシック"/>
              </a:rPr>
              <a:t>&lt;/label&gt;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&lt;input type="text" class="form-control" name="phone" </a:t>
            </a:r>
            <a:r>
              <a:rPr lang="en-US" altLang="ja-JP" sz="800" dirty="0">
                <a:solidFill>
                  <a:srgbClr val="1C1C1C"/>
                </a:solidFill>
                <a:latin typeface="ＭＳ ゴシック"/>
                <a:ea typeface="ＭＳ ゴシック"/>
                <a:cs typeface="ＭＳ ゴシック"/>
              </a:rPr>
              <a:t>x-</a:t>
            </a:r>
            <a:r>
              <a:rPr lang="en-US" altLang="ja-JP" sz="800" dirty="0" err="1">
                <a:solidFill>
                  <a:srgbClr val="1C1C1C"/>
                </a:solidFill>
                <a:latin typeface="ＭＳ ゴシック"/>
                <a:ea typeface="ＭＳ ゴシック"/>
                <a:cs typeface="ＭＳ ゴシック"/>
              </a:rPr>
              <a:t>ng</a:t>
            </a:r>
            <a:r>
              <a:rPr lang="en-US" altLang="ja-JP" sz="800" dirty="0">
                <a:solidFill>
                  <a:srgbClr val="1C1C1C"/>
                </a:solidFill>
                <a:latin typeface="ＭＳ ゴシック"/>
                <a:ea typeface="ＭＳ ゴシック"/>
                <a:cs typeface="ＭＳ ゴシック"/>
              </a:rPr>
              <a:t>-model="</a:t>
            </a:r>
            <a:r>
              <a:rPr lang="en-US" altLang="ja-JP" sz="800" dirty="0" err="1">
                <a:solidFill>
                  <a:srgbClr val="1C1C1C"/>
                </a:solidFill>
                <a:latin typeface="ＭＳ ゴシック"/>
                <a:ea typeface="ＭＳ ゴシック"/>
                <a:cs typeface="ＭＳ ゴシック"/>
              </a:rPr>
              <a:t>customer.phone</a:t>
            </a:r>
            <a:r>
              <a:rPr lang="en-US" altLang="ja-JP" sz="8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x-</a:t>
            </a:r>
            <a:r>
              <a:rPr lang="en-US" altLang="ja-JP" sz="800" dirty="0" err="1">
                <a:solidFill>
                  <a:schemeClr val="bg1">
                    <a:lumMod val="50000"/>
                  </a:schemeClr>
                </a:solidFill>
                <a:latin typeface="ＭＳ ゴシック"/>
                <a:ea typeface="ＭＳ ゴシック"/>
                <a:cs typeface="ＭＳ ゴシック"/>
              </a:rPr>
              <a:t>ng</a:t>
            </a:r>
            <a:r>
              <a:rPr lang="en-US" altLang="ja-JP" sz="800" dirty="0">
                <a:solidFill>
                  <a:schemeClr val="bg1">
                    <a:lumMod val="50000"/>
                  </a:schemeClr>
                </a:solidFill>
                <a:latin typeface="ＭＳ ゴシック"/>
                <a:ea typeface="ＭＳ ゴシック"/>
                <a:cs typeface="ＭＳ ゴシック"/>
              </a:rPr>
              <a:t>-required="true"</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x-</a:t>
            </a:r>
            <a:r>
              <a:rPr lang="en-US" altLang="ja-JP" sz="800" dirty="0" err="1">
                <a:solidFill>
                  <a:schemeClr val="bg1">
                    <a:lumMod val="50000"/>
                  </a:schemeClr>
                </a:solidFill>
                <a:latin typeface="ＭＳ ゴシック"/>
                <a:ea typeface="ＭＳ ゴシック"/>
                <a:cs typeface="ＭＳ ゴシック"/>
              </a:rPr>
              <a:t>ng</a:t>
            </a:r>
            <a:r>
              <a:rPr lang="en-US" altLang="ja-JP" sz="800" dirty="0">
                <a:solidFill>
                  <a:schemeClr val="bg1">
                    <a:lumMod val="50000"/>
                  </a:schemeClr>
                </a:solidFill>
                <a:latin typeface="ＭＳ ゴシック"/>
                <a:ea typeface="ＭＳ ゴシック"/>
                <a:cs typeface="ＭＳ ゴシック"/>
              </a:rPr>
              <a:t>-pattern="/^[0-9]+$/" /&gt;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&lt;/div</a:t>
            </a:r>
            <a:r>
              <a:rPr lang="en-US" altLang="ja-JP" sz="800" dirty="0" smtClean="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a:t>
            </a:r>
            <a:r>
              <a:rPr lang="en-US" altLang="ja-JP" sz="800" dirty="0" smtClean="0">
                <a:solidFill>
                  <a:schemeClr val="bg1">
                    <a:lumMod val="50000"/>
                  </a:schemeClr>
                </a:solidFill>
                <a:latin typeface="ＭＳ ゴシック"/>
                <a:ea typeface="ＭＳ ゴシック"/>
                <a:cs typeface="ＭＳ ゴシック"/>
              </a:rPr>
              <a:t>           ...</a:t>
            </a:r>
          </a:p>
          <a:p>
            <a:pPr marL="0" indent="0">
              <a:lnSpc>
                <a:spcPct val="100000"/>
              </a:lnSpc>
              <a:spcBef>
                <a:spcPts val="0"/>
              </a:spcBef>
              <a:spcAft>
                <a:spcPts val="0"/>
              </a:spcAft>
              <a:buNone/>
            </a:pPr>
            <a:r>
              <a:rPr kumimoji="1" lang="en-US" altLang="ja-JP" sz="800" dirty="0">
                <a:solidFill>
                  <a:schemeClr val="bg1">
                    <a:lumMod val="50000"/>
                  </a:schemeClr>
                </a:solidFill>
                <a:latin typeface="ＭＳ ゴシック"/>
                <a:ea typeface="ＭＳ ゴシック"/>
                <a:cs typeface="ＭＳ ゴシック"/>
              </a:rPr>
              <a:t> </a:t>
            </a:r>
            <a:r>
              <a:rPr kumimoji="1" lang="en-US" altLang="ja-JP" sz="800" dirty="0" smtClean="0">
                <a:solidFill>
                  <a:schemeClr val="bg1">
                    <a:lumMod val="50000"/>
                  </a:schemeClr>
                </a:solidFill>
                <a:latin typeface="ＭＳ ゴシック"/>
                <a:ea typeface="ＭＳ ゴシック"/>
                <a:cs typeface="ＭＳ ゴシック"/>
              </a:rPr>
              <a:t>       &lt;/form&gt;</a:t>
            </a:r>
          </a:p>
          <a:p>
            <a:pPr marL="0" indent="0">
              <a:lnSpc>
                <a:spcPct val="100000"/>
              </a:lnSpc>
              <a:spcBef>
                <a:spcPts val="0"/>
              </a:spcBef>
              <a:spcAft>
                <a:spcPts val="0"/>
              </a:spcAft>
              <a:buNone/>
            </a:pPr>
            <a:r>
              <a:rPr lang="en-US" altLang="ja-JP" sz="800" dirty="0">
                <a:solidFill>
                  <a:schemeClr val="bg1">
                    <a:lumMod val="50000"/>
                  </a:schemeClr>
                </a:solidFill>
                <a:latin typeface="ＭＳ ゴシック"/>
                <a:ea typeface="ＭＳ ゴシック"/>
                <a:cs typeface="ＭＳ ゴシック"/>
              </a:rPr>
              <a:t> </a:t>
            </a:r>
            <a:r>
              <a:rPr lang="en-US" altLang="ja-JP" sz="800" dirty="0" smtClean="0">
                <a:solidFill>
                  <a:schemeClr val="bg1">
                    <a:lumMod val="50000"/>
                  </a:schemeClr>
                </a:solidFill>
                <a:latin typeface="ＭＳ ゴシック"/>
                <a:ea typeface="ＭＳ ゴシック"/>
                <a:cs typeface="ＭＳ ゴシック"/>
              </a:rPr>
              <a:t>   </a:t>
            </a:r>
            <a:r>
              <a:rPr lang="en-US" altLang="ja-JP" sz="800" dirty="0">
                <a:solidFill>
                  <a:schemeClr val="bg1">
                    <a:lumMod val="50000"/>
                  </a:schemeClr>
                </a:solidFill>
                <a:latin typeface="ＭＳ ゴシック"/>
                <a:ea typeface="ＭＳ ゴシック"/>
                <a:cs typeface="ＭＳ ゴシック"/>
              </a:rPr>
              <a:t> </a:t>
            </a:r>
            <a:r>
              <a:rPr lang="en-US" altLang="ja-JP" sz="800" dirty="0" smtClean="0">
                <a:solidFill>
                  <a:schemeClr val="bg1">
                    <a:lumMod val="50000"/>
                  </a:schemeClr>
                </a:solidFill>
                <a:latin typeface="ＭＳ ゴシック"/>
                <a:ea typeface="ＭＳ ゴシック"/>
                <a:cs typeface="ＭＳ ゴシック"/>
              </a:rPr>
              <a:t>   ...</a:t>
            </a:r>
          </a:p>
          <a:p>
            <a:pPr marL="0" indent="0">
              <a:lnSpc>
                <a:spcPct val="100000"/>
              </a:lnSpc>
              <a:spcBef>
                <a:spcPts val="0"/>
              </a:spcBef>
              <a:spcAft>
                <a:spcPts val="0"/>
              </a:spcAft>
              <a:buNone/>
            </a:pPr>
            <a:r>
              <a:rPr kumimoji="1" lang="en-US" altLang="ja-JP" sz="800" dirty="0">
                <a:solidFill>
                  <a:schemeClr val="bg1">
                    <a:lumMod val="50000"/>
                  </a:schemeClr>
                </a:solidFill>
                <a:latin typeface="ＭＳ ゴシック"/>
                <a:ea typeface="ＭＳ ゴシック"/>
                <a:cs typeface="ＭＳ ゴシック"/>
              </a:rPr>
              <a:t> </a:t>
            </a:r>
            <a:r>
              <a:rPr kumimoji="1" lang="en-US" altLang="ja-JP" sz="800" dirty="0" smtClean="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kumimoji="1" lang="en-US" altLang="ja-JP" sz="800" dirty="0" smtClean="0">
                <a:solidFill>
                  <a:schemeClr val="bg1">
                    <a:lumMod val="50000"/>
                  </a:schemeClr>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800" dirty="0" smtClean="0">
                <a:solidFill>
                  <a:schemeClr val="bg1">
                    <a:lumMod val="50000"/>
                  </a:schemeClr>
                </a:solidFill>
                <a:latin typeface="ＭＳ ゴシック"/>
                <a:ea typeface="ＭＳ ゴシック"/>
                <a:cs typeface="ＭＳ ゴシック"/>
              </a:rPr>
              <a:t>&lt;/div&gt;</a:t>
            </a:r>
            <a:endParaRPr kumimoji="1" lang="ja-JP" altLang="en-US" sz="800" dirty="0">
              <a:solidFill>
                <a:schemeClr val="bg1">
                  <a:lumMod val="50000"/>
                </a:schemeClr>
              </a:solidFill>
              <a:latin typeface="ＭＳ ゴシック"/>
              <a:ea typeface="ＭＳ ゴシック"/>
              <a:cs typeface="ＭＳ ゴシック"/>
            </a:endParaRPr>
          </a:p>
        </p:txBody>
      </p:sp>
      <p:sp>
        <p:nvSpPr>
          <p:cNvPr id="4" name="テキスト ボックス 3"/>
          <p:cNvSpPr txBox="1"/>
          <p:nvPr/>
        </p:nvSpPr>
        <p:spPr>
          <a:xfrm>
            <a:off x="432171" y="1217048"/>
            <a:ext cx="5405333" cy="369332"/>
          </a:xfrm>
          <a:prstGeom prst="rect">
            <a:avLst/>
          </a:prstGeom>
          <a:noFill/>
        </p:spPr>
        <p:txBody>
          <a:bodyPr wrap="none" rtlCol="0">
            <a:spAutoFit/>
          </a:bodyPr>
          <a:lstStyle/>
          <a:p>
            <a:r>
              <a:rPr kumimoji="1" lang="en-US" altLang="ja-JP" dirty="0" smtClean="0">
                <a:latin typeface="+mn-ea"/>
                <a:ea typeface="+mn-ea"/>
              </a:rPr>
              <a:t>components/simple-crud/</a:t>
            </a:r>
            <a:r>
              <a:rPr kumimoji="1" lang="en-US" altLang="ja-JP" dirty="0" err="1" smtClean="0">
                <a:latin typeface="+mn-ea"/>
                <a:ea typeface="+mn-ea"/>
              </a:rPr>
              <a:t>customerDetail.html</a:t>
            </a:r>
            <a:endParaRPr kumimoji="1" lang="ja-JP" altLang="en-US" dirty="0">
              <a:latin typeface="+mn-ea"/>
              <a:ea typeface="+mn-ea"/>
            </a:endParaRPr>
          </a:p>
        </p:txBody>
      </p:sp>
      <p:cxnSp>
        <p:nvCxnSpPr>
          <p:cNvPr id="5" name="直線コネクタ 4"/>
          <p:cNvCxnSpPr/>
          <p:nvPr/>
        </p:nvCxnSpPr>
        <p:spPr>
          <a:xfrm>
            <a:off x="5255873" y="2681039"/>
            <a:ext cx="1553066"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4284438" y="3186205"/>
            <a:ext cx="1651334"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987024" y="3911851"/>
            <a:ext cx="1331357"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3924516" y="4637497"/>
            <a:ext cx="1331357"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4138655" y="5133845"/>
            <a:ext cx="1506062"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3987024" y="5630192"/>
            <a:ext cx="1506062"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16" name="四角形吹き出し 15"/>
          <p:cNvSpPr/>
          <p:nvPr/>
        </p:nvSpPr>
        <p:spPr>
          <a:xfrm>
            <a:off x="7030752" y="1538466"/>
            <a:ext cx="1538150" cy="996506"/>
          </a:xfrm>
          <a:prstGeom prst="wedgeRectCallout">
            <a:avLst>
              <a:gd name="adj1" fmla="val -59593"/>
              <a:gd name="adj2" fmla="val 63433"/>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nSpc>
                <a:spcPct val="120000"/>
              </a:lnSpc>
            </a:pPr>
            <a:r>
              <a:rPr lang="en-US" altLang="ja-JP" sz="1400" dirty="0" err="1" smtClean="0">
                <a:solidFill>
                  <a:schemeClr val="tx1">
                    <a:lumMod val="90000"/>
                    <a:lumOff val="10000"/>
                  </a:schemeClr>
                </a:solidFill>
              </a:rPr>
              <a:t>Customer</a:t>
            </a:r>
            <a:r>
              <a:rPr kumimoji="1" lang="en-US" altLang="ja-JP" sz="1400" dirty="0" err="1" smtClean="0">
                <a:solidFill>
                  <a:schemeClr val="tx1">
                    <a:lumMod val="90000"/>
                    <a:lumOff val="10000"/>
                  </a:schemeClr>
                </a:solidFill>
              </a:rPr>
              <a:t>Contoller</a:t>
            </a:r>
            <a:r>
              <a:rPr lang="ja-JP" altLang="en-US" sz="1400" dirty="0" smtClean="0">
                <a:solidFill>
                  <a:schemeClr val="tx1">
                    <a:lumMod val="90000"/>
                    <a:lumOff val="10000"/>
                  </a:schemeClr>
                </a:solidFill>
              </a:rPr>
              <a:t>で定義した詳細画面用の</a:t>
            </a:r>
            <a:r>
              <a:rPr lang="en-US" altLang="ja-JP" sz="1400" dirty="0" smtClean="0">
                <a:solidFill>
                  <a:schemeClr val="tx1">
                    <a:lumMod val="90000"/>
                    <a:lumOff val="10000"/>
                  </a:schemeClr>
                </a:solidFill>
              </a:rPr>
              <a:t>Customer</a:t>
            </a:r>
            <a:r>
              <a:rPr lang="ja-JP" altLang="en-US" sz="1400" dirty="0" smtClean="0">
                <a:solidFill>
                  <a:schemeClr val="tx1">
                    <a:lumMod val="90000"/>
                    <a:lumOff val="10000"/>
                  </a:schemeClr>
                </a:solidFill>
              </a:rPr>
              <a:t>変数の各種プロパティ</a:t>
            </a:r>
            <a:r>
              <a:rPr kumimoji="1" lang="ja-JP" altLang="en-US" sz="1400" dirty="0" smtClean="0">
                <a:solidFill>
                  <a:schemeClr val="tx1">
                    <a:lumMod val="90000"/>
                    <a:lumOff val="10000"/>
                  </a:schemeClr>
                </a:solidFill>
              </a:rPr>
              <a:t>を</a:t>
            </a:r>
            <a:r>
              <a:rPr lang="ja-JP" altLang="en-US" sz="1400" dirty="0" smtClean="0">
                <a:solidFill>
                  <a:schemeClr val="tx1">
                    <a:lumMod val="90000"/>
                    <a:lumOff val="10000"/>
                  </a:schemeClr>
                </a:solidFill>
              </a:rPr>
              <a:t>入力</a:t>
            </a:r>
            <a:r>
              <a:rPr kumimoji="1" lang="ja-JP" altLang="en-US" sz="1400" dirty="0" smtClean="0">
                <a:solidFill>
                  <a:schemeClr val="tx1">
                    <a:lumMod val="90000"/>
                    <a:lumOff val="10000"/>
                  </a:schemeClr>
                </a:solidFill>
              </a:rPr>
              <a:t>フィールドにバインドする</a:t>
            </a:r>
          </a:p>
        </p:txBody>
      </p:sp>
    </p:spTree>
    <p:extLst>
      <p:ext uri="{BB962C8B-B14F-4D97-AF65-F5344CB8AC3E}">
        <p14:creationId xmlns:p14="http://schemas.microsoft.com/office/powerpoint/2010/main" val="3233803754"/>
      </p:ext>
    </p:extLst>
  </p:cSld>
  <p:clrMapOvr>
    <a:masterClrMapping/>
  </p:clrMapOvr>
  <p:transition xmlns:p14="http://schemas.microsoft.com/office/powerpoint/2010/mai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登録処理と画面</a:t>
            </a:r>
            <a:r>
              <a:rPr lang="ja-JP" altLang="en-US" dirty="0"/>
              <a:t>を</a:t>
            </a:r>
            <a:r>
              <a:rPr lang="ja-JP" altLang="en-US" dirty="0" smtClean="0"/>
              <a:t>紐付ける</a:t>
            </a:r>
            <a:r>
              <a:rPr lang="en-US" altLang="ja-JP" dirty="0" smtClean="0"/>
              <a:t>②</a:t>
            </a:r>
            <a:endParaRPr kumimoji="1" lang="ja-JP" altLang="en-US" dirty="0"/>
          </a:p>
        </p:txBody>
      </p:sp>
      <p:sp>
        <p:nvSpPr>
          <p:cNvPr id="3" name="コンテンツ プレースホルダー 2"/>
          <p:cNvSpPr>
            <a:spLocks noGrp="1"/>
          </p:cNvSpPr>
          <p:nvPr>
            <p:ph idx="1"/>
          </p:nvPr>
        </p:nvSpPr>
        <p:spPr>
          <a:xfrm>
            <a:off x="457200" y="1538466"/>
            <a:ext cx="8229600" cy="5172915"/>
          </a:xfrm>
        </p:spPr>
        <p:txBody>
          <a:bodyPr>
            <a:noAutofit/>
          </a:bodyPr>
          <a:lstStyle/>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&lt;div class="panel panel-primary" style="margin-bottom: 0px"&gt;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&lt;div class="panel-body"&gt;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&lt;form name="</a:t>
            </a:r>
            <a:r>
              <a:rPr lang="en-US" altLang="ja-JP" sz="900" dirty="0" err="1">
                <a:solidFill>
                  <a:schemeClr val="bg1">
                    <a:lumMod val="50000"/>
                  </a:schemeClr>
                </a:solidFill>
                <a:latin typeface="ＭＳ ゴシック"/>
                <a:ea typeface="ＭＳ ゴシック"/>
                <a:cs typeface="ＭＳ ゴシック"/>
              </a:rPr>
              <a:t>customerForm</a:t>
            </a:r>
            <a:r>
              <a:rPr lang="en-US" altLang="ja-JP" sz="900" dirty="0">
                <a:solidFill>
                  <a:schemeClr val="bg1">
                    <a:lumMod val="50000"/>
                  </a:schemeClr>
                </a:solidFill>
                <a:latin typeface="ＭＳ ゴシック"/>
                <a:ea typeface="ＭＳ ゴシック"/>
                <a:cs typeface="ＭＳ ゴシック"/>
              </a:rPr>
              <a:t>" </a:t>
            </a:r>
            <a:r>
              <a:rPr lang="en-US" altLang="ja-JP" sz="900" dirty="0" err="1">
                <a:solidFill>
                  <a:schemeClr val="bg1">
                    <a:lumMod val="50000"/>
                  </a:schemeClr>
                </a:solidFill>
                <a:latin typeface="ＭＳ ゴシック"/>
                <a:ea typeface="ＭＳ ゴシック"/>
                <a:cs typeface="ＭＳ ゴシック"/>
              </a:rPr>
              <a:t>novalidate</a:t>
            </a:r>
            <a:r>
              <a:rPr lang="en-US" altLang="ja-JP" sz="9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&lt;div x-</a:t>
            </a:r>
            <a:r>
              <a:rPr lang="en-US" altLang="ja-JP" sz="900" dirty="0" err="1">
                <a:solidFill>
                  <a:schemeClr val="bg1">
                    <a:lumMod val="50000"/>
                  </a:schemeClr>
                </a:solidFill>
                <a:latin typeface="ＭＳ ゴシック"/>
                <a:ea typeface="ＭＳ ゴシック"/>
                <a:cs typeface="ＭＳ ゴシック"/>
              </a:rPr>
              <a:t>ng</a:t>
            </a:r>
            <a:r>
              <a:rPr lang="en-US" altLang="ja-JP" sz="900" dirty="0">
                <a:solidFill>
                  <a:schemeClr val="bg1">
                    <a:lumMod val="50000"/>
                  </a:schemeClr>
                </a:solidFill>
                <a:latin typeface="ＭＳ ゴシック"/>
                <a:ea typeface="ＭＳ ゴシック"/>
                <a:cs typeface="ＭＳ ゴシック"/>
              </a:rPr>
              <a:t>-class="{'form-group': true, 'has-error': </a:t>
            </a:r>
            <a:r>
              <a:rPr lang="en-US" altLang="ja-JP" sz="900" dirty="0" err="1">
                <a:solidFill>
                  <a:schemeClr val="bg1">
                    <a:lumMod val="50000"/>
                  </a:schemeClr>
                </a:solidFill>
                <a:latin typeface="ＭＳ ゴシック"/>
                <a:ea typeface="ＭＳ ゴシック"/>
                <a:cs typeface="ＭＳ ゴシック"/>
              </a:rPr>
              <a:t>customerForm.sex.$dirty</a:t>
            </a:r>
            <a:r>
              <a:rPr lang="en-US" altLang="ja-JP" sz="900" dirty="0">
                <a:solidFill>
                  <a:schemeClr val="bg1">
                    <a:lumMod val="50000"/>
                  </a:schemeClr>
                </a:solidFill>
                <a:latin typeface="ＭＳ ゴシック"/>
                <a:ea typeface="ＭＳ ゴシック"/>
                <a:cs typeface="ＭＳ ゴシック"/>
              </a:rPr>
              <a:t> &amp;&amp; </a:t>
            </a:r>
            <a:r>
              <a:rPr lang="en-US" altLang="ja-JP" sz="900" dirty="0" err="1">
                <a:solidFill>
                  <a:schemeClr val="bg1">
                    <a:lumMod val="50000"/>
                  </a:schemeClr>
                </a:solidFill>
                <a:latin typeface="ＭＳ ゴシック"/>
                <a:ea typeface="ＭＳ ゴシック"/>
                <a:cs typeface="ＭＳ ゴシック"/>
              </a:rPr>
              <a:t>customerForm.sex.$invalid</a:t>
            </a:r>
            <a:r>
              <a:rPr lang="en-US" altLang="ja-JP" sz="9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&lt;label class="control-label" for="sex"&gt;</a:t>
            </a:r>
            <a:r>
              <a:rPr lang="ja-JP" altLang="en-US" sz="900" dirty="0">
                <a:solidFill>
                  <a:schemeClr val="bg1">
                    <a:lumMod val="50000"/>
                  </a:schemeClr>
                </a:solidFill>
                <a:latin typeface="ＭＳ ゴシック"/>
                <a:ea typeface="ＭＳ ゴシック"/>
                <a:cs typeface="ＭＳ ゴシック"/>
              </a:rPr>
              <a:t>性別</a:t>
            </a:r>
            <a:r>
              <a:rPr lang="en-US" altLang="ja-JP" sz="900" dirty="0">
                <a:solidFill>
                  <a:schemeClr val="bg1">
                    <a:lumMod val="50000"/>
                  </a:schemeClr>
                </a:solidFill>
                <a:latin typeface="ＭＳ ゴシック"/>
                <a:ea typeface="ＭＳ ゴシック"/>
                <a:cs typeface="ＭＳ ゴシック"/>
              </a:rPr>
              <a:t>&lt;/label&gt;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&lt;input type="text" class="form-control" name="sex" </a:t>
            </a:r>
            <a:r>
              <a:rPr lang="en-US" altLang="ja-JP" sz="900" dirty="0">
                <a:solidFill>
                  <a:srgbClr val="1C1C1C"/>
                </a:solidFill>
                <a:latin typeface="ＭＳ ゴシック"/>
                <a:ea typeface="ＭＳ ゴシック"/>
                <a:cs typeface="ＭＳ ゴシック"/>
              </a:rPr>
              <a:t>x-</a:t>
            </a:r>
            <a:r>
              <a:rPr lang="en-US" altLang="ja-JP" sz="900" dirty="0" err="1">
                <a:solidFill>
                  <a:srgbClr val="1C1C1C"/>
                </a:solidFill>
                <a:latin typeface="ＭＳ ゴシック"/>
                <a:ea typeface="ＭＳ ゴシック"/>
                <a:cs typeface="ＭＳ ゴシック"/>
              </a:rPr>
              <a:t>ng</a:t>
            </a:r>
            <a:r>
              <a:rPr lang="en-US" altLang="ja-JP" sz="900" dirty="0">
                <a:solidFill>
                  <a:srgbClr val="1C1C1C"/>
                </a:solidFill>
                <a:latin typeface="ＭＳ ゴシック"/>
                <a:ea typeface="ＭＳ ゴシック"/>
                <a:cs typeface="ＭＳ ゴシック"/>
              </a:rPr>
              <a:t>-model="</a:t>
            </a:r>
            <a:r>
              <a:rPr lang="en-US" altLang="ja-JP" sz="900" dirty="0" err="1">
                <a:solidFill>
                  <a:srgbClr val="1C1C1C"/>
                </a:solidFill>
                <a:latin typeface="ＭＳ ゴシック"/>
                <a:ea typeface="ＭＳ ゴシック"/>
                <a:cs typeface="ＭＳ ゴシック"/>
              </a:rPr>
              <a:t>customer.sex</a:t>
            </a:r>
            <a:r>
              <a:rPr lang="en-US" altLang="ja-JP" sz="9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x-</a:t>
            </a:r>
            <a:r>
              <a:rPr lang="en-US" altLang="ja-JP" sz="900" dirty="0" err="1">
                <a:solidFill>
                  <a:schemeClr val="bg1">
                    <a:lumMod val="50000"/>
                  </a:schemeClr>
                </a:solidFill>
                <a:latin typeface="ＭＳ ゴシック"/>
                <a:ea typeface="ＭＳ ゴシック"/>
                <a:cs typeface="ＭＳ ゴシック"/>
              </a:rPr>
              <a:t>ng</a:t>
            </a:r>
            <a:r>
              <a:rPr lang="en-US" altLang="ja-JP" sz="900" dirty="0">
                <a:solidFill>
                  <a:schemeClr val="bg1">
                    <a:lumMod val="50000"/>
                  </a:schemeClr>
                </a:solidFill>
                <a:latin typeface="ＭＳ ゴシック"/>
                <a:ea typeface="ＭＳ ゴシック"/>
                <a:cs typeface="ＭＳ ゴシック"/>
              </a:rPr>
              <a:t>-required="true"</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x-</a:t>
            </a:r>
            <a:r>
              <a:rPr lang="en-US" altLang="ja-JP" sz="900" dirty="0" err="1">
                <a:solidFill>
                  <a:schemeClr val="bg1">
                    <a:lumMod val="50000"/>
                  </a:schemeClr>
                </a:solidFill>
                <a:latin typeface="ＭＳ ゴシック"/>
                <a:ea typeface="ＭＳ ゴシック"/>
                <a:cs typeface="ＭＳ ゴシック"/>
              </a:rPr>
              <a:t>ng</a:t>
            </a:r>
            <a:r>
              <a:rPr lang="en-US" altLang="ja-JP" sz="900" dirty="0">
                <a:solidFill>
                  <a:schemeClr val="bg1">
                    <a:lumMod val="50000"/>
                  </a:schemeClr>
                </a:solidFill>
                <a:latin typeface="ＭＳ ゴシック"/>
                <a:ea typeface="ＭＳ ゴシック"/>
                <a:cs typeface="ＭＳ ゴシック"/>
              </a:rPr>
              <a:t>-pattern="/^[0-1]+$/"/&gt;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&lt;div class="form-group"&gt;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&lt;label class="control-label" for="</a:t>
            </a:r>
            <a:r>
              <a:rPr lang="en-US" altLang="ja-JP" sz="900" dirty="0" err="1">
                <a:solidFill>
                  <a:schemeClr val="bg1">
                    <a:lumMod val="50000"/>
                  </a:schemeClr>
                </a:solidFill>
                <a:latin typeface="ＭＳ ゴシック"/>
                <a:ea typeface="ＭＳ ゴシック"/>
                <a:cs typeface="ＭＳ ゴシック"/>
              </a:rPr>
              <a:t>serverCreateTime</a:t>
            </a:r>
            <a:r>
              <a:rPr lang="en-US" altLang="ja-JP" sz="900" dirty="0">
                <a:solidFill>
                  <a:schemeClr val="bg1">
                    <a:lumMod val="50000"/>
                  </a:schemeClr>
                </a:solidFill>
                <a:latin typeface="ＭＳ ゴシック"/>
                <a:ea typeface="ＭＳ ゴシック"/>
                <a:cs typeface="ＭＳ ゴシック"/>
              </a:rPr>
              <a:t>"&gt;</a:t>
            </a:r>
            <a:r>
              <a:rPr lang="ja-JP" altLang="en-US" sz="900" dirty="0">
                <a:solidFill>
                  <a:schemeClr val="bg1">
                    <a:lumMod val="50000"/>
                  </a:schemeClr>
                </a:solidFill>
                <a:latin typeface="ＭＳ ゴシック"/>
                <a:ea typeface="ＭＳ ゴシック"/>
                <a:cs typeface="ＭＳ ゴシック"/>
              </a:rPr>
              <a:t>登録日</a:t>
            </a:r>
            <a:r>
              <a:rPr lang="en-US" altLang="ja-JP" sz="900" dirty="0">
                <a:solidFill>
                  <a:schemeClr val="bg1">
                    <a:lumMod val="50000"/>
                  </a:schemeClr>
                </a:solidFill>
                <a:latin typeface="ＭＳ ゴシック"/>
                <a:ea typeface="ＭＳ ゴシック"/>
                <a:cs typeface="ＭＳ ゴシック"/>
              </a:rPr>
              <a:t>&lt;/label&gt;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&lt;input type="text" class="form-control" name="</a:t>
            </a:r>
            <a:r>
              <a:rPr lang="en-US" altLang="ja-JP" sz="900" dirty="0" err="1">
                <a:solidFill>
                  <a:schemeClr val="bg1">
                    <a:lumMod val="50000"/>
                  </a:schemeClr>
                </a:solidFill>
                <a:latin typeface="ＭＳ ゴシック"/>
                <a:ea typeface="ＭＳ ゴシック"/>
                <a:cs typeface="ＭＳ ゴシック"/>
              </a:rPr>
              <a:t>serverCreateTime</a:t>
            </a:r>
            <a:r>
              <a:rPr lang="en-US" altLang="ja-JP" sz="900" dirty="0">
                <a:solidFill>
                  <a:schemeClr val="bg1">
                    <a:lumMod val="50000"/>
                  </a:schemeClr>
                </a:solidFill>
                <a:latin typeface="ＭＳ ゴシック"/>
                <a:ea typeface="ＭＳ ゴシック"/>
                <a:cs typeface="ＭＳ ゴシック"/>
              </a:rPr>
              <a:t>" x-</a:t>
            </a:r>
            <a:r>
              <a:rPr lang="en-US" altLang="ja-JP" sz="900" dirty="0" err="1">
                <a:solidFill>
                  <a:schemeClr val="bg1">
                    <a:lumMod val="50000"/>
                  </a:schemeClr>
                </a:solidFill>
                <a:latin typeface="ＭＳ ゴシック"/>
                <a:ea typeface="ＭＳ ゴシック"/>
                <a:cs typeface="ＭＳ ゴシック"/>
              </a:rPr>
              <a:t>ng</a:t>
            </a:r>
            <a:r>
              <a:rPr lang="en-US" altLang="ja-JP" sz="900" dirty="0">
                <a:solidFill>
                  <a:schemeClr val="bg1">
                    <a:lumMod val="50000"/>
                  </a:schemeClr>
                </a:solidFill>
                <a:latin typeface="ＭＳ ゴシック"/>
                <a:ea typeface="ＭＳ ゴシック"/>
                <a:cs typeface="ＭＳ ゴシック"/>
              </a:rPr>
              <a:t>-</a:t>
            </a:r>
            <a:r>
              <a:rPr lang="en-US" altLang="ja-JP" sz="900" dirty="0" err="1">
                <a:solidFill>
                  <a:schemeClr val="bg1">
                    <a:lumMod val="50000"/>
                  </a:schemeClr>
                </a:solidFill>
                <a:latin typeface="ＭＳ ゴシック"/>
                <a:ea typeface="ＭＳ ゴシック"/>
                <a:cs typeface="ＭＳ ゴシック"/>
              </a:rPr>
              <a:t>readonly</a:t>
            </a:r>
            <a:r>
              <a:rPr lang="en-US" altLang="ja-JP" sz="900" dirty="0">
                <a:solidFill>
                  <a:schemeClr val="bg1">
                    <a:lumMod val="50000"/>
                  </a:schemeClr>
                </a:solidFill>
                <a:latin typeface="ＭＳ ゴシック"/>
                <a:ea typeface="ＭＳ ゴシック"/>
                <a:cs typeface="ＭＳ ゴシック"/>
              </a:rPr>
              <a:t>="true" </a:t>
            </a:r>
            <a:endParaRPr lang="en-US" altLang="ja-JP" sz="900" dirty="0" smtClean="0">
              <a:solidFill>
                <a:schemeClr val="bg1">
                  <a:lumMod val="50000"/>
                </a:schemeClr>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a:t>
            </a:r>
            <a:r>
              <a:rPr lang="en-US" altLang="ja-JP" sz="900" dirty="0" smtClean="0">
                <a:solidFill>
                  <a:schemeClr val="bg1">
                    <a:lumMod val="50000"/>
                  </a:schemeClr>
                </a:solidFill>
                <a:latin typeface="ＭＳ ゴシック"/>
                <a:ea typeface="ＭＳ ゴシック"/>
                <a:cs typeface="ＭＳ ゴシック"/>
              </a:rPr>
              <a:t>                  </a:t>
            </a:r>
            <a:r>
              <a:rPr lang="en-US" altLang="ja-JP" sz="900" dirty="0" smtClean="0">
                <a:solidFill>
                  <a:srgbClr val="1C1C1C"/>
                </a:solidFill>
                <a:latin typeface="ＭＳ ゴシック"/>
                <a:ea typeface="ＭＳ ゴシック"/>
                <a:cs typeface="ＭＳ ゴシック"/>
              </a:rPr>
              <a:t> x</a:t>
            </a:r>
            <a:r>
              <a:rPr lang="en-US" altLang="ja-JP" sz="900" dirty="0">
                <a:solidFill>
                  <a:srgbClr val="1C1C1C"/>
                </a:solidFill>
                <a:latin typeface="ＭＳ ゴシック"/>
                <a:ea typeface="ＭＳ ゴシック"/>
                <a:cs typeface="ＭＳ ゴシック"/>
              </a:rPr>
              <a:t>-</a:t>
            </a:r>
            <a:r>
              <a:rPr lang="en-US" altLang="ja-JP" sz="900" dirty="0" err="1">
                <a:solidFill>
                  <a:srgbClr val="1C1C1C"/>
                </a:solidFill>
                <a:latin typeface="ＭＳ ゴシック"/>
                <a:ea typeface="ＭＳ ゴシック"/>
                <a:cs typeface="ＭＳ ゴシック"/>
              </a:rPr>
              <a:t>ng</a:t>
            </a:r>
            <a:r>
              <a:rPr lang="en-US" altLang="ja-JP" sz="900" dirty="0">
                <a:solidFill>
                  <a:srgbClr val="1C1C1C"/>
                </a:solidFill>
                <a:latin typeface="ＭＳ ゴシック"/>
                <a:ea typeface="ＭＳ ゴシック"/>
                <a:cs typeface="ＭＳ ゴシック"/>
              </a:rPr>
              <a:t>-model="</a:t>
            </a:r>
            <a:r>
              <a:rPr lang="en-US" altLang="ja-JP" sz="900" dirty="0" err="1">
                <a:solidFill>
                  <a:srgbClr val="1C1C1C"/>
                </a:solidFill>
                <a:latin typeface="ＭＳ ゴシック"/>
                <a:ea typeface="ＭＳ ゴシック"/>
                <a:cs typeface="ＭＳ ゴシック"/>
              </a:rPr>
              <a:t>customer.serverCreateTime</a:t>
            </a:r>
            <a:r>
              <a:rPr lang="en-US" altLang="ja-JP" sz="900" dirty="0">
                <a:solidFill>
                  <a:srgbClr val="1C1C1C"/>
                </a:solidFill>
                <a:latin typeface="ＭＳ ゴシック"/>
                <a:ea typeface="ＭＳ ゴシック"/>
                <a:cs typeface="ＭＳ ゴシック"/>
              </a:rPr>
              <a:t>" </a:t>
            </a:r>
            <a:r>
              <a:rPr lang="en-US" altLang="ja-JP" sz="9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&lt;div class="form-group"&gt;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&lt;label class="control-label" for="</a:t>
            </a:r>
            <a:r>
              <a:rPr lang="en-US" altLang="ja-JP" sz="900" dirty="0" err="1">
                <a:solidFill>
                  <a:schemeClr val="bg1">
                    <a:lumMod val="50000"/>
                  </a:schemeClr>
                </a:solidFill>
                <a:latin typeface="ＭＳ ゴシック"/>
                <a:ea typeface="ＭＳ ゴシック"/>
                <a:cs typeface="ＭＳ ゴシック"/>
              </a:rPr>
              <a:t>serverUpdateTime</a:t>
            </a:r>
            <a:r>
              <a:rPr lang="en-US" altLang="ja-JP" sz="900" dirty="0">
                <a:solidFill>
                  <a:schemeClr val="bg1">
                    <a:lumMod val="50000"/>
                  </a:schemeClr>
                </a:solidFill>
                <a:latin typeface="ＭＳ ゴシック"/>
                <a:ea typeface="ＭＳ ゴシック"/>
                <a:cs typeface="ＭＳ ゴシック"/>
              </a:rPr>
              <a:t>"&gt;</a:t>
            </a:r>
            <a:r>
              <a:rPr lang="ja-JP" altLang="en-US" sz="900" dirty="0">
                <a:solidFill>
                  <a:schemeClr val="bg1">
                    <a:lumMod val="50000"/>
                  </a:schemeClr>
                </a:solidFill>
                <a:latin typeface="ＭＳ ゴシック"/>
                <a:ea typeface="ＭＳ ゴシック"/>
                <a:cs typeface="ＭＳ ゴシック"/>
              </a:rPr>
              <a:t>更新日</a:t>
            </a:r>
            <a:r>
              <a:rPr lang="en-US" altLang="ja-JP" sz="900" dirty="0">
                <a:solidFill>
                  <a:schemeClr val="bg1">
                    <a:lumMod val="50000"/>
                  </a:schemeClr>
                </a:solidFill>
                <a:latin typeface="ＭＳ ゴシック"/>
                <a:ea typeface="ＭＳ ゴシック"/>
                <a:cs typeface="ＭＳ ゴシック"/>
              </a:rPr>
              <a:t>&lt;/label&gt;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&lt;input type="text" class="form-control" name="</a:t>
            </a:r>
            <a:r>
              <a:rPr lang="en-US" altLang="ja-JP" sz="900" dirty="0" err="1">
                <a:solidFill>
                  <a:schemeClr val="bg1">
                    <a:lumMod val="50000"/>
                  </a:schemeClr>
                </a:solidFill>
                <a:latin typeface="ＭＳ ゴシック"/>
                <a:ea typeface="ＭＳ ゴシック"/>
                <a:cs typeface="ＭＳ ゴシック"/>
              </a:rPr>
              <a:t>serverUpdateTime</a:t>
            </a:r>
            <a:r>
              <a:rPr lang="en-US" altLang="ja-JP" sz="900" dirty="0">
                <a:solidFill>
                  <a:schemeClr val="bg1">
                    <a:lumMod val="50000"/>
                  </a:schemeClr>
                </a:solidFill>
                <a:latin typeface="ＭＳ ゴシック"/>
                <a:ea typeface="ＭＳ ゴシック"/>
                <a:cs typeface="ＭＳ ゴシック"/>
              </a:rPr>
              <a:t>" x-</a:t>
            </a:r>
            <a:r>
              <a:rPr lang="en-US" altLang="ja-JP" sz="900" dirty="0" err="1">
                <a:solidFill>
                  <a:schemeClr val="bg1">
                    <a:lumMod val="50000"/>
                  </a:schemeClr>
                </a:solidFill>
                <a:latin typeface="ＭＳ ゴシック"/>
                <a:ea typeface="ＭＳ ゴシック"/>
                <a:cs typeface="ＭＳ ゴシック"/>
              </a:rPr>
              <a:t>ng</a:t>
            </a:r>
            <a:r>
              <a:rPr lang="en-US" altLang="ja-JP" sz="900" dirty="0">
                <a:solidFill>
                  <a:schemeClr val="bg1">
                    <a:lumMod val="50000"/>
                  </a:schemeClr>
                </a:solidFill>
                <a:latin typeface="ＭＳ ゴシック"/>
                <a:ea typeface="ＭＳ ゴシック"/>
                <a:cs typeface="ＭＳ ゴシック"/>
              </a:rPr>
              <a:t>-</a:t>
            </a:r>
            <a:r>
              <a:rPr lang="en-US" altLang="ja-JP" sz="900" dirty="0" err="1">
                <a:solidFill>
                  <a:schemeClr val="bg1">
                    <a:lumMod val="50000"/>
                  </a:schemeClr>
                </a:solidFill>
                <a:latin typeface="ＭＳ ゴシック"/>
                <a:ea typeface="ＭＳ ゴシック"/>
                <a:cs typeface="ＭＳ ゴシック"/>
              </a:rPr>
              <a:t>readonly</a:t>
            </a:r>
            <a:r>
              <a:rPr lang="en-US" altLang="ja-JP" sz="900" dirty="0">
                <a:solidFill>
                  <a:schemeClr val="bg1">
                    <a:lumMod val="50000"/>
                  </a:schemeClr>
                </a:solidFill>
                <a:latin typeface="ＭＳ ゴシック"/>
                <a:ea typeface="ＭＳ ゴシック"/>
                <a:cs typeface="ＭＳ ゴシック"/>
              </a:rPr>
              <a:t>="true" </a:t>
            </a:r>
            <a:endParaRPr lang="en-US" altLang="ja-JP" sz="900" dirty="0" smtClean="0">
              <a:solidFill>
                <a:schemeClr val="bg1">
                  <a:lumMod val="50000"/>
                </a:schemeClr>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a:t>
            </a:r>
            <a:r>
              <a:rPr lang="en-US" altLang="ja-JP" sz="900" dirty="0" smtClean="0">
                <a:solidFill>
                  <a:schemeClr val="bg1">
                    <a:lumMod val="50000"/>
                  </a:schemeClr>
                </a:solidFill>
                <a:latin typeface="ＭＳ ゴシック"/>
                <a:ea typeface="ＭＳ ゴシック"/>
                <a:cs typeface="ＭＳ ゴシック"/>
              </a:rPr>
              <a:t>                   </a:t>
            </a:r>
            <a:r>
              <a:rPr lang="en-US" altLang="ja-JP" sz="900" dirty="0" smtClean="0">
                <a:solidFill>
                  <a:srgbClr val="1C1C1C"/>
                </a:solidFill>
                <a:latin typeface="ＭＳ ゴシック"/>
                <a:ea typeface="ＭＳ ゴシック"/>
                <a:cs typeface="ＭＳ ゴシック"/>
              </a:rPr>
              <a:t>x</a:t>
            </a:r>
            <a:r>
              <a:rPr lang="en-US" altLang="ja-JP" sz="900" dirty="0">
                <a:solidFill>
                  <a:srgbClr val="1C1C1C"/>
                </a:solidFill>
                <a:latin typeface="ＭＳ ゴシック"/>
                <a:ea typeface="ＭＳ ゴシック"/>
                <a:cs typeface="ＭＳ ゴシック"/>
              </a:rPr>
              <a:t>-</a:t>
            </a:r>
            <a:r>
              <a:rPr lang="en-US" altLang="ja-JP" sz="900" dirty="0" err="1">
                <a:solidFill>
                  <a:srgbClr val="1C1C1C"/>
                </a:solidFill>
                <a:latin typeface="ＭＳ ゴシック"/>
                <a:ea typeface="ＭＳ ゴシック"/>
                <a:cs typeface="ＭＳ ゴシック"/>
              </a:rPr>
              <a:t>ng</a:t>
            </a:r>
            <a:r>
              <a:rPr lang="en-US" altLang="ja-JP" sz="900" dirty="0">
                <a:solidFill>
                  <a:srgbClr val="1C1C1C"/>
                </a:solidFill>
                <a:latin typeface="ＭＳ ゴシック"/>
                <a:ea typeface="ＭＳ ゴシック"/>
                <a:cs typeface="ＭＳ ゴシック"/>
              </a:rPr>
              <a:t>-model="</a:t>
            </a:r>
            <a:r>
              <a:rPr lang="en-US" altLang="ja-JP" sz="900" dirty="0" err="1">
                <a:solidFill>
                  <a:srgbClr val="1C1C1C"/>
                </a:solidFill>
                <a:latin typeface="ＭＳ ゴシック"/>
                <a:ea typeface="ＭＳ ゴシック"/>
                <a:cs typeface="ＭＳ ゴシック"/>
              </a:rPr>
              <a:t>customer.serverUpdateTime</a:t>
            </a:r>
            <a:r>
              <a:rPr lang="en-US" altLang="ja-JP" sz="900" dirty="0">
                <a:solidFill>
                  <a:srgbClr val="1C1C1C"/>
                </a:solidFill>
                <a:latin typeface="ＭＳ ゴシック"/>
                <a:ea typeface="ＭＳ ゴシック"/>
                <a:cs typeface="ＭＳ ゴシック"/>
              </a:rPr>
              <a:t>" </a:t>
            </a:r>
            <a:r>
              <a:rPr lang="en-US" altLang="ja-JP" sz="9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&lt;/div&gt;          </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&lt;/form&gt;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&lt;div class="panel-footer container-fluid" style="padding-left: 0px; padding-right: 0px"&gt;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&lt;div class="row-fluid"&gt;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&lt;div class="col-md-3"&gt;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&lt;div class="col-md-offset-3 col-md-6"&gt;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&lt;input type="button" class="</a:t>
            </a:r>
            <a:r>
              <a:rPr lang="en-US" altLang="ja-JP" sz="900" dirty="0" err="1">
                <a:solidFill>
                  <a:schemeClr val="bg1">
                    <a:lumMod val="50000"/>
                  </a:schemeClr>
                </a:solidFill>
                <a:latin typeface="ＭＳ ゴシック"/>
                <a:ea typeface="ＭＳ ゴシック"/>
                <a:cs typeface="ＭＳ ゴシック"/>
              </a:rPr>
              <a:t>btn</a:t>
            </a:r>
            <a:r>
              <a:rPr lang="en-US" altLang="ja-JP" sz="900" dirty="0">
                <a:solidFill>
                  <a:schemeClr val="bg1">
                    <a:lumMod val="50000"/>
                  </a:schemeClr>
                </a:solidFill>
                <a:latin typeface="ＭＳ ゴシック"/>
                <a:ea typeface="ＭＳ ゴシック"/>
                <a:cs typeface="ＭＳ ゴシック"/>
              </a:rPr>
              <a:t> </a:t>
            </a:r>
            <a:r>
              <a:rPr lang="en-US" altLang="ja-JP" sz="900" dirty="0" err="1">
                <a:solidFill>
                  <a:schemeClr val="bg1">
                    <a:lumMod val="50000"/>
                  </a:schemeClr>
                </a:solidFill>
                <a:latin typeface="ＭＳ ゴシック"/>
                <a:ea typeface="ＭＳ ゴシック"/>
                <a:cs typeface="ＭＳ ゴシック"/>
              </a:rPr>
              <a:t>btn</a:t>
            </a:r>
            <a:r>
              <a:rPr lang="en-US" altLang="ja-JP" sz="900" dirty="0">
                <a:solidFill>
                  <a:schemeClr val="bg1">
                    <a:lumMod val="50000"/>
                  </a:schemeClr>
                </a:solidFill>
                <a:latin typeface="ＭＳ ゴシック"/>
                <a:ea typeface="ＭＳ ゴシック"/>
                <a:cs typeface="ＭＳ ゴシック"/>
              </a:rPr>
              <a:t>-primary" style="width: 48%" </a:t>
            </a:r>
            <a:r>
              <a:rPr lang="en-US" altLang="ja-JP" sz="900" dirty="0">
                <a:solidFill>
                  <a:srgbClr val="1C1C1C"/>
                </a:solidFill>
                <a:latin typeface="ＭＳ ゴシック"/>
                <a:ea typeface="ＭＳ ゴシック"/>
                <a:cs typeface="ＭＳ ゴシック"/>
              </a:rPr>
              <a:t>x-</a:t>
            </a:r>
            <a:r>
              <a:rPr lang="en-US" altLang="ja-JP" sz="900" dirty="0" err="1">
                <a:solidFill>
                  <a:srgbClr val="1C1C1C"/>
                </a:solidFill>
                <a:latin typeface="ＭＳ ゴシック"/>
                <a:ea typeface="ＭＳ ゴシック"/>
                <a:cs typeface="ＭＳ ゴシック"/>
              </a:rPr>
              <a:t>ng</a:t>
            </a:r>
            <a:r>
              <a:rPr lang="en-US" altLang="ja-JP" sz="900" dirty="0">
                <a:solidFill>
                  <a:srgbClr val="1C1C1C"/>
                </a:solidFill>
                <a:latin typeface="ＭＳ ゴシック"/>
                <a:ea typeface="ＭＳ ゴシック"/>
                <a:cs typeface="ＭＳ ゴシック"/>
              </a:rPr>
              <a:t>-click="</a:t>
            </a:r>
            <a:r>
              <a:rPr lang="en-US" altLang="ja-JP" sz="900" dirty="0" err="1">
                <a:solidFill>
                  <a:srgbClr val="1C1C1C"/>
                </a:solidFill>
                <a:latin typeface="ＭＳ ゴシック"/>
                <a:ea typeface="ＭＳ ゴシック"/>
                <a:cs typeface="ＭＳ ゴシック"/>
              </a:rPr>
              <a:t>dismissDetailDialog</a:t>
            </a:r>
            <a:r>
              <a:rPr lang="en-US" altLang="ja-JP" sz="900" dirty="0">
                <a:solidFill>
                  <a:srgbClr val="1C1C1C"/>
                </a:solidFill>
                <a:latin typeface="ＭＳ ゴシック"/>
                <a:ea typeface="ＭＳ ゴシック"/>
                <a:cs typeface="ＭＳ ゴシック"/>
              </a:rPr>
              <a:t>()" </a:t>
            </a:r>
            <a:r>
              <a:rPr lang="en-US" altLang="ja-JP" sz="900" dirty="0">
                <a:solidFill>
                  <a:schemeClr val="bg1">
                    <a:lumMod val="50000"/>
                  </a:schemeClr>
                </a:solidFill>
                <a:latin typeface="ＭＳ ゴシック"/>
                <a:ea typeface="ＭＳ ゴシック"/>
                <a:cs typeface="ＭＳ ゴシック"/>
              </a:rPr>
              <a:t>value="</a:t>
            </a:r>
            <a:r>
              <a:rPr lang="ja-JP" altLang="en-US" sz="900" dirty="0">
                <a:solidFill>
                  <a:schemeClr val="bg1">
                    <a:lumMod val="50000"/>
                  </a:schemeClr>
                </a:solidFill>
                <a:latin typeface="ＭＳ ゴシック"/>
                <a:ea typeface="ＭＳ ゴシック"/>
                <a:cs typeface="ＭＳ ゴシック"/>
              </a:rPr>
              <a:t>キャンセル</a:t>
            </a:r>
            <a:r>
              <a:rPr lang="en-US" altLang="ja-JP" sz="900" dirty="0">
                <a:solidFill>
                  <a:schemeClr val="bg1">
                    <a:lumMod val="50000"/>
                  </a:schemeClr>
                </a:solidFill>
                <a:latin typeface="ＭＳ ゴシック"/>
                <a:ea typeface="ＭＳ ゴシック"/>
                <a:cs typeface="ＭＳ ゴシック"/>
              </a:rPr>
              <a:t>" /&gt;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&lt;input type="button" class="</a:t>
            </a:r>
            <a:r>
              <a:rPr lang="en-US" altLang="ja-JP" sz="900" dirty="0" err="1">
                <a:solidFill>
                  <a:schemeClr val="bg1">
                    <a:lumMod val="50000"/>
                  </a:schemeClr>
                </a:solidFill>
                <a:latin typeface="ＭＳ ゴシック"/>
                <a:ea typeface="ＭＳ ゴシック"/>
                <a:cs typeface="ＭＳ ゴシック"/>
              </a:rPr>
              <a:t>btn</a:t>
            </a:r>
            <a:r>
              <a:rPr lang="en-US" altLang="ja-JP" sz="900" dirty="0">
                <a:solidFill>
                  <a:schemeClr val="bg1">
                    <a:lumMod val="50000"/>
                  </a:schemeClr>
                </a:solidFill>
                <a:latin typeface="ＭＳ ゴシック"/>
                <a:ea typeface="ＭＳ ゴシック"/>
                <a:cs typeface="ＭＳ ゴシック"/>
              </a:rPr>
              <a:t> </a:t>
            </a:r>
            <a:r>
              <a:rPr lang="en-US" altLang="ja-JP" sz="900" dirty="0" err="1">
                <a:solidFill>
                  <a:schemeClr val="bg1">
                    <a:lumMod val="50000"/>
                  </a:schemeClr>
                </a:solidFill>
                <a:latin typeface="ＭＳ ゴシック"/>
                <a:ea typeface="ＭＳ ゴシック"/>
                <a:cs typeface="ＭＳ ゴシック"/>
              </a:rPr>
              <a:t>btn</a:t>
            </a:r>
            <a:r>
              <a:rPr lang="en-US" altLang="ja-JP" sz="900" dirty="0">
                <a:solidFill>
                  <a:schemeClr val="bg1">
                    <a:lumMod val="50000"/>
                  </a:schemeClr>
                </a:solidFill>
                <a:latin typeface="ＭＳ ゴシック"/>
                <a:ea typeface="ＭＳ ゴシック"/>
                <a:cs typeface="ＭＳ ゴシック"/>
              </a:rPr>
              <a:t>-primary pull-right" style="width: 48%" x-</a:t>
            </a:r>
            <a:r>
              <a:rPr lang="en-US" altLang="ja-JP" sz="900" dirty="0" err="1">
                <a:solidFill>
                  <a:schemeClr val="bg1">
                    <a:lumMod val="50000"/>
                  </a:schemeClr>
                </a:solidFill>
                <a:latin typeface="ＭＳ ゴシック"/>
                <a:ea typeface="ＭＳ ゴシック"/>
                <a:cs typeface="ＭＳ ゴシック"/>
              </a:rPr>
              <a:t>ng</a:t>
            </a:r>
            <a:r>
              <a:rPr lang="en-US" altLang="ja-JP" sz="900" dirty="0">
                <a:solidFill>
                  <a:schemeClr val="bg1">
                    <a:lumMod val="50000"/>
                  </a:schemeClr>
                </a:solidFill>
                <a:latin typeface="ＭＳ ゴシック"/>
                <a:ea typeface="ＭＳ ゴシック"/>
                <a:cs typeface="ＭＳ ゴシック"/>
              </a:rPr>
              <a:t>-disabled="</a:t>
            </a:r>
            <a:r>
              <a:rPr lang="en-US" altLang="ja-JP" sz="900" dirty="0" err="1">
                <a:solidFill>
                  <a:schemeClr val="bg1">
                    <a:lumMod val="50000"/>
                  </a:schemeClr>
                </a:solidFill>
                <a:latin typeface="ＭＳ ゴシック"/>
                <a:ea typeface="ＭＳ ゴシック"/>
                <a:cs typeface="ＭＳ ゴシック"/>
              </a:rPr>
              <a:t>customerForm</a:t>
            </a:r>
            <a:r>
              <a:rPr lang="en-US" altLang="ja-JP" sz="900" dirty="0">
                <a:solidFill>
                  <a:schemeClr val="bg1">
                    <a:lumMod val="50000"/>
                  </a:schemeClr>
                </a:solidFill>
                <a:latin typeface="ＭＳ ゴシック"/>
                <a:ea typeface="ＭＳ ゴシック"/>
                <a:cs typeface="ＭＳ ゴシック"/>
              </a:rPr>
              <a:t>.$invalid" </a:t>
            </a:r>
            <a:endParaRPr lang="en-US" altLang="ja-JP" sz="900" dirty="0" smtClean="0">
              <a:solidFill>
                <a:schemeClr val="bg1">
                  <a:lumMod val="50000"/>
                </a:schemeClr>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900" dirty="0" smtClean="0">
                <a:solidFill>
                  <a:srgbClr val="1C1C1C"/>
                </a:solidFill>
                <a:latin typeface="ＭＳ ゴシック"/>
                <a:ea typeface="ＭＳ ゴシック"/>
                <a:cs typeface="ＭＳ ゴシック"/>
              </a:rPr>
              <a:t>		    x</a:t>
            </a:r>
            <a:r>
              <a:rPr lang="en-US" altLang="ja-JP" sz="900" dirty="0">
                <a:solidFill>
                  <a:srgbClr val="1C1C1C"/>
                </a:solidFill>
                <a:latin typeface="ＭＳ ゴシック"/>
                <a:ea typeface="ＭＳ ゴシック"/>
                <a:cs typeface="ＭＳ ゴシック"/>
              </a:rPr>
              <a:t>-</a:t>
            </a:r>
            <a:r>
              <a:rPr lang="en-US" altLang="ja-JP" sz="900" dirty="0" err="1">
                <a:solidFill>
                  <a:srgbClr val="1C1C1C"/>
                </a:solidFill>
                <a:latin typeface="ＭＳ ゴシック"/>
                <a:ea typeface="ＭＳ ゴシック"/>
                <a:cs typeface="ＭＳ ゴシック"/>
              </a:rPr>
              <a:t>ng</a:t>
            </a:r>
            <a:r>
              <a:rPr lang="en-US" altLang="ja-JP" sz="900" dirty="0">
                <a:solidFill>
                  <a:srgbClr val="1C1C1C"/>
                </a:solidFill>
                <a:latin typeface="ＭＳ ゴシック"/>
                <a:ea typeface="ＭＳ ゴシック"/>
                <a:cs typeface="ＭＳ ゴシック"/>
              </a:rPr>
              <a:t>-click="</a:t>
            </a:r>
            <a:r>
              <a:rPr lang="en-US" altLang="ja-JP" sz="900" dirty="0" err="1">
                <a:solidFill>
                  <a:srgbClr val="1C1C1C"/>
                </a:solidFill>
                <a:latin typeface="ＭＳ ゴシック"/>
                <a:ea typeface="ＭＳ ゴシック"/>
                <a:cs typeface="ＭＳ ゴシック"/>
              </a:rPr>
              <a:t>closeDetailDialog</a:t>
            </a:r>
            <a:r>
              <a:rPr lang="en-US" altLang="ja-JP" sz="900" dirty="0">
                <a:solidFill>
                  <a:srgbClr val="1C1C1C"/>
                </a:solidFill>
                <a:latin typeface="ＭＳ ゴシック"/>
                <a:ea typeface="ＭＳ ゴシック"/>
                <a:cs typeface="ＭＳ ゴシック"/>
              </a:rPr>
              <a:t>()" </a:t>
            </a:r>
            <a:r>
              <a:rPr lang="en-US" altLang="ja-JP" sz="900" dirty="0">
                <a:solidFill>
                  <a:schemeClr val="bg1">
                    <a:lumMod val="50000"/>
                  </a:schemeClr>
                </a:solidFill>
                <a:latin typeface="ＭＳ ゴシック"/>
                <a:ea typeface="ＭＳ ゴシック"/>
                <a:cs typeface="ＭＳ ゴシック"/>
              </a:rPr>
              <a:t>value="</a:t>
            </a:r>
            <a:r>
              <a:rPr lang="ja-JP" altLang="en-US" sz="900" dirty="0">
                <a:solidFill>
                  <a:schemeClr val="bg1">
                    <a:lumMod val="50000"/>
                  </a:schemeClr>
                </a:solidFill>
                <a:latin typeface="ＭＳ ゴシック"/>
                <a:ea typeface="ＭＳ ゴシック"/>
                <a:cs typeface="ＭＳ ゴシック"/>
              </a:rPr>
              <a:t>保存</a:t>
            </a:r>
            <a:r>
              <a:rPr lang="en-US" altLang="ja-JP" sz="900" dirty="0">
                <a:solidFill>
                  <a:schemeClr val="bg1">
                    <a:lumMod val="50000"/>
                  </a:schemeClr>
                </a:solidFill>
                <a:latin typeface="ＭＳ ゴシック"/>
                <a:ea typeface="ＭＳ ゴシック"/>
                <a:cs typeface="ＭＳ ゴシック"/>
              </a:rPr>
              <a:t>" /&gt;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900" dirty="0">
                <a:solidFill>
                  <a:schemeClr val="bg1">
                    <a:lumMod val="50000"/>
                  </a:schemeClr>
                </a:solidFill>
                <a:latin typeface="ＭＳ ゴシック"/>
                <a:ea typeface="ＭＳ ゴシック"/>
                <a:cs typeface="ＭＳ ゴシック"/>
              </a:rPr>
              <a:t>&lt;/div&gt;</a:t>
            </a:r>
            <a:endParaRPr kumimoji="1" lang="ja-JP" altLang="en-US" sz="900" dirty="0">
              <a:solidFill>
                <a:schemeClr val="bg1">
                  <a:lumMod val="50000"/>
                </a:schemeClr>
              </a:solidFill>
              <a:latin typeface="ＭＳ ゴシック"/>
              <a:ea typeface="ＭＳ ゴシック"/>
              <a:cs typeface="ＭＳ ゴシック"/>
            </a:endParaRPr>
          </a:p>
        </p:txBody>
      </p:sp>
      <p:sp>
        <p:nvSpPr>
          <p:cNvPr id="4" name="テキスト ボックス 3"/>
          <p:cNvSpPr txBox="1"/>
          <p:nvPr/>
        </p:nvSpPr>
        <p:spPr>
          <a:xfrm>
            <a:off x="432171" y="1217048"/>
            <a:ext cx="5405333" cy="369332"/>
          </a:xfrm>
          <a:prstGeom prst="rect">
            <a:avLst/>
          </a:prstGeom>
          <a:noFill/>
        </p:spPr>
        <p:txBody>
          <a:bodyPr wrap="none" rtlCol="0">
            <a:spAutoFit/>
          </a:bodyPr>
          <a:lstStyle/>
          <a:p>
            <a:r>
              <a:rPr kumimoji="1" lang="en-US" altLang="ja-JP" dirty="0" smtClean="0">
                <a:latin typeface="+mn-ea"/>
                <a:ea typeface="+mn-ea"/>
              </a:rPr>
              <a:t>components/simple-crud/</a:t>
            </a:r>
            <a:r>
              <a:rPr kumimoji="1" lang="en-US" altLang="ja-JP" dirty="0" err="1" smtClean="0">
                <a:latin typeface="+mn-ea"/>
                <a:ea typeface="+mn-ea"/>
              </a:rPr>
              <a:t>customerDetail.html</a:t>
            </a:r>
            <a:endParaRPr kumimoji="1" lang="ja-JP" altLang="en-US" dirty="0">
              <a:latin typeface="+mn-ea"/>
              <a:ea typeface="+mn-ea"/>
            </a:endParaRPr>
          </a:p>
        </p:txBody>
      </p:sp>
      <p:cxnSp>
        <p:nvCxnSpPr>
          <p:cNvPr id="5" name="直線コネクタ 4"/>
          <p:cNvCxnSpPr/>
          <p:nvPr/>
        </p:nvCxnSpPr>
        <p:spPr>
          <a:xfrm>
            <a:off x="4356233" y="2681039"/>
            <a:ext cx="1481271"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1673757" y="3794727"/>
            <a:ext cx="2250759"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1673757" y="4487572"/>
            <a:ext cx="2162886"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5084473" y="5707091"/>
            <a:ext cx="1947595"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2418454" y="5991778"/>
            <a:ext cx="1806264"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16" name="四角形吹き出し 15"/>
          <p:cNvSpPr/>
          <p:nvPr/>
        </p:nvSpPr>
        <p:spPr>
          <a:xfrm>
            <a:off x="6758652" y="2504704"/>
            <a:ext cx="1538150" cy="996506"/>
          </a:xfrm>
          <a:prstGeom prst="wedgeRectCallout">
            <a:avLst>
              <a:gd name="adj1" fmla="val -107759"/>
              <a:gd name="adj2" fmla="val -31263"/>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nSpc>
                <a:spcPct val="120000"/>
              </a:lnSpc>
            </a:pPr>
            <a:r>
              <a:rPr lang="en-US" altLang="ja-JP" sz="1400" dirty="0" err="1" smtClean="0">
                <a:solidFill>
                  <a:schemeClr val="tx1">
                    <a:lumMod val="90000"/>
                    <a:lumOff val="10000"/>
                  </a:schemeClr>
                </a:solidFill>
              </a:rPr>
              <a:t>Customer</a:t>
            </a:r>
            <a:r>
              <a:rPr kumimoji="1" lang="en-US" altLang="ja-JP" sz="1400" dirty="0" err="1" smtClean="0">
                <a:solidFill>
                  <a:schemeClr val="tx1">
                    <a:lumMod val="90000"/>
                    <a:lumOff val="10000"/>
                  </a:schemeClr>
                </a:solidFill>
              </a:rPr>
              <a:t>Contoller</a:t>
            </a:r>
            <a:r>
              <a:rPr lang="ja-JP" altLang="en-US" sz="1400" dirty="0" smtClean="0">
                <a:solidFill>
                  <a:schemeClr val="tx1">
                    <a:lumMod val="90000"/>
                    <a:lumOff val="10000"/>
                  </a:schemeClr>
                </a:solidFill>
              </a:rPr>
              <a:t>で定義した詳細画面用の</a:t>
            </a:r>
            <a:r>
              <a:rPr lang="en-US" altLang="ja-JP" sz="1400" dirty="0" smtClean="0">
                <a:solidFill>
                  <a:schemeClr val="tx1">
                    <a:lumMod val="90000"/>
                    <a:lumOff val="10000"/>
                  </a:schemeClr>
                </a:solidFill>
              </a:rPr>
              <a:t>Customer</a:t>
            </a:r>
            <a:r>
              <a:rPr lang="ja-JP" altLang="en-US" sz="1400" dirty="0" smtClean="0">
                <a:solidFill>
                  <a:schemeClr val="tx1">
                    <a:lumMod val="90000"/>
                    <a:lumOff val="10000"/>
                  </a:schemeClr>
                </a:solidFill>
              </a:rPr>
              <a:t>変数の各種プロパティ</a:t>
            </a:r>
            <a:r>
              <a:rPr kumimoji="1" lang="ja-JP" altLang="en-US" sz="1400" dirty="0" smtClean="0">
                <a:solidFill>
                  <a:schemeClr val="tx1">
                    <a:lumMod val="90000"/>
                    <a:lumOff val="10000"/>
                  </a:schemeClr>
                </a:solidFill>
              </a:rPr>
              <a:t>を</a:t>
            </a:r>
            <a:r>
              <a:rPr lang="ja-JP" altLang="en-US" sz="1400" dirty="0" smtClean="0">
                <a:solidFill>
                  <a:schemeClr val="tx1">
                    <a:lumMod val="90000"/>
                    <a:lumOff val="10000"/>
                  </a:schemeClr>
                </a:solidFill>
              </a:rPr>
              <a:t>入力</a:t>
            </a:r>
            <a:r>
              <a:rPr kumimoji="1" lang="ja-JP" altLang="en-US" sz="1400" dirty="0" smtClean="0">
                <a:solidFill>
                  <a:schemeClr val="tx1">
                    <a:lumMod val="90000"/>
                    <a:lumOff val="10000"/>
                  </a:schemeClr>
                </a:solidFill>
              </a:rPr>
              <a:t>フィールドにバインドする</a:t>
            </a:r>
          </a:p>
        </p:txBody>
      </p:sp>
      <p:sp>
        <p:nvSpPr>
          <p:cNvPr id="18" name="四角形吹き出し 17"/>
          <p:cNvSpPr/>
          <p:nvPr/>
        </p:nvSpPr>
        <p:spPr>
          <a:xfrm>
            <a:off x="6641243" y="4566475"/>
            <a:ext cx="1808191" cy="859457"/>
          </a:xfrm>
          <a:prstGeom prst="wedgeRectCallout">
            <a:avLst>
              <a:gd name="adj1" fmla="val -84714"/>
              <a:gd name="adj2" fmla="val 65344"/>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nSpc>
                <a:spcPct val="120000"/>
              </a:lnSpc>
            </a:pPr>
            <a:r>
              <a:rPr lang="ja-JP" altLang="en-US" sz="1400" dirty="0" smtClean="0">
                <a:solidFill>
                  <a:schemeClr val="tx1">
                    <a:lumMod val="90000"/>
                    <a:lumOff val="10000"/>
                  </a:schemeClr>
                </a:solidFill>
              </a:rPr>
              <a:t>キャンセル</a:t>
            </a:r>
            <a:r>
              <a:rPr kumimoji="1" lang="ja-JP" altLang="en-US" sz="1400" dirty="0" smtClean="0">
                <a:solidFill>
                  <a:schemeClr val="tx1">
                    <a:lumMod val="90000"/>
                    <a:lumOff val="10000"/>
                  </a:schemeClr>
                </a:solidFill>
              </a:rPr>
              <a:t>ボタンが押下された時に</a:t>
            </a:r>
            <a:r>
              <a:rPr kumimoji="1" lang="en-US" altLang="ja-JP" sz="1400" dirty="0" err="1" smtClean="0">
                <a:solidFill>
                  <a:schemeClr val="tx1">
                    <a:lumMod val="90000"/>
                    <a:lumOff val="10000"/>
                  </a:schemeClr>
                </a:solidFill>
              </a:rPr>
              <a:t>CustomerContoller</a:t>
            </a:r>
            <a:r>
              <a:rPr kumimoji="1" lang="ja-JP" altLang="en-US" sz="1400" dirty="0" smtClean="0">
                <a:solidFill>
                  <a:schemeClr val="tx1">
                    <a:lumMod val="90000"/>
                    <a:lumOff val="10000"/>
                  </a:schemeClr>
                </a:solidFill>
              </a:rPr>
              <a:t>の</a:t>
            </a:r>
            <a:r>
              <a:rPr kumimoji="1" lang="en-US" altLang="ja-JP" sz="1400" dirty="0" err="1" smtClean="0">
                <a:solidFill>
                  <a:schemeClr val="tx1">
                    <a:lumMod val="90000"/>
                    <a:lumOff val="10000"/>
                  </a:schemeClr>
                </a:solidFill>
              </a:rPr>
              <a:t>dismissDetailDialog</a:t>
            </a:r>
            <a:r>
              <a:rPr kumimoji="1" lang="ja-JP" altLang="en-US" sz="1400" dirty="0" smtClean="0">
                <a:solidFill>
                  <a:schemeClr val="tx1">
                    <a:lumMod val="90000"/>
                    <a:lumOff val="10000"/>
                  </a:schemeClr>
                </a:solidFill>
              </a:rPr>
              <a:t>関数を呼びだす</a:t>
            </a:r>
          </a:p>
        </p:txBody>
      </p:sp>
      <p:sp>
        <p:nvSpPr>
          <p:cNvPr id="19" name="四角形吹き出し 18"/>
          <p:cNvSpPr/>
          <p:nvPr/>
        </p:nvSpPr>
        <p:spPr>
          <a:xfrm>
            <a:off x="4833052" y="5927099"/>
            <a:ext cx="1808191" cy="859457"/>
          </a:xfrm>
          <a:prstGeom prst="wedgeRectCallout">
            <a:avLst>
              <a:gd name="adj1" fmla="val -92031"/>
              <a:gd name="adj2" fmla="val -37269"/>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lang="ja-JP" altLang="en-US" sz="1400" dirty="0" smtClean="0">
                <a:solidFill>
                  <a:schemeClr val="tx1">
                    <a:lumMod val="90000"/>
                    <a:lumOff val="10000"/>
                  </a:schemeClr>
                </a:solidFill>
              </a:rPr>
              <a:t>保存</a:t>
            </a:r>
            <a:r>
              <a:rPr kumimoji="1" lang="ja-JP" altLang="en-US" sz="1400" dirty="0" smtClean="0">
                <a:solidFill>
                  <a:schemeClr val="tx1">
                    <a:lumMod val="90000"/>
                    <a:lumOff val="10000"/>
                  </a:schemeClr>
                </a:solidFill>
              </a:rPr>
              <a:t>ボタンが押下された時に</a:t>
            </a:r>
            <a:r>
              <a:rPr kumimoji="1" lang="en-US" altLang="ja-JP" sz="1400" dirty="0" err="1" smtClean="0">
                <a:solidFill>
                  <a:schemeClr val="tx1">
                    <a:lumMod val="90000"/>
                    <a:lumOff val="10000"/>
                  </a:schemeClr>
                </a:solidFill>
              </a:rPr>
              <a:t>CustomerContoller</a:t>
            </a:r>
            <a:r>
              <a:rPr kumimoji="1" lang="ja-JP" altLang="en-US" sz="1400" dirty="0" smtClean="0">
                <a:solidFill>
                  <a:schemeClr val="tx1">
                    <a:lumMod val="90000"/>
                    <a:lumOff val="10000"/>
                  </a:schemeClr>
                </a:solidFill>
              </a:rPr>
              <a:t>の</a:t>
            </a:r>
            <a:r>
              <a:rPr lang="en-US" altLang="ja-JP" sz="1400" dirty="0" err="1" smtClean="0">
                <a:solidFill>
                  <a:schemeClr val="tx1">
                    <a:lumMod val="90000"/>
                    <a:lumOff val="10000"/>
                  </a:schemeClr>
                </a:solidFill>
              </a:rPr>
              <a:t>close</a:t>
            </a:r>
            <a:r>
              <a:rPr kumimoji="1" lang="en-US" altLang="ja-JP" sz="1400" dirty="0" err="1" smtClean="0">
                <a:solidFill>
                  <a:schemeClr val="tx1">
                    <a:lumMod val="90000"/>
                    <a:lumOff val="10000"/>
                  </a:schemeClr>
                </a:solidFill>
              </a:rPr>
              <a:t>DetailDialog</a:t>
            </a:r>
            <a:r>
              <a:rPr kumimoji="1" lang="ja-JP" altLang="en-US" sz="1400" dirty="0" smtClean="0">
                <a:solidFill>
                  <a:schemeClr val="tx1">
                    <a:lumMod val="90000"/>
                    <a:lumOff val="10000"/>
                  </a:schemeClr>
                </a:solidFill>
              </a:rPr>
              <a:t>関数を呼びだす</a:t>
            </a:r>
          </a:p>
        </p:txBody>
      </p:sp>
    </p:spTree>
    <p:extLst>
      <p:ext uri="{BB962C8B-B14F-4D97-AF65-F5344CB8AC3E}">
        <p14:creationId xmlns:p14="http://schemas.microsoft.com/office/powerpoint/2010/main" val="426902069"/>
      </p:ext>
    </p:extLst>
  </p:cSld>
  <p:clrMapOvr>
    <a:masterClrMapping/>
  </p:clrMapOvr>
  <p:transition xmlns:p14="http://schemas.microsoft.com/office/powerpoint/2010/mai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ea"/>
              </a:rPr>
              <a:t>Exercise </a:t>
            </a:r>
            <a:r>
              <a:rPr lang="en-US" altLang="ja-JP" dirty="0" smtClean="0">
                <a:latin typeface="+mn-ea"/>
              </a:rPr>
              <a:t>4</a:t>
            </a:r>
            <a:r>
              <a:rPr lang="en-US" altLang="ja-JP" dirty="0" smtClean="0"/>
              <a:t/>
            </a:r>
            <a:br>
              <a:rPr lang="en-US" altLang="ja-JP" dirty="0" smtClean="0"/>
            </a:br>
            <a:r>
              <a:rPr lang="ja-JP" altLang="en-US" dirty="0" smtClean="0"/>
              <a:t>検索機能</a:t>
            </a:r>
            <a:r>
              <a:rPr lang="ja-JP" altLang="en-US" dirty="0"/>
              <a:t>の実装</a:t>
            </a:r>
            <a:endParaRPr kumimoji="1" lang="ja-JP" altLang="en-US" dirty="0"/>
          </a:p>
        </p:txBody>
      </p:sp>
    </p:spTree>
    <p:extLst>
      <p:ext uri="{BB962C8B-B14F-4D97-AF65-F5344CB8AC3E}">
        <p14:creationId xmlns:p14="http://schemas.microsoft.com/office/powerpoint/2010/main" val="2166254175"/>
      </p:ext>
    </p:extLst>
  </p:cSld>
  <p:clrMapOvr>
    <a:masterClrMapping/>
  </p:clrMapOvr>
  <p:transition xmlns:p14="http://schemas.microsoft.com/office/powerpoint/2010/mai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AppPot</a:t>
            </a:r>
            <a:r>
              <a:rPr lang="ja-JP" altLang="en-US" dirty="0"/>
              <a:t>の導入効果</a:t>
            </a:r>
            <a:r>
              <a:rPr lang="en-US" altLang="ja-JP" dirty="0"/>
              <a:t/>
            </a:r>
            <a:br>
              <a:rPr lang="en-US" altLang="ja-JP" dirty="0"/>
            </a:br>
            <a:r>
              <a:rPr lang="ja-JP" altLang="en-US" sz="2000" dirty="0" smtClean="0"/>
              <a:t>サーバー開発が不要でモバイルアプリの導入のリードタイム、コスト削減</a:t>
            </a:r>
            <a:endParaRPr kumimoji="1" lang="ja-JP" altLang="en-US" dirty="0"/>
          </a:p>
        </p:txBody>
      </p:sp>
      <p:pic>
        <p:nvPicPr>
          <p:cNvPr id="6" name="図 5" descr="MC90043488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790" y="2129343"/>
            <a:ext cx="664174" cy="664174"/>
          </a:xfrm>
          <a:prstGeom prst="rect">
            <a:avLst/>
          </a:prstGeom>
        </p:spPr>
      </p:pic>
      <p:pic>
        <p:nvPicPr>
          <p:cNvPr id="7" name="図 6" descr="MC90043393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2044" y="3786929"/>
            <a:ext cx="654922" cy="654922"/>
          </a:xfrm>
          <a:prstGeom prst="rect">
            <a:avLst/>
          </a:prstGeom>
        </p:spPr>
      </p:pic>
      <p:pic>
        <p:nvPicPr>
          <p:cNvPr id="8" name="図 7" descr="MC90043393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69928" y="3761962"/>
            <a:ext cx="638634" cy="638634"/>
          </a:xfrm>
          <a:prstGeom prst="rect">
            <a:avLst/>
          </a:prstGeom>
        </p:spPr>
      </p:pic>
      <p:pic>
        <p:nvPicPr>
          <p:cNvPr id="9" name="図 8" descr="MC900432622.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72524" y="2207021"/>
            <a:ext cx="504970" cy="504970"/>
          </a:xfrm>
          <a:prstGeom prst="rect">
            <a:avLst/>
          </a:prstGeom>
        </p:spPr>
      </p:pic>
      <p:sp>
        <p:nvSpPr>
          <p:cNvPr id="10" name="テキスト ボックス 9"/>
          <p:cNvSpPr txBox="1"/>
          <p:nvPr/>
        </p:nvSpPr>
        <p:spPr>
          <a:xfrm>
            <a:off x="670134" y="2793517"/>
            <a:ext cx="782185" cy="461665"/>
          </a:xfrm>
          <a:prstGeom prst="rect">
            <a:avLst/>
          </a:prstGeom>
          <a:noFill/>
        </p:spPr>
        <p:txBody>
          <a:bodyPr wrap="none" rtlCol="0">
            <a:spAutoFit/>
          </a:bodyPr>
          <a:lstStyle/>
          <a:p>
            <a:pPr algn="ctr"/>
            <a:r>
              <a:rPr kumimoji="1" lang="ja-JP" altLang="en-US" sz="1200" dirty="0" smtClean="0"/>
              <a:t>ユーザー</a:t>
            </a:r>
            <a:endParaRPr kumimoji="1" lang="en-US" altLang="ja-JP" sz="1200" dirty="0" smtClean="0"/>
          </a:p>
          <a:p>
            <a:pPr algn="ctr"/>
            <a:r>
              <a:rPr kumimoji="1" lang="ja-JP" altLang="en-US" sz="1200" dirty="0" smtClean="0"/>
              <a:t>部門</a:t>
            </a:r>
            <a:endParaRPr kumimoji="1" lang="ja-JP" altLang="en-US" sz="1200" dirty="0"/>
          </a:p>
        </p:txBody>
      </p:sp>
      <p:sp>
        <p:nvSpPr>
          <p:cNvPr id="11" name="テキスト ボックス 10"/>
          <p:cNvSpPr txBox="1"/>
          <p:nvPr/>
        </p:nvSpPr>
        <p:spPr>
          <a:xfrm>
            <a:off x="2781408" y="2834343"/>
            <a:ext cx="615673" cy="276999"/>
          </a:xfrm>
          <a:prstGeom prst="rect">
            <a:avLst/>
          </a:prstGeom>
          <a:noFill/>
        </p:spPr>
        <p:txBody>
          <a:bodyPr wrap="none" rtlCol="0">
            <a:spAutoFit/>
          </a:bodyPr>
          <a:lstStyle/>
          <a:p>
            <a:pPr algn="ctr"/>
            <a:r>
              <a:rPr kumimoji="1" lang="en-US" altLang="ja-JP" sz="1200" dirty="0" smtClean="0"/>
              <a:t>IT</a:t>
            </a:r>
            <a:r>
              <a:rPr kumimoji="1" lang="ja-JP" altLang="en-US" sz="1200" dirty="0" smtClean="0"/>
              <a:t>部門</a:t>
            </a:r>
            <a:endParaRPr kumimoji="1" lang="ja-JP" altLang="en-US" sz="1200" dirty="0"/>
          </a:p>
        </p:txBody>
      </p:sp>
      <p:sp>
        <p:nvSpPr>
          <p:cNvPr id="12" name="テキスト ボックス 11"/>
          <p:cNvSpPr txBox="1"/>
          <p:nvPr/>
        </p:nvSpPr>
        <p:spPr>
          <a:xfrm>
            <a:off x="1329627" y="4437908"/>
            <a:ext cx="1146468" cy="461665"/>
          </a:xfrm>
          <a:prstGeom prst="rect">
            <a:avLst/>
          </a:prstGeom>
          <a:noFill/>
        </p:spPr>
        <p:txBody>
          <a:bodyPr wrap="none" rtlCol="0">
            <a:spAutoFit/>
          </a:bodyPr>
          <a:lstStyle/>
          <a:p>
            <a:pPr algn="ctr"/>
            <a:r>
              <a:rPr kumimoji="1" lang="ja-JP" altLang="en-US" sz="1200" dirty="0" smtClean="0"/>
              <a:t>モバイルアプリ</a:t>
            </a:r>
            <a:endParaRPr kumimoji="1" lang="en-US" altLang="ja-JP" sz="1200" dirty="0" smtClean="0"/>
          </a:p>
          <a:p>
            <a:pPr algn="ctr"/>
            <a:r>
              <a:rPr kumimoji="1" lang="ja-JP" altLang="en-US" sz="1200" dirty="0" smtClean="0"/>
              <a:t>エンジニア</a:t>
            </a:r>
            <a:endParaRPr kumimoji="1" lang="ja-JP" altLang="en-US" sz="1200" dirty="0"/>
          </a:p>
        </p:txBody>
      </p:sp>
      <p:sp>
        <p:nvSpPr>
          <p:cNvPr id="13" name="テキスト ボックス 12"/>
          <p:cNvSpPr txBox="1"/>
          <p:nvPr/>
        </p:nvSpPr>
        <p:spPr>
          <a:xfrm>
            <a:off x="2470404" y="4424249"/>
            <a:ext cx="1177125" cy="461665"/>
          </a:xfrm>
          <a:prstGeom prst="rect">
            <a:avLst/>
          </a:prstGeom>
          <a:noFill/>
        </p:spPr>
        <p:txBody>
          <a:bodyPr wrap="none" rtlCol="0">
            <a:spAutoFit/>
          </a:bodyPr>
          <a:lstStyle/>
          <a:p>
            <a:pPr algn="ctr"/>
            <a:r>
              <a:rPr lang="ja-JP" altLang="en-US" sz="1200" dirty="0" smtClean="0"/>
              <a:t>サーバー</a:t>
            </a:r>
            <a:r>
              <a:rPr kumimoji="1" lang="ja-JP" altLang="en-US" sz="1200" dirty="0" smtClean="0"/>
              <a:t>アプリ</a:t>
            </a:r>
            <a:endParaRPr kumimoji="1" lang="en-US" altLang="ja-JP" sz="1200" dirty="0" smtClean="0"/>
          </a:p>
          <a:p>
            <a:pPr algn="ctr"/>
            <a:r>
              <a:rPr kumimoji="1" lang="ja-JP" altLang="en-US" sz="1200" dirty="0" smtClean="0"/>
              <a:t>エンジニア</a:t>
            </a:r>
            <a:endParaRPr kumimoji="1" lang="ja-JP" altLang="en-US" sz="1200" dirty="0"/>
          </a:p>
        </p:txBody>
      </p:sp>
      <p:pic>
        <p:nvPicPr>
          <p:cNvPr id="14" name="図 13" descr="MC900432624.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31144" y="3782783"/>
            <a:ext cx="617814" cy="617814"/>
          </a:xfrm>
          <a:prstGeom prst="rect">
            <a:avLst/>
          </a:prstGeom>
        </p:spPr>
      </p:pic>
      <p:sp>
        <p:nvSpPr>
          <p:cNvPr id="15" name="テキスト ボックス 14"/>
          <p:cNvSpPr txBox="1"/>
          <p:nvPr/>
        </p:nvSpPr>
        <p:spPr>
          <a:xfrm>
            <a:off x="3583007" y="4400596"/>
            <a:ext cx="877163" cy="461665"/>
          </a:xfrm>
          <a:prstGeom prst="rect">
            <a:avLst/>
          </a:prstGeom>
          <a:noFill/>
        </p:spPr>
        <p:txBody>
          <a:bodyPr wrap="none" rtlCol="0">
            <a:spAutoFit/>
          </a:bodyPr>
          <a:lstStyle/>
          <a:p>
            <a:pPr algn="ctr"/>
            <a:r>
              <a:rPr kumimoji="1" lang="ja-JP" altLang="en-US" sz="1200" dirty="0" smtClean="0"/>
              <a:t>インフラ</a:t>
            </a:r>
            <a:endParaRPr kumimoji="1" lang="en-US" altLang="ja-JP" sz="1200" dirty="0" smtClean="0"/>
          </a:p>
          <a:p>
            <a:pPr algn="ctr"/>
            <a:r>
              <a:rPr kumimoji="1" lang="ja-JP" altLang="en-US" sz="1200" dirty="0" smtClean="0"/>
              <a:t>エンジニア</a:t>
            </a:r>
            <a:endParaRPr kumimoji="1" lang="ja-JP" altLang="en-US" sz="1200" dirty="0"/>
          </a:p>
        </p:txBody>
      </p:sp>
      <p:cxnSp>
        <p:nvCxnSpPr>
          <p:cNvPr id="17" name="直線矢印コネクタ 16"/>
          <p:cNvCxnSpPr>
            <a:stCxn id="6" idx="3"/>
            <a:endCxn id="9" idx="1"/>
          </p:cNvCxnSpPr>
          <p:nvPr/>
        </p:nvCxnSpPr>
        <p:spPr>
          <a:xfrm flipV="1">
            <a:off x="1387964" y="2459506"/>
            <a:ext cx="1484560" cy="1924"/>
          </a:xfrm>
          <a:prstGeom prst="straightConnector1">
            <a:avLst/>
          </a:prstGeom>
          <a:ln w="19050" cmpd="sng">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1397370" y="2088428"/>
            <a:ext cx="1356561" cy="307777"/>
          </a:xfrm>
          <a:prstGeom prst="rect">
            <a:avLst/>
          </a:prstGeom>
          <a:noFill/>
        </p:spPr>
        <p:txBody>
          <a:bodyPr wrap="none" rtlCol="0">
            <a:spAutoFit/>
          </a:bodyPr>
          <a:lstStyle/>
          <a:p>
            <a:r>
              <a:rPr kumimoji="1" lang="ja-JP" altLang="en-US" sz="1400" dirty="0" smtClean="0">
                <a:solidFill>
                  <a:srgbClr val="17375E"/>
                </a:solidFill>
              </a:rPr>
              <a:t>アプリ作成依頼</a:t>
            </a:r>
            <a:endParaRPr kumimoji="1" lang="ja-JP" altLang="en-US" sz="1400" dirty="0">
              <a:solidFill>
                <a:srgbClr val="17375E"/>
              </a:solidFill>
            </a:endParaRPr>
          </a:p>
        </p:txBody>
      </p:sp>
      <p:cxnSp>
        <p:nvCxnSpPr>
          <p:cNvPr id="19" name="直線矢印コネクタ 18"/>
          <p:cNvCxnSpPr>
            <a:stCxn id="11" idx="2"/>
            <a:endCxn id="7" idx="0"/>
          </p:cNvCxnSpPr>
          <p:nvPr/>
        </p:nvCxnSpPr>
        <p:spPr>
          <a:xfrm rot="5400000">
            <a:off x="2221582" y="2919265"/>
            <a:ext cx="675587" cy="1059740"/>
          </a:xfrm>
          <a:prstGeom prst="bentConnector3">
            <a:avLst>
              <a:gd name="adj1" fmla="val 50000"/>
            </a:avLst>
          </a:prstGeom>
          <a:ln w="19050" cmpd="sng">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直線矢印コネクタ 18"/>
          <p:cNvCxnSpPr>
            <a:stCxn id="11" idx="2"/>
            <a:endCxn id="14" idx="0"/>
          </p:cNvCxnSpPr>
          <p:nvPr/>
        </p:nvCxnSpPr>
        <p:spPr>
          <a:xfrm rot="16200000" flipH="1">
            <a:off x="3228928" y="2971659"/>
            <a:ext cx="671441" cy="950806"/>
          </a:xfrm>
          <a:prstGeom prst="bentConnector3">
            <a:avLst>
              <a:gd name="adj1" fmla="val 50000"/>
            </a:avLst>
          </a:prstGeom>
          <a:ln w="19050" cmpd="sng">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直線矢印コネクタ 18"/>
          <p:cNvCxnSpPr>
            <a:stCxn id="11" idx="2"/>
            <a:endCxn id="8" idx="0"/>
          </p:cNvCxnSpPr>
          <p:nvPr/>
        </p:nvCxnSpPr>
        <p:spPr>
          <a:xfrm rot="5400000">
            <a:off x="2763935" y="3436652"/>
            <a:ext cx="650620" cy="12700"/>
          </a:xfrm>
          <a:prstGeom prst="bentConnector3">
            <a:avLst>
              <a:gd name="adj1" fmla="val 50000"/>
            </a:avLst>
          </a:prstGeom>
          <a:ln w="19050" cmpd="sng">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2103654" y="3068245"/>
            <a:ext cx="902811" cy="307777"/>
          </a:xfrm>
          <a:prstGeom prst="rect">
            <a:avLst/>
          </a:prstGeom>
          <a:noFill/>
        </p:spPr>
        <p:txBody>
          <a:bodyPr wrap="none" rtlCol="0">
            <a:spAutoFit/>
          </a:bodyPr>
          <a:lstStyle/>
          <a:p>
            <a:r>
              <a:rPr kumimoji="1" lang="ja-JP" altLang="en-US" sz="1400" dirty="0" smtClean="0">
                <a:solidFill>
                  <a:schemeClr val="tx2">
                    <a:lumMod val="75000"/>
                  </a:schemeClr>
                </a:solidFill>
              </a:rPr>
              <a:t>作業依頼</a:t>
            </a:r>
            <a:endParaRPr kumimoji="1" lang="ja-JP" altLang="en-US" sz="1400" dirty="0">
              <a:solidFill>
                <a:schemeClr val="tx2">
                  <a:lumMod val="75000"/>
                </a:schemeClr>
              </a:solidFill>
            </a:endParaRPr>
          </a:p>
        </p:txBody>
      </p:sp>
      <p:sp>
        <p:nvSpPr>
          <p:cNvPr id="30" name="角丸四角形吹き出し 29"/>
          <p:cNvSpPr/>
          <p:nvPr/>
        </p:nvSpPr>
        <p:spPr>
          <a:xfrm>
            <a:off x="3378316" y="5094107"/>
            <a:ext cx="1323472" cy="650983"/>
          </a:xfrm>
          <a:prstGeom prst="wedgeRoundRectCallout">
            <a:avLst>
              <a:gd name="adj1" fmla="val -8326"/>
              <a:gd name="adj2" fmla="val -74211"/>
              <a:gd name="adj3" fmla="val 16667"/>
            </a:avLst>
          </a:prstGeom>
          <a:solidFill>
            <a:srgbClr val="E8E8E8"/>
          </a:solidFill>
          <a:ln>
            <a:solidFill>
              <a:schemeClr val="bg1">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100" dirty="0" smtClean="0"/>
              <a:t>データセンターを借りなきゃ！</a:t>
            </a:r>
            <a:endParaRPr kumimoji="1" lang="ja-JP" altLang="en-US" sz="1100" dirty="0"/>
          </a:p>
        </p:txBody>
      </p:sp>
      <p:sp>
        <p:nvSpPr>
          <p:cNvPr id="31" name="角丸四角形吹き出し 30"/>
          <p:cNvSpPr/>
          <p:nvPr/>
        </p:nvSpPr>
        <p:spPr>
          <a:xfrm>
            <a:off x="1749822" y="5111639"/>
            <a:ext cx="1574615" cy="1015149"/>
          </a:xfrm>
          <a:prstGeom prst="wedgeRoundRectCallout">
            <a:avLst>
              <a:gd name="adj1" fmla="val 32401"/>
              <a:gd name="adj2" fmla="val -63281"/>
              <a:gd name="adj3" fmla="val 16667"/>
            </a:avLst>
          </a:prstGeom>
          <a:solidFill>
            <a:srgbClr val="E8E8E8"/>
          </a:solidFill>
          <a:ln>
            <a:solidFill>
              <a:schemeClr val="bg1">
                <a:lumMod val="75000"/>
              </a:schemeClr>
            </a:solidFill>
          </a:ln>
          <a:effectLst/>
        </p:spPr>
        <p:style>
          <a:lnRef idx="1">
            <a:schemeClr val="accent3"/>
          </a:lnRef>
          <a:fillRef idx="2">
            <a:schemeClr val="accent3"/>
          </a:fillRef>
          <a:effectRef idx="1">
            <a:schemeClr val="accent3"/>
          </a:effectRef>
          <a:fontRef idx="minor">
            <a:schemeClr val="dk1"/>
          </a:fontRef>
        </p:style>
        <p:txBody>
          <a:bodyPr lIns="36000" rIns="36000" rtlCol="0" anchor="ctr"/>
          <a:lstStyle/>
          <a:p>
            <a:r>
              <a:rPr kumimoji="1" lang="ja-JP" altLang="en-US" sz="1100" dirty="0" smtClean="0"/>
              <a:t>セキュリティの設計は</a:t>
            </a:r>
            <a:r>
              <a:rPr lang="ja-JP" altLang="en-US" sz="1100" dirty="0" smtClean="0"/>
              <a:t>時間がかかる。</a:t>
            </a:r>
            <a:endParaRPr lang="en-US" altLang="ja-JP" sz="1100" dirty="0" smtClean="0"/>
          </a:p>
          <a:p>
            <a:r>
              <a:rPr kumimoji="1" lang="ja-JP" altLang="en-US" sz="1100" dirty="0" smtClean="0"/>
              <a:t>どうやって基幹システムに接続するか</a:t>
            </a:r>
            <a:endParaRPr kumimoji="1" lang="ja-JP" altLang="en-US" sz="1100" dirty="0"/>
          </a:p>
        </p:txBody>
      </p:sp>
      <p:sp>
        <p:nvSpPr>
          <p:cNvPr id="32" name="角丸四角形吹き出し 31"/>
          <p:cNvSpPr/>
          <p:nvPr/>
        </p:nvSpPr>
        <p:spPr>
          <a:xfrm>
            <a:off x="119063" y="5114632"/>
            <a:ext cx="1527035" cy="650983"/>
          </a:xfrm>
          <a:prstGeom prst="wedgeRoundRectCallout">
            <a:avLst>
              <a:gd name="adj1" fmla="val 33223"/>
              <a:gd name="adj2" fmla="val -76764"/>
              <a:gd name="adj3" fmla="val 16667"/>
            </a:avLst>
          </a:prstGeom>
          <a:solidFill>
            <a:srgbClr val="E8E8E8"/>
          </a:solidFill>
          <a:ln>
            <a:solidFill>
              <a:schemeClr val="bg1">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1100" dirty="0" smtClean="0"/>
              <a:t>画面は早くできたんだけど・・・</a:t>
            </a:r>
            <a:endParaRPr kumimoji="1" lang="ja-JP" altLang="en-US" sz="1100" dirty="0"/>
          </a:p>
        </p:txBody>
      </p:sp>
      <p:sp>
        <p:nvSpPr>
          <p:cNvPr id="34" name="角丸四角形吹き出し 33"/>
          <p:cNvSpPr/>
          <p:nvPr/>
        </p:nvSpPr>
        <p:spPr>
          <a:xfrm>
            <a:off x="119063" y="3424345"/>
            <a:ext cx="1527035" cy="650983"/>
          </a:xfrm>
          <a:prstGeom prst="wedgeRoundRectCallout">
            <a:avLst>
              <a:gd name="adj1" fmla="val -8056"/>
              <a:gd name="adj2" fmla="val -79811"/>
              <a:gd name="adj3" fmla="val 16667"/>
            </a:avLst>
          </a:prstGeom>
          <a:solidFill>
            <a:schemeClr val="tx2">
              <a:lumMod val="75000"/>
            </a:schemeClr>
          </a:solidFill>
          <a:ln>
            <a:solidFill>
              <a:schemeClr val="bg1">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dirty="0" smtClean="0">
                <a:solidFill>
                  <a:srgbClr val="FFFFFF"/>
                </a:solidFill>
              </a:rPr>
              <a:t>2</a:t>
            </a:r>
            <a:r>
              <a:rPr kumimoji="1" lang="ja-JP" altLang="en-US" sz="1200" dirty="0" smtClean="0">
                <a:solidFill>
                  <a:srgbClr val="FFFFFF"/>
                </a:solidFill>
              </a:rPr>
              <a:t>ヶ月以内に</a:t>
            </a:r>
            <a:r>
              <a:rPr kumimoji="1" lang="en-US" altLang="ja-JP" sz="1200" dirty="0" smtClean="0">
                <a:solidFill>
                  <a:srgbClr val="FFFFFF"/>
                </a:solidFill>
              </a:rPr>
              <a:t/>
            </a:r>
            <a:br>
              <a:rPr kumimoji="1" lang="en-US" altLang="ja-JP" sz="1200" dirty="0" smtClean="0">
                <a:solidFill>
                  <a:srgbClr val="FFFFFF"/>
                </a:solidFill>
              </a:rPr>
            </a:br>
            <a:r>
              <a:rPr kumimoji="1" lang="ja-JP" altLang="en-US" sz="1200" dirty="0" smtClean="0">
                <a:solidFill>
                  <a:srgbClr val="FFFFFF"/>
                </a:solidFill>
              </a:rPr>
              <a:t>マーケティング用のアプリが必要！</a:t>
            </a:r>
            <a:endParaRPr kumimoji="1" lang="ja-JP" altLang="en-US" sz="1200" dirty="0">
              <a:solidFill>
                <a:srgbClr val="FFFFFF"/>
              </a:solidFill>
            </a:endParaRPr>
          </a:p>
        </p:txBody>
      </p:sp>
      <p:sp>
        <p:nvSpPr>
          <p:cNvPr id="35" name="角丸四角形吹き出し 34"/>
          <p:cNvSpPr/>
          <p:nvPr/>
        </p:nvSpPr>
        <p:spPr>
          <a:xfrm>
            <a:off x="3702410" y="2185011"/>
            <a:ext cx="974781" cy="650983"/>
          </a:xfrm>
          <a:prstGeom prst="wedgeRoundRectCallout">
            <a:avLst>
              <a:gd name="adj1" fmla="val -73105"/>
              <a:gd name="adj2" fmla="val -9288"/>
              <a:gd name="adj3" fmla="val 16667"/>
            </a:avLst>
          </a:prstGeom>
          <a:solidFill>
            <a:srgbClr val="17375E"/>
          </a:solidFill>
          <a:ln>
            <a:solidFill>
              <a:schemeClr val="bg1">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dirty="0" smtClean="0">
                <a:solidFill>
                  <a:schemeClr val="bg1"/>
                </a:solidFill>
              </a:rPr>
              <a:t>2</a:t>
            </a:r>
            <a:r>
              <a:rPr kumimoji="1" lang="ja-JP" altLang="en-US" sz="1200" dirty="0" smtClean="0">
                <a:solidFill>
                  <a:schemeClr val="bg1"/>
                </a:solidFill>
              </a:rPr>
              <a:t>ヶ月は</a:t>
            </a:r>
            <a:r>
              <a:rPr kumimoji="1" lang="en-US" altLang="ja-JP" sz="1200" dirty="0" smtClean="0">
                <a:solidFill>
                  <a:schemeClr val="bg1"/>
                </a:solidFill>
              </a:rPr>
              <a:t/>
            </a:r>
            <a:br>
              <a:rPr kumimoji="1" lang="en-US" altLang="ja-JP" sz="1200" dirty="0" smtClean="0">
                <a:solidFill>
                  <a:schemeClr val="bg1"/>
                </a:solidFill>
              </a:rPr>
            </a:br>
            <a:r>
              <a:rPr kumimoji="1" lang="ja-JP" altLang="en-US" sz="1200" dirty="0" smtClean="0">
                <a:solidFill>
                  <a:schemeClr val="bg1"/>
                </a:solidFill>
              </a:rPr>
              <a:t>無理です</a:t>
            </a:r>
            <a:endParaRPr kumimoji="1" lang="ja-JP" altLang="en-US" sz="1200" dirty="0">
              <a:solidFill>
                <a:schemeClr val="bg1"/>
              </a:solidFill>
            </a:endParaRPr>
          </a:p>
        </p:txBody>
      </p:sp>
      <p:pic>
        <p:nvPicPr>
          <p:cNvPr id="51" name="図 50" descr="MC900434888.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14979" y="2235264"/>
            <a:ext cx="651874" cy="651874"/>
          </a:xfrm>
          <a:prstGeom prst="rect">
            <a:avLst/>
          </a:prstGeom>
        </p:spPr>
      </p:pic>
      <p:pic>
        <p:nvPicPr>
          <p:cNvPr id="52" name="図 51" descr="MC90043393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0441" y="4038890"/>
            <a:ext cx="657734" cy="657734"/>
          </a:xfrm>
          <a:prstGeom prst="rect">
            <a:avLst/>
          </a:prstGeom>
        </p:spPr>
      </p:pic>
      <p:pic>
        <p:nvPicPr>
          <p:cNvPr id="54" name="図 53" descr="MC900432622.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27828" y="2261216"/>
            <a:ext cx="574778" cy="574778"/>
          </a:xfrm>
          <a:prstGeom prst="rect">
            <a:avLst/>
          </a:prstGeom>
        </p:spPr>
      </p:pic>
      <p:sp>
        <p:nvSpPr>
          <p:cNvPr id="55" name="テキスト ボックス 54"/>
          <p:cNvSpPr txBox="1"/>
          <p:nvPr/>
        </p:nvSpPr>
        <p:spPr>
          <a:xfrm>
            <a:off x="5335983" y="2934114"/>
            <a:ext cx="1195760" cy="276999"/>
          </a:xfrm>
          <a:prstGeom prst="rect">
            <a:avLst/>
          </a:prstGeom>
          <a:noFill/>
        </p:spPr>
        <p:txBody>
          <a:bodyPr wrap="square" rtlCol="0">
            <a:spAutoFit/>
          </a:bodyPr>
          <a:lstStyle/>
          <a:p>
            <a:pPr algn="ctr"/>
            <a:r>
              <a:rPr kumimoji="1" lang="ja-JP" altLang="en-US" sz="1200" dirty="0" smtClean="0"/>
              <a:t>ユーザー部門</a:t>
            </a:r>
            <a:endParaRPr kumimoji="1" lang="ja-JP" altLang="en-US" sz="1200" dirty="0"/>
          </a:p>
        </p:txBody>
      </p:sp>
      <p:sp>
        <p:nvSpPr>
          <p:cNvPr id="56" name="テキスト ボックス 55"/>
          <p:cNvSpPr txBox="1"/>
          <p:nvPr/>
        </p:nvSpPr>
        <p:spPr>
          <a:xfrm>
            <a:off x="7501470" y="2924373"/>
            <a:ext cx="615673" cy="276999"/>
          </a:xfrm>
          <a:prstGeom prst="rect">
            <a:avLst/>
          </a:prstGeom>
          <a:noFill/>
        </p:spPr>
        <p:txBody>
          <a:bodyPr wrap="none" rtlCol="0">
            <a:spAutoFit/>
          </a:bodyPr>
          <a:lstStyle/>
          <a:p>
            <a:pPr algn="ctr"/>
            <a:r>
              <a:rPr kumimoji="1" lang="en-US" altLang="ja-JP" sz="1200" dirty="0" smtClean="0"/>
              <a:t>IT</a:t>
            </a:r>
            <a:r>
              <a:rPr kumimoji="1" lang="ja-JP" altLang="en-US" sz="1200" dirty="0" smtClean="0"/>
              <a:t>部門</a:t>
            </a:r>
            <a:endParaRPr kumimoji="1" lang="ja-JP" altLang="en-US" sz="1200" dirty="0"/>
          </a:p>
        </p:txBody>
      </p:sp>
      <p:sp>
        <p:nvSpPr>
          <p:cNvPr id="57" name="テキスト ボックス 56"/>
          <p:cNvSpPr txBox="1"/>
          <p:nvPr/>
        </p:nvSpPr>
        <p:spPr>
          <a:xfrm>
            <a:off x="7294774" y="4696624"/>
            <a:ext cx="1146468" cy="461665"/>
          </a:xfrm>
          <a:prstGeom prst="rect">
            <a:avLst/>
          </a:prstGeom>
          <a:noFill/>
        </p:spPr>
        <p:txBody>
          <a:bodyPr wrap="none" rtlCol="0">
            <a:spAutoFit/>
          </a:bodyPr>
          <a:lstStyle/>
          <a:p>
            <a:pPr algn="ctr"/>
            <a:r>
              <a:rPr kumimoji="1" lang="ja-JP" altLang="en-US" sz="1200" dirty="0" smtClean="0"/>
              <a:t>モバイルアプリ</a:t>
            </a:r>
            <a:endParaRPr kumimoji="1" lang="en-US" altLang="ja-JP" sz="1200" dirty="0" smtClean="0"/>
          </a:p>
          <a:p>
            <a:pPr algn="ctr"/>
            <a:r>
              <a:rPr kumimoji="1" lang="ja-JP" altLang="en-US" sz="1200" dirty="0" smtClean="0"/>
              <a:t>エンジニア</a:t>
            </a:r>
            <a:endParaRPr kumimoji="1" lang="ja-JP" altLang="en-US" sz="1200" dirty="0"/>
          </a:p>
        </p:txBody>
      </p:sp>
      <p:cxnSp>
        <p:nvCxnSpPr>
          <p:cNvPr id="61" name="直線矢印コネクタ 60"/>
          <p:cNvCxnSpPr>
            <a:stCxn id="51" idx="3"/>
            <a:endCxn id="54" idx="1"/>
          </p:cNvCxnSpPr>
          <p:nvPr/>
        </p:nvCxnSpPr>
        <p:spPr>
          <a:xfrm flipV="1">
            <a:off x="6166853" y="2548605"/>
            <a:ext cx="1260975" cy="12596"/>
          </a:xfrm>
          <a:prstGeom prst="straightConnector1">
            <a:avLst/>
          </a:prstGeom>
          <a:ln w="19050" cmpd="sng">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62" name="テキスト ボックス 61"/>
          <p:cNvSpPr txBox="1"/>
          <p:nvPr/>
        </p:nvSpPr>
        <p:spPr>
          <a:xfrm>
            <a:off x="6073674" y="2177527"/>
            <a:ext cx="1356561" cy="307777"/>
          </a:xfrm>
          <a:prstGeom prst="rect">
            <a:avLst/>
          </a:prstGeom>
          <a:noFill/>
        </p:spPr>
        <p:txBody>
          <a:bodyPr wrap="none" rtlCol="0">
            <a:spAutoFit/>
          </a:bodyPr>
          <a:lstStyle/>
          <a:p>
            <a:r>
              <a:rPr kumimoji="1" lang="ja-JP" altLang="en-US" sz="1400" dirty="0" smtClean="0">
                <a:solidFill>
                  <a:srgbClr val="268B9E"/>
                </a:solidFill>
              </a:rPr>
              <a:t>アプリ作成依頼</a:t>
            </a:r>
            <a:endParaRPr kumimoji="1" lang="ja-JP" altLang="en-US" sz="1400" dirty="0">
              <a:solidFill>
                <a:srgbClr val="268B9E"/>
              </a:solidFill>
            </a:endParaRPr>
          </a:p>
        </p:txBody>
      </p:sp>
      <p:cxnSp>
        <p:nvCxnSpPr>
          <p:cNvPr id="63" name="直線矢印コネクタ 18"/>
          <p:cNvCxnSpPr>
            <a:stCxn id="56" idx="2"/>
            <a:endCxn id="52" idx="0"/>
          </p:cNvCxnSpPr>
          <p:nvPr/>
        </p:nvCxnSpPr>
        <p:spPr>
          <a:xfrm rot="16200000" flipH="1">
            <a:off x="7390548" y="3620130"/>
            <a:ext cx="837518" cy="1"/>
          </a:xfrm>
          <a:prstGeom prst="bentConnector3">
            <a:avLst>
              <a:gd name="adj1" fmla="val 50000"/>
            </a:avLst>
          </a:prstGeom>
          <a:ln w="19050" cmpd="sng">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66" name="テキスト ボックス 65"/>
          <p:cNvSpPr txBox="1"/>
          <p:nvPr/>
        </p:nvSpPr>
        <p:spPr>
          <a:xfrm>
            <a:off x="6952491" y="3424345"/>
            <a:ext cx="902811" cy="307777"/>
          </a:xfrm>
          <a:prstGeom prst="rect">
            <a:avLst/>
          </a:prstGeom>
          <a:noFill/>
        </p:spPr>
        <p:txBody>
          <a:bodyPr wrap="none" rtlCol="0">
            <a:spAutoFit/>
          </a:bodyPr>
          <a:lstStyle/>
          <a:p>
            <a:r>
              <a:rPr kumimoji="1" lang="ja-JP" altLang="en-US" sz="1400" dirty="0" smtClean="0">
                <a:solidFill>
                  <a:schemeClr val="accent5">
                    <a:lumMod val="75000"/>
                  </a:schemeClr>
                </a:solidFill>
              </a:rPr>
              <a:t>作業依頼</a:t>
            </a:r>
            <a:endParaRPr kumimoji="1" lang="ja-JP" altLang="en-US" sz="1400" dirty="0">
              <a:solidFill>
                <a:schemeClr val="accent5">
                  <a:lumMod val="75000"/>
                </a:schemeClr>
              </a:solidFill>
            </a:endParaRPr>
          </a:p>
        </p:txBody>
      </p:sp>
      <p:sp>
        <p:nvSpPr>
          <p:cNvPr id="69" name="角丸四角形吹き出し 68"/>
          <p:cNvSpPr/>
          <p:nvPr/>
        </p:nvSpPr>
        <p:spPr>
          <a:xfrm>
            <a:off x="5719338" y="4459101"/>
            <a:ext cx="1323472" cy="650983"/>
          </a:xfrm>
          <a:prstGeom prst="wedgeRoundRectCallout">
            <a:avLst>
              <a:gd name="adj1" fmla="val 71846"/>
              <a:gd name="adj2" fmla="val -30790"/>
              <a:gd name="adj3" fmla="val 16667"/>
            </a:avLst>
          </a:prstGeom>
          <a:solidFill>
            <a:schemeClr val="accent5">
              <a:lumMod val="40000"/>
              <a:lumOff val="60000"/>
            </a:schemeClr>
          </a:solidFill>
          <a:ln w="3175" cmpd="sng">
            <a:solidFill>
              <a:schemeClr val="accent5">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1200" dirty="0" smtClean="0"/>
              <a:t>画面だけの開発であれば、すぐできます</a:t>
            </a:r>
            <a:endParaRPr kumimoji="1" lang="ja-JP" altLang="en-US" sz="1200" dirty="0"/>
          </a:p>
        </p:txBody>
      </p:sp>
      <p:sp>
        <p:nvSpPr>
          <p:cNvPr id="70" name="角丸四角形吹き出し 69"/>
          <p:cNvSpPr/>
          <p:nvPr/>
        </p:nvSpPr>
        <p:spPr>
          <a:xfrm>
            <a:off x="5198423" y="3436962"/>
            <a:ext cx="1527035" cy="650983"/>
          </a:xfrm>
          <a:prstGeom prst="wedgeRoundRectCallout">
            <a:avLst>
              <a:gd name="adj1" fmla="val -8127"/>
              <a:gd name="adj2" fmla="val -75150"/>
              <a:gd name="adj3" fmla="val 16667"/>
            </a:avLst>
          </a:prstGeom>
          <a:solidFill>
            <a:schemeClr val="accent5"/>
          </a:solidFill>
          <a:ln w="3175" cmpd="sng">
            <a:solidFill>
              <a:schemeClr val="accent5">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spc="-100" dirty="0" smtClean="0">
                <a:solidFill>
                  <a:srgbClr val="FFFFFF"/>
                </a:solidFill>
                <a:ea typeface="+mj-ea"/>
              </a:rPr>
              <a:t>2</a:t>
            </a:r>
            <a:r>
              <a:rPr kumimoji="1" lang="ja-JP" altLang="en-US" sz="1200" spc="-100" dirty="0" smtClean="0">
                <a:solidFill>
                  <a:srgbClr val="FFFFFF"/>
                </a:solidFill>
                <a:ea typeface="+mj-ea"/>
              </a:rPr>
              <a:t>ヶ月以内に</a:t>
            </a:r>
            <a:r>
              <a:rPr kumimoji="1" lang="en-US" altLang="ja-JP" sz="1200" spc="-100" dirty="0" smtClean="0">
                <a:solidFill>
                  <a:srgbClr val="FFFFFF"/>
                </a:solidFill>
                <a:ea typeface="+mj-ea"/>
              </a:rPr>
              <a:t/>
            </a:r>
            <a:br>
              <a:rPr kumimoji="1" lang="en-US" altLang="ja-JP" sz="1200" spc="-100" dirty="0" smtClean="0">
                <a:solidFill>
                  <a:srgbClr val="FFFFFF"/>
                </a:solidFill>
                <a:ea typeface="+mj-ea"/>
              </a:rPr>
            </a:br>
            <a:r>
              <a:rPr kumimoji="1" lang="ja-JP" altLang="en-US" sz="1200" spc="-100" dirty="0" smtClean="0">
                <a:solidFill>
                  <a:srgbClr val="FFFFFF"/>
                </a:solidFill>
                <a:ea typeface="+mj-ea"/>
              </a:rPr>
              <a:t>マーケティング用のアプリが必要！</a:t>
            </a:r>
            <a:endParaRPr kumimoji="1" lang="ja-JP" altLang="en-US" sz="1200" spc="-100" dirty="0">
              <a:solidFill>
                <a:srgbClr val="FFFFFF"/>
              </a:solidFill>
              <a:ea typeface="+mj-ea"/>
            </a:endParaRPr>
          </a:p>
        </p:txBody>
      </p:sp>
      <p:sp>
        <p:nvSpPr>
          <p:cNvPr id="71" name="角丸四角形吹き出し 70"/>
          <p:cNvSpPr/>
          <p:nvPr/>
        </p:nvSpPr>
        <p:spPr>
          <a:xfrm>
            <a:off x="8208237" y="2396205"/>
            <a:ext cx="820025" cy="672040"/>
          </a:xfrm>
          <a:prstGeom prst="wedgeRoundRectCallout">
            <a:avLst>
              <a:gd name="adj1" fmla="val -74473"/>
              <a:gd name="adj2" fmla="val -32278"/>
              <a:gd name="adj3" fmla="val 16667"/>
            </a:avLst>
          </a:prstGeom>
          <a:solidFill>
            <a:schemeClr val="accent5"/>
          </a:solidFill>
          <a:ln w="3175" cmpd="sng">
            <a:solidFill>
              <a:schemeClr val="accent5">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smtClean="0">
                <a:solidFill>
                  <a:srgbClr val="FFFFFF"/>
                </a:solidFill>
                <a:ea typeface="+mj-ea"/>
              </a:rPr>
              <a:t>OK</a:t>
            </a:r>
            <a:r>
              <a:rPr kumimoji="1" lang="ja-JP" altLang="en-US" sz="1200" dirty="0" smtClean="0">
                <a:solidFill>
                  <a:srgbClr val="FFFFFF"/>
                </a:solidFill>
                <a:ea typeface="+mj-ea"/>
              </a:rPr>
              <a:t>です</a:t>
            </a:r>
            <a:endParaRPr kumimoji="1" lang="ja-JP" altLang="en-US" sz="1200" dirty="0">
              <a:solidFill>
                <a:srgbClr val="FFFFFF"/>
              </a:solidFill>
              <a:ea typeface="+mj-ea"/>
            </a:endParaRPr>
          </a:p>
        </p:txBody>
      </p:sp>
      <p:sp>
        <p:nvSpPr>
          <p:cNvPr id="80" name="テキスト ボックス 79"/>
          <p:cNvSpPr txBox="1"/>
          <p:nvPr/>
        </p:nvSpPr>
        <p:spPr>
          <a:xfrm>
            <a:off x="1352818" y="1424307"/>
            <a:ext cx="2415850" cy="338554"/>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ja-JP" altLang="en-US" sz="1600" dirty="0" smtClean="0"/>
              <a:t>従来型のアプリ開発</a:t>
            </a:r>
            <a:endParaRPr kumimoji="1" lang="ja-JP" altLang="en-US" sz="1600" dirty="0"/>
          </a:p>
        </p:txBody>
      </p:sp>
      <p:sp>
        <p:nvSpPr>
          <p:cNvPr id="81" name="テキスト ボックス 80"/>
          <p:cNvSpPr txBox="1"/>
          <p:nvPr/>
        </p:nvSpPr>
        <p:spPr>
          <a:xfrm>
            <a:off x="5004707" y="1424307"/>
            <a:ext cx="3804060" cy="338554"/>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sz="1600" dirty="0" smtClean="0"/>
              <a:t>AppPot</a:t>
            </a:r>
            <a:r>
              <a:rPr kumimoji="1" lang="ja-JP" altLang="en-US" sz="1600" dirty="0" smtClean="0"/>
              <a:t>を使用したアプリ開発</a:t>
            </a:r>
            <a:endParaRPr kumimoji="1" lang="ja-JP" altLang="en-US" sz="1600" dirty="0"/>
          </a:p>
        </p:txBody>
      </p:sp>
      <p:pic>
        <p:nvPicPr>
          <p:cNvPr id="3" name="図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22339" y="5281868"/>
            <a:ext cx="1636716" cy="926443"/>
          </a:xfrm>
          <a:prstGeom prst="rect">
            <a:avLst/>
          </a:prstGeom>
        </p:spPr>
      </p:pic>
      <p:cxnSp>
        <p:nvCxnSpPr>
          <p:cNvPr id="58" name="直線矢印コネクタ 57"/>
          <p:cNvCxnSpPr/>
          <p:nvPr/>
        </p:nvCxnSpPr>
        <p:spPr>
          <a:xfrm>
            <a:off x="4822972" y="1424307"/>
            <a:ext cx="49951" cy="5000531"/>
          </a:xfrm>
          <a:prstGeom prst="straightConnector1">
            <a:avLst/>
          </a:prstGeom>
          <a:ln w="19050" cmpd="sng">
            <a:solidFill>
              <a:schemeClr val="tx1">
                <a:lumMod val="25000"/>
                <a:lumOff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6786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スクリーンショット 0028-09-08 14.18.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0421"/>
            <a:ext cx="5104264" cy="2739863"/>
          </a:xfrm>
          <a:prstGeom prst="rect">
            <a:avLst/>
          </a:prstGeom>
          <a:ln>
            <a:solidFill>
              <a:srgbClr val="A6A6A6"/>
            </a:solidFill>
          </a:ln>
        </p:spPr>
      </p:pic>
      <p:sp>
        <p:nvSpPr>
          <p:cNvPr id="3" name="タイトル 2"/>
          <p:cNvSpPr>
            <a:spLocks noGrp="1"/>
          </p:cNvSpPr>
          <p:nvPr>
            <p:ph type="title"/>
          </p:nvPr>
        </p:nvSpPr>
        <p:spPr/>
        <p:txBody>
          <a:bodyPr/>
          <a:lstStyle/>
          <a:p>
            <a:r>
              <a:rPr lang="ja-JP" altLang="en-US" dirty="0" smtClean="0"/>
              <a:t>完成イメージ</a:t>
            </a:r>
            <a:endParaRPr kumimoji="1" lang="ja-JP" altLang="en-US" dirty="0"/>
          </a:p>
        </p:txBody>
      </p:sp>
      <p:pic>
        <p:nvPicPr>
          <p:cNvPr id="5" name="図 4" descr="スクリーンショット 0028-09-08 14.14.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814" y="3340242"/>
            <a:ext cx="5227186" cy="3191499"/>
          </a:xfrm>
          <a:prstGeom prst="rect">
            <a:avLst/>
          </a:prstGeom>
          <a:ln>
            <a:solidFill>
              <a:srgbClr val="A6A6A6"/>
            </a:solidFill>
          </a:ln>
        </p:spPr>
      </p:pic>
      <p:sp>
        <p:nvSpPr>
          <p:cNvPr id="6" name="四角形吹き出し 5"/>
          <p:cNvSpPr/>
          <p:nvPr/>
        </p:nvSpPr>
        <p:spPr>
          <a:xfrm>
            <a:off x="5307159" y="1327769"/>
            <a:ext cx="1525838" cy="705543"/>
          </a:xfrm>
          <a:prstGeom prst="wedgeRectCallout">
            <a:avLst>
              <a:gd name="adj1" fmla="val -17505"/>
              <a:gd name="adj2" fmla="val 80264"/>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lang="ja-JP" altLang="en-US" sz="1400" dirty="0" smtClean="0">
                <a:solidFill>
                  <a:schemeClr val="tx1">
                    <a:lumMod val="90000"/>
                    <a:lumOff val="10000"/>
                  </a:schemeClr>
                </a:solidFill>
              </a:rPr>
              <a:t>検索条件を入力し、検索ボタンを押下すると検索結果が表示される</a:t>
            </a:r>
            <a:endParaRPr kumimoji="1" lang="en-US" altLang="ja-JP" sz="1400" dirty="0" smtClean="0">
              <a:solidFill>
                <a:schemeClr val="tx1">
                  <a:lumMod val="90000"/>
                  <a:lumOff val="10000"/>
                </a:schemeClr>
              </a:solidFill>
            </a:endParaRPr>
          </a:p>
        </p:txBody>
      </p:sp>
      <p:cxnSp>
        <p:nvCxnSpPr>
          <p:cNvPr id="7" name="直線コネクタ 10"/>
          <p:cNvCxnSpPr>
            <a:endCxn id="5" idx="0"/>
          </p:cNvCxnSpPr>
          <p:nvPr/>
        </p:nvCxnSpPr>
        <p:spPr>
          <a:xfrm>
            <a:off x="4802942" y="2305165"/>
            <a:ext cx="1727465" cy="1035077"/>
          </a:xfrm>
          <a:prstGeom prst="bentConnector2">
            <a:avLst/>
          </a:prstGeom>
          <a:ln w="19050" cap="flat" cmpd="sng">
            <a:solidFill>
              <a:srgbClr val="154ECD"/>
            </a:solidFill>
            <a:headEnd type="none" w="med" len="lg"/>
            <a:tailEnd type="triangl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1834698"/>
      </p:ext>
    </p:extLst>
  </p:cSld>
  <p:clrMapOvr>
    <a:masterClrMapping/>
  </p:clrMapOvr>
  <p:transition xmlns:p14="http://schemas.microsoft.com/office/powerpoint/2010/mai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検索処理の実装</a:t>
            </a:r>
            <a:endParaRPr kumimoji="1" lang="ja-JP" altLang="en-US" dirty="0"/>
          </a:p>
        </p:txBody>
      </p:sp>
      <p:sp>
        <p:nvSpPr>
          <p:cNvPr id="3" name="コンテンツ プレースホルダー 2"/>
          <p:cNvSpPr>
            <a:spLocks noGrp="1"/>
          </p:cNvSpPr>
          <p:nvPr>
            <p:ph idx="1"/>
          </p:nvPr>
        </p:nvSpPr>
        <p:spPr>
          <a:xfrm>
            <a:off x="457200" y="1600200"/>
            <a:ext cx="8229600" cy="4980280"/>
          </a:xfrm>
        </p:spPr>
        <p:txBody>
          <a:bodyPr>
            <a:noAutofit/>
          </a:bodyPr>
          <a:lstStyle/>
          <a:p>
            <a:pPr marL="0" indent="0">
              <a:lnSpc>
                <a:spcPct val="100000"/>
              </a:lnSpc>
              <a:spcBef>
                <a:spcPts val="0"/>
              </a:spcBef>
              <a:spcAft>
                <a:spcPts val="0"/>
              </a:spcAft>
              <a:buNone/>
            </a:pPr>
            <a:r>
              <a:rPr lang="en-US" altLang="ja-JP" sz="1400" dirty="0" err="1">
                <a:solidFill>
                  <a:srgbClr val="7F7F7F"/>
                </a:solidFill>
                <a:latin typeface="ＭＳ ゴシック"/>
                <a:ea typeface="ＭＳ ゴシック"/>
                <a:cs typeface="ＭＳ ゴシック"/>
              </a:rPr>
              <a:t>angular.module</a:t>
            </a:r>
            <a:r>
              <a:rPr lang="en-US" altLang="ja-JP" sz="1400" dirty="0">
                <a:solidFill>
                  <a:srgbClr val="7F7F7F"/>
                </a:solidFill>
                <a:latin typeface="ＭＳ ゴシック"/>
                <a:ea typeface="ＭＳ ゴシック"/>
                <a:cs typeface="ＭＳ ゴシック"/>
              </a:rPr>
              <a:t>("app")</a:t>
            </a:r>
          </a:p>
          <a:p>
            <a:pPr marL="0" indent="0">
              <a:lnSpc>
                <a:spcPct val="100000"/>
              </a:lnSpc>
              <a:spcBef>
                <a:spcPts val="0"/>
              </a:spcBef>
              <a:spcAft>
                <a:spcPts val="0"/>
              </a:spcAft>
              <a:buNone/>
            </a:pPr>
            <a:r>
              <a:rPr lang="en-US" altLang="ja-JP" sz="1400" dirty="0">
                <a:solidFill>
                  <a:srgbClr val="7F7F7F"/>
                </a:solidFill>
                <a:latin typeface="ＭＳ ゴシック"/>
                <a:ea typeface="ＭＳ ゴシック"/>
                <a:cs typeface="ＭＳ ゴシック"/>
              </a:rPr>
              <a:t>.controller("</a:t>
            </a:r>
            <a:r>
              <a:rPr lang="en-US" altLang="ja-JP" sz="1400" dirty="0" err="1">
                <a:solidFill>
                  <a:srgbClr val="7F7F7F"/>
                </a:solidFill>
                <a:latin typeface="ＭＳ ゴシック"/>
                <a:ea typeface="ＭＳ ゴシック"/>
                <a:cs typeface="ＭＳ ゴシック"/>
              </a:rPr>
              <a:t>CustomerController</a:t>
            </a:r>
            <a:r>
              <a:rPr lang="en-US" altLang="ja-JP" sz="1400" dirty="0">
                <a:solidFill>
                  <a:srgbClr val="7F7F7F"/>
                </a:solidFill>
                <a:latin typeface="ＭＳ ゴシック"/>
                <a:ea typeface="ＭＳ ゴシック"/>
                <a:cs typeface="ＭＳ ゴシック"/>
              </a:rPr>
              <a:t>"</a:t>
            </a:r>
            <a:r>
              <a:rPr lang="en-US" altLang="ja-JP" sz="1400" dirty="0" smtClean="0">
                <a:solidFill>
                  <a:srgbClr val="7F7F7F"/>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solidFill>
                  <a:srgbClr val="7F7F7F"/>
                </a:solidFill>
                <a:latin typeface="ＭＳ ゴシック"/>
                <a:ea typeface="ＭＳ ゴシック"/>
                <a:cs typeface="ＭＳ ゴシック"/>
              </a:rPr>
              <a:t> </a:t>
            </a:r>
            <a:r>
              <a:rPr lang="en-US" altLang="ja-JP" sz="1400" dirty="0" smtClean="0">
                <a:solidFill>
                  <a:srgbClr val="7F7F7F"/>
                </a:solidFill>
                <a:latin typeface="ＭＳ ゴシック"/>
                <a:ea typeface="ＭＳ ゴシック"/>
                <a:cs typeface="ＭＳ ゴシック"/>
              </a:rPr>
              <a:t>   [</a:t>
            </a:r>
            <a:r>
              <a:rPr lang="en-US" altLang="ja-JP" sz="1400" dirty="0">
                <a:solidFill>
                  <a:srgbClr val="7F7F7F"/>
                </a:solidFill>
                <a:latin typeface="ＭＳ ゴシック"/>
                <a:ea typeface="ＭＳ ゴシック"/>
                <a:cs typeface="ＭＳ ゴシック"/>
              </a:rPr>
              <a:t>"$scope", "Customer", </a:t>
            </a:r>
            <a:r>
              <a:rPr lang="en-US" altLang="ja-JP" sz="1400" dirty="0" smtClean="0">
                <a:solidFill>
                  <a:srgbClr val="7F7F7F"/>
                </a:solidFill>
                <a:latin typeface="ＭＳ ゴシック"/>
                <a:ea typeface="ＭＳ ゴシック"/>
                <a:cs typeface="ＭＳ ゴシック"/>
              </a:rPr>
              <a:t>"$modal", function</a:t>
            </a:r>
            <a:r>
              <a:rPr lang="en-US" altLang="ja-JP" sz="1400" dirty="0">
                <a:solidFill>
                  <a:srgbClr val="7F7F7F"/>
                </a:solidFill>
                <a:latin typeface="ＭＳ ゴシック"/>
                <a:ea typeface="ＭＳ ゴシック"/>
                <a:cs typeface="ＭＳ ゴシック"/>
              </a:rPr>
              <a:t>($scope, </a:t>
            </a:r>
            <a:r>
              <a:rPr lang="en-US" altLang="ja-JP" sz="1400" dirty="0" smtClean="0">
                <a:solidFill>
                  <a:srgbClr val="7F7F7F"/>
                </a:solidFill>
                <a:latin typeface="ＭＳ ゴシック"/>
                <a:ea typeface="ＭＳ ゴシック"/>
                <a:cs typeface="ＭＳ ゴシック"/>
              </a:rPr>
              <a:t>Customer, $modal) {</a:t>
            </a:r>
          </a:p>
          <a:p>
            <a:pPr marL="0" indent="0">
              <a:lnSpc>
                <a:spcPct val="100000"/>
              </a:lnSpc>
              <a:spcBef>
                <a:spcPts val="0"/>
              </a:spcBef>
              <a:spcAft>
                <a:spcPts val="0"/>
              </a:spcAft>
              <a:buNone/>
            </a:pPr>
            <a:r>
              <a:rPr lang="en-US" altLang="ja-JP" sz="1400" dirty="0">
                <a:solidFill>
                  <a:srgbClr val="7F7F7F"/>
                </a:solidFill>
                <a:latin typeface="ＭＳ ゴシック"/>
                <a:ea typeface="ＭＳ ゴシック"/>
                <a:cs typeface="ＭＳ ゴシック"/>
              </a:rPr>
              <a:t> </a:t>
            </a:r>
            <a:r>
              <a:rPr lang="en-US" altLang="ja-JP" sz="1400" dirty="0" smtClean="0">
                <a:solidFill>
                  <a:srgbClr val="7F7F7F"/>
                </a:solidFill>
                <a:latin typeface="ＭＳ ゴシック"/>
                <a:ea typeface="ＭＳ ゴシック"/>
                <a:cs typeface="ＭＳ ゴシック"/>
              </a:rPr>
              <a:t>   </a:t>
            </a:r>
            <a:r>
              <a:rPr lang="is-IS" altLang="ja-JP" sz="1400" dirty="0" smtClean="0">
                <a:solidFill>
                  <a:srgbClr val="7F7F7F"/>
                </a:solidFill>
                <a:latin typeface="ＭＳ ゴシック"/>
                <a:ea typeface="ＭＳ ゴシック"/>
                <a:cs typeface="ＭＳ ゴシック"/>
              </a:rPr>
              <a:t>…</a:t>
            </a:r>
            <a:endParaRPr lang="en-US" altLang="ja-JP" sz="1400" dirty="0">
              <a:solidFill>
                <a:srgbClr val="7F7F7F"/>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a:t>
            </a:r>
            <a:r>
              <a:rPr lang="en-US" altLang="ja-JP" sz="1400" dirty="0" err="1">
                <a:latin typeface="ＭＳ ゴシック"/>
                <a:ea typeface="ＭＳ ゴシック"/>
                <a:cs typeface="ＭＳ ゴシック"/>
              </a:rPr>
              <a:t>scope.condition</a:t>
            </a:r>
            <a:r>
              <a:rPr lang="en-US" altLang="ja-JP" sz="1400" dirty="0">
                <a:latin typeface="ＭＳ ゴシック"/>
                <a:ea typeface="ＭＳ ゴシック"/>
                <a:cs typeface="ＭＳ ゴシック"/>
              </a:rPr>
              <a:t> = {}</a:t>
            </a: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a:t>
            </a:r>
            <a:r>
              <a:rPr lang="is-IS" altLang="ja-JP" sz="1400" dirty="0" smtClean="0">
                <a:solidFill>
                  <a:srgbClr val="7F7F7F"/>
                </a:solidFill>
                <a:latin typeface="ＭＳ ゴシック"/>
                <a:ea typeface="ＭＳ ゴシック"/>
                <a:cs typeface="ＭＳ ゴシック"/>
              </a:rPr>
              <a:t>…</a:t>
            </a:r>
            <a:endParaRPr lang="en-US" altLang="ja-JP" sz="1400" dirty="0">
              <a:solidFill>
                <a:srgbClr val="7F7F7F"/>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a:t>
            </a:r>
            <a:r>
              <a:rPr lang="en-US" altLang="ja-JP" sz="1400" dirty="0" err="1">
                <a:latin typeface="ＭＳ ゴシック"/>
                <a:ea typeface="ＭＳ ゴシック"/>
                <a:cs typeface="ＭＳ ゴシック"/>
              </a:rPr>
              <a:t>scope.findList</a:t>
            </a:r>
            <a:r>
              <a:rPr lang="en-US" altLang="ja-JP" sz="1400" dirty="0">
                <a:latin typeface="ＭＳ ゴシック"/>
                <a:ea typeface="ＭＳ ゴシック"/>
                <a:cs typeface="ＭＳ ゴシック"/>
              </a:rPr>
              <a:t> = function() {</a:t>
            </a: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let </a:t>
            </a:r>
            <a:r>
              <a:rPr lang="en-US" altLang="ja-JP" sz="1400" dirty="0" err="1">
                <a:latin typeface="ＭＳ ゴシック"/>
                <a:ea typeface="ＭＳ ゴシック"/>
                <a:cs typeface="ＭＳ ゴシック"/>
              </a:rPr>
              <a:t>customerId</a:t>
            </a:r>
            <a:r>
              <a:rPr lang="en-US" altLang="ja-JP" sz="1400" dirty="0">
                <a:latin typeface="ＭＳ ゴシック"/>
                <a:ea typeface="ＭＳ ゴシック"/>
                <a:cs typeface="ＭＳ ゴシック"/>
              </a:rPr>
              <a:t> = </a:t>
            </a:r>
            <a:r>
              <a:rPr lang="en-US" altLang="ja-JP" sz="1400" dirty="0" err="1">
                <a:latin typeface="ＭＳ ゴシック"/>
                <a:ea typeface="ＭＳ ゴシック"/>
                <a:cs typeface="ＭＳ ゴシック"/>
              </a:rPr>
              <a:t>nullToBlank</a:t>
            </a:r>
            <a:r>
              <a:rPr lang="en-US" altLang="ja-JP" sz="1400" dirty="0">
                <a:latin typeface="ＭＳ ゴシック"/>
                <a:ea typeface="ＭＳ ゴシック"/>
                <a:cs typeface="ＭＳ ゴシック"/>
              </a:rPr>
              <a:t>($</a:t>
            </a:r>
            <a:r>
              <a:rPr lang="en-US" altLang="ja-JP" sz="1400" dirty="0" err="1">
                <a:latin typeface="ＭＳ ゴシック"/>
                <a:ea typeface="ＭＳ ゴシック"/>
                <a:cs typeface="ＭＳ ゴシック"/>
              </a:rPr>
              <a:t>scope.condition.customerId</a:t>
            </a:r>
            <a:r>
              <a:rPr lang="en-US" altLang="ja-JP" sz="1400" dirty="0">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let name = </a:t>
            </a:r>
            <a:r>
              <a:rPr lang="en-US" altLang="ja-JP" sz="1400" dirty="0" err="1">
                <a:latin typeface="ＭＳ ゴシック"/>
                <a:ea typeface="ＭＳ ゴシック"/>
                <a:cs typeface="ＭＳ ゴシック"/>
              </a:rPr>
              <a:t>nullToBlank</a:t>
            </a:r>
            <a:r>
              <a:rPr lang="en-US" altLang="ja-JP" sz="1400" dirty="0">
                <a:latin typeface="ＭＳ ゴシック"/>
                <a:ea typeface="ＭＳ ゴシック"/>
                <a:cs typeface="ＭＳ ゴシック"/>
              </a:rPr>
              <a:t>($</a:t>
            </a:r>
            <a:r>
              <a:rPr lang="en-US" altLang="ja-JP" sz="1400" dirty="0" err="1">
                <a:latin typeface="ＭＳ ゴシック"/>
                <a:ea typeface="ＭＳ ゴシック"/>
                <a:cs typeface="ＭＳ ゴシック"/>
              </a:rPr>
              <a:t>scope.condition.name</a:t>
            </a:r>
            <a:r>
              <a:rPr lang="en-US" altLang="ja-JP" sz="1400" dirty="0">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a:t>
            </a:r>
            <a:r>
              <a:rPr lang="en-US" altLang="ja-JP" sz="1400" dirty="0" err="1">
                <a:latin typeface="ＭＳ ゴシック"/>
                <a:ea typeface="ＭＳ ゴシック"/>
                <a:cs typeface="ＭＳ ゴシック"/>
              </a:rPr>
              <a:t>Customer.select</a:t>
            </a:r>
            <a:r>
              <a:rPr lang="en-US" altLang="ja-JP" sz="1400" dirty="0">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.where("#</a:t>
            </a:r>
            <a:r>
              <a:rPr lang="en-US" altLang="ja-JP" sz="1400" dirty="0" err="1">
                <a:latin typeface="ＭＳ ゴシック"/>
                <a:ea typeface="ＭＳ ゴシック"/>
                <a:cs typeface="ＭＳ ゴシック"/>
              </a:rPr>
              <a:t>customer.customerId</a:t>
            </a:r>
            <a:r>
              <a:rPr lang="en-US" altLang="ja-JP" sz="1400" dirty="0">
                <a:latin typeface="ＭＳ ゴシック"/>
                <a:ea typeface="ＭＳ ゴシック"/>
                <a:cs typeface="ＭＳ ゴシック"/>
              </a:rPr>
              <a:t> like ? AND #</a:t>
            </a:r>
            <a:r>
              <a:rPr lang="en-US" altLang="ja-JP" sz="1400" dirty="0" err="1">
                <a:latin typeface="ＭＳ ゴシック"/>
                <a:ea typeface="ＭＳ ゴシック"/>
                <a:cs typeface="ＭＳ ゴシック"/>
              </a:rPr>
              <a:t>customer.name</a:t>
            </a:r>
            <a:r>
              <a:rPr lang="en-US" altLang="ja-JP" sz="1400" dirty="0">
                <a:latin typeface="ＭＳ ゴシック"/>
                <a:ea typeface="ＭＳ ゴシック"/>
                <a:cs typeface="ＭＳ ゴシック"/>
              </a:rPr>
              <a:t> like ?</a:t>
            </a:r>
            <a:r>
              <a:rPr lang="en-US" altLang="ja-JP" sz="1400" dirty="0" smtClean="0">
                <a:latin typeface="ＭＳ ゴシック"/>
                <a:ea typeface="ＭＳ ゴシック"/>
                <a:cs typeface="ＭＳ ゴシック"/>
              </a:rPr>
              <a:t>", </a:t>
            </a: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a:t>
            </a:r>
            <a:r>
              <a:rPr lang="en-US" altLang="ja-JP" sz="1400" dirty="0" smtClean="0">
                <a:latin typeface="ＭＳ ゴシック"/>
                <a:ea typeface="ＭＳ ゴシック"/>
                <a:cs typeface="ＭＳ ゴシック"/>
              </a:rPr>
              <a:t>                  "</a:t>
            </a:r>
            <a:r>
              <a:rPr lang="en-US" altLang="ja-JP" sz="1400" dirty="0">
                <a:latin typeface="ＭＳ ゴシック"/>
                <a:ea typeface="ＭＳ ゴシック"/>
                <a:cs typeface="ＭＳ ゴシック"/>
              </a:rPr>
              <a:t>%" + </a:t>
            </a:r>
            <a:r>
              <a:rPr lang="en-US" altLang="ja-JP" sz="1400" dirty="0" err="1">
                <a:latin typeface="ＭＳ ゴシック"/>
                <a:ea typeface="ＭＳ ゴシック"/>
                <a:cs typeface="ＭＳ ゴシック"/>
              </a:rPr>
              <a:t>customerId</a:t>
            </a:r>
            <a:r>
              <a:rPr lang="en-US" altLang="ja-JP" sz="1400" dirty="0">
                <a:latin typeface="ＭＳ ゴシック"/>
                <a:ea typeface="ＭＳ ゴシック"/>
                <a:cs typeface="ＭＳ ゴシック"/>
              </a:rPr>
              <a:t> + "%", "%" + name + "%")</a:t>
            </a: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a:t>
            </a:r>
            <a:r>
              <a:rPr lang="en-US" altLang="ja-JP" sz="1400" dirty="0" smtClean="0">
                <a:latin typeface="ＭＳ ゴシック"/>
                <a:ea typeface="ＭＳ ゴシック"/>
                <a:cs typeface="ＭＳ ゴシック"/>
              </a:rPr>
              <a:t>.</a:t>
            </a:r>
            <a:r>
              <a:rPr lang="en-US" altLang="ja-JP" sz="1400" dirty="0" err="1" smtClean="0">
                <a:latin typeface="ＭＳ ゴシック"/>
                <a:ea typeface="ＭＳ ゴシック"/>
                <a:cs typeface="ＭＳ ゴシック"/>
              </a:rPr>
              <a:t>findList</a:t>
            </a:r>
            <a:r>
              <a:rPr lang="en-US" altLang="ja-JP" sz="1400" dirty="0">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.then(function(result) {</a:t>
            </a:r>
          </a:p>
          <a:p>
            <a:pPr marL="0" indent="0">
              <a:lnSpc>
                <a:spcPct val="100000"/>
              </a:lnSpc>
              <a:spcBef>
                <a:spcPts val="0"/>
              </a:spcBef>
              <a:spcAft>
                <a:spcPts val="0"/>
              </a:spcAft>
              <a:buNone/>
            </a:pPr>
            <a:r>
              <a:rPr lang="en-US" altLang="ja-JP" sz="1400" dirty="0" smtClean="0">
                <a:latin typeface="ＭＳ ゴシック"/>
                <a:ea typeface="ＭＳ ゴシック"/>
                <a:cs typeface="ＭＳ ゴシック"/>
              </a:rPr>
              <a:t>            $</a:t>
            </a:r>
            <a:r>
              <a:rPr lang="en-US" altLang="ja-JP" sz="1400" dirty="0" err="1">
                <a:latin typeface="ＭＳ ゴシック"/>
                <a:ea typeface="ＭＳ ゴシック"/>
                <a:cs typeface="ＭＳ ゴシック"/>
              </a:rPr>
              <a:t>scope.customers</a:t>
            </a:r>
            <a:r>
              <a:rPr lang="en-US" altLang="ja-JP" sz="1400" dirty="0">
                <a:latin typeface="ＭＳ ゴシック"/>
                <a:ea typeface="ＭＳ ゴシック"/>
                <a:cs typeface="ＭＳ ゴシック"/>
              </a:rPr>
              <a:t> = </a:t>
            </a:r>
            <a:r>
              <a:rPr lang="en-US" altLang="ja-JP" sz="1400" dirty="0" err="1">
                <a:latin typeface="ＭＳ ゴシック"/>
                <a:ea typeface="ＭＳ ゴシック"/>
                <a:cs typeface="ＭＳ ゴシック"/>
              </a:rPr>
              <a:t>result.customer</a:t>
            </a:r>
            <a:r>
              <a:rPr lang="en-US" altLang="ja-JP" sz="1400" dirty="0">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a:t>
            </a:r>
            <a:r>
              <a:rPr lang="en-US" altLang="ja-JP" sz="1400" dirty="0" err="1">
                <a:latin typeface="ＭＳ ゴシック"/>
                <a:ea typeface="ＭＳ ゴシック"/>
                <a:cs typeface="ＭＳ ゴシック"/>
              </a:rPr>
              <a:t>scope.$apply</a:t>
            </a:r>
            <a:r>
              <a:rPr lang="en-US" altLang="ja-JP" sz="1400" dirty="0">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a:t>
            </a: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.catch(function(error) {</a:t>
            </a: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alert(</a:t>
            </a:r>
            <a:r>
              <a:rPr lang="en-US" altLang="ja-JP" sz="1400" dirty="0" err="1" smtClean="0">
                <a:latin typeface="ＭＳ ゴシック"/>
                <a:ea typeface="ＭＳ ゴシック"/>
                <a:cs typeface="ＭＳ ゴシック"/>
              </a:rPr>
              <a:t>error.description</a:t>
            </a:r>
            <a:r>
              <a:rPr lang="en-US" altLang="ja-JP" sz="1400" dirty="0" smtClean="0">
                <a:latin typeface="ＭＳ ゴシック"/>
                <a:ea typeface="ＭＳ ゴシック"/>
                <a:cs typeface="ＭＳ ゴシック"/>
              </a:rPr>
              <a:t>)</a:t>
            </a:r>
            <a:r>
              <a:rPr lang="en-US" altLang="ja-JP" sz="1400" dirty="0">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a:t>
            </a: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a:t>
            </a:r>
            <a:r>
              <a:rPr lang="en-US" altLang="ja-JP" sz="1400" dirty="0" smtClean="0">
                <a:latin typeface="ＭＳ ゴシック"/>
                <a:ea typeface="ＭＳ ゴシック"/>
                <a:cs typeface="ＭＳ ゴシック"/>
              </a:rPr>
              <a:t>}</a:t>
            </a:r>
          </a:p>
          <a:p>
            <a:pPr marL="0" indent="0">
              <a:lnSpc>
                <a:spcPct val="100000"/>
              </a:lnSpc>
              <a:spcBef>
                <a:spcPts val="0"/>
              </a:spcBef>
              <a:spcAft>
                <a:spcPts val="0"/>
              </a:spcAft>
              <a:buNone/>
            </a:pPr>
            <a:r>
              <a:rPr lang="en-US" altLang="ja-JP" sz="1400" dirty="0">
                <a:latin typeface="ＭＳ ゴシック"/>
                <a:ea typeface="ＭＳ ゴシック"/>
                <a:cs typeface="ＭＳ ゴシック"/>
              </a:rPr>
              <a:t> </a:t>
            </a:r>
            <a:r>
              <a:rPr lang="en-US" altLang="ja-JP" sz="1400" dirty="0" smtClean="0">
                <a:latin typeface="ＭＳ ゴシック"/>
                <a:ea typeface="ＭＳ ゴシック"/>
                <a:cs typeface="ＭＳ ゴシック"/>
              </a:rPr>
              <a:t>   </a:t>
            </a:r>
            <a:r>
              <a:rPr lang="is-IS" altLang="ja-JP" sz="1400" dirty="0" smtClean="0">
                <a:latin typeface="ＭＳ ゴシック"/>
                <a:ea typeface="ＭＳ ゴシック"/>
                <a:cs typeface="ＭＳ ゴシック"/>
              </a:rPr>
              <a:t>…</a:t>
            </a:r>
            <a:endParaRPr lang="en-US" altLang="ja-JP" sz="1400" dirty="0">
              <a:latin typeface="ＭＳ ゴシック"/>
              <a:ea typeface="ＭＳ ゴシック"/>
              <a:cs typeface="ＭＳ ゴシック"/>
            </a:endParaRPr>
          </a:p>
          <a:p>
            <a:pPr marL="0" indent="0">
              <a:lnSpc>
                <a:spcPct val="100000"/>
              </a:lnSpc>
              <a:spcBef>
                <a:spcPts val="0"/>
              </a:spcBef>
              <a:spcAft>
                <a:spcPts val="0"/>
              </a:spcAft>
              <a:buNone/>
            </a:pPr>
            <a:r>
              <a:rPr lang="en-US" altLang="ja-JP" sz="1400" dirty="0">
                <a:solidFill>
                  <a:srgbClr val="7F7F7F"/>
                </a:solidFill>
                <a:latin typeface="ＭＳ ゴシック"/>
                <a:ea typeface="ＭＳ ゴシック"/>
                <a:cs typeface="ＭＳ ゴシック"/>
              </a:rPr>
              <a:t>}]);</a:t>
            </a:r>
            <a:endParaRPr kumimoji="1" lang="ja-JP" altLang="en-US" sz="1400" dirty="0">
              <a:solidFill>
                <a:srgbClr val="7F7F7F"/>
              </a:solidFill>
              <a:latin typeface="ＭＳ ゴシック"/>
              <a:ea typeface="ＭＳ ゴシック"/>
              <a:cs typeface="ＭＳ ゴシック"/>
            </a:endParaRPr>
          </a:p>
        </p:txBody>
      </p:sp>
      <p:sp>
        <p:nvSpPr>
          <p:cNvPr id="4" name="テキスト ボックス 3"/>
          <p:cNvSpPr txBox="1"/>
          <p:nvPr/>
        </p:nvSpPr>
        <p:spPr>
          <a:xfrm>
            <a:off x="432171" y="1217048"/>
            <a:ext cx="5547575" cy="369332"/>
          </a:xfrm>
          <a:prstGeom prst="rect">
            <a:avLst/>
          </a:prstGeom>
          <a:noFill/>
        </p:spPr>
        <p:txBody>
          <a:bodyPr wrap="none" rtlCol="0">
            <a:spAutoFit/>
          </a:bodyPr>
          <a:lstStyle/>
          <a:p>
            <a:r>
              <a:rPr kumimoji="1" lang="en-US" altLang="ja-JP" dirty="0" smtClean="0">
                <a:latin typeface="+mn-ea"/>
                <a:ea typeface="+mn-ea"/>
              </a:rPr>
              <a:t>components/simple-crud/</a:t>
            </a:r>
            <a:r>
              <a:rPr kumimoji="1" lang="en-US" altLang="ja-JP" dirty="0" err="1" smtClean="0">
                <a:latin typeface="+mn-ea"/>
                <a:ea typeface="+mn-ea"/>
              </a:rPr>
              <a:t>CustomerController.js</a:t>
            </a:r>
            <a:endParaRPr kumimoji="1" lang="ja-JP" altLang="en-US" dirty="0">
              <a:latin typeface="+mn-ea"/>
              <a:ea typeface="+mn-ea"/>
            </a:endParaRPr>
          </a:p>
        </p:txBody>
      </p:sp>
      <p:sp>
        <p:nvSpPr>
          <p:cNvPr id="5" name="正方形/長方形 4"/>
          <p:cNvSpPr/>
          <p:nvPr/>
        </p:nvSpPr>
        <p:spPr>
          <a:xfrm>
            <a:off x="1234780" y="3127429"/>
            <a:ext cx="5265463" cy="427582"/>
          </a:xfrm>
          <a:prstGeom prst="rect">
            <a:avLst/>
          </a:prstGeom>
          <a:noFill/>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lnSpcReduction="10000"/>
          </a:bodyPr>
          <a:lstStyle/>
          <a:p>
            <a:pPr algn="ctr">
              <a:lnSpc>
                <a:spcPct val="120000"/>
              </a:lnSpc>
            </a:pPr>
            <a:endParaRPr kumimoji="1" lang="ja-JP" altLang="en-US" sz="1400" dirty="0" smtClean="0">
              <a:solidFill>
                <a:schemeClr val="tx1">
                  <a:lumMod val="90000"/>
                  <a:lumOff val="10000"/>
                </a:schemeClr>
              </a:solidFill>
            </a:endParaRPr>
          </a:p>
        </p:txBody>
      </p:sp>
      <p:cxnSp>
        <p:nvCxnSpPr>
          <p:cNvPr id="6" name="直線コネクタ 5"/>
          <p:cNvCxnSpPr/>
          <p:nvPr/>
        </p:nvCxnSpPr>
        <p:spPr>
          <a:xfrm>
            <a:off x="897790" y="2716361"/>
            <a:ext cx="1889289"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8" name="正方形/長方形 7"/>
          <p:cNvSpPr/>
          <p:nvPr/>
        </p:nvSpPr>
        <p:spPr>
          <a:xfrm>
            <a:off x="1234780" y="3581829"/>
            <a:ext cx="6015153" cy="873754"/>
          </a:xfrm>
          <a:prstGeom prst="rect">
            <a:avLst/>
          </a:prstGeom>
          <a:noFill/>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endParaRPr kumimoji="1" lang="ja-JP" altLang="en-US" sz="1400" dirty="0" smtClean="0">
              <a:solidFill>
                <a:schemeClr val="tx1">
                  <a:lumMod val="90000"/>
                  <a:lumOff val="10000"/>
                </a:schemeClr>
              </a:solidFill>
            </a:endParaRPr>
          </a:p>
        </p:txBody>
      </p:sp>
      <p:cxnSp>
        <p:nvCxnSpPr>
          <p:cNvPr id="9" name="直線コネクタ 8"/>
          <p:cNvCxnSpPr/>
          <p:nvPr/>
        </p:nvCxnSpPr>
        <p:spPr>
          <a:xfrm>
            <a:off x="1588202" y="4872350"/>
            <a:ext cx="3139248"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11" name="四角形吹き出し 10"/>
          <p:cNvSpPr/>
          <p:nvPr/>
        </p:nvSpPr>
        <p:spPr>
          <a:xfrm>
            <a:off x="7049524" y="2506435"/>
            <a:ext cx="1525838" cy="490982"/>
          </a:xfrm>
          <a:prstGeom prst="wedgeRectCallout">
            <a:avLst>
              <a:gd name="adj1" fmla="val -84282"/>
              <a:gd name="adj2" fmla="val 84678"/>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nSpc>
                <a:spcPct val="120000"/>
              </a:lnSpc>
            </a:pPr>
            <a:r>
              <a:rPr kumimoji="1" lang="ja-JP" altLang="en-US" sz="1400" dirty="0" smtClean="0">
                <a:solidFill>
                  <a:schemeClr val="tx1">
                    <a:lumMod val="90000"/>
                    <a:lumOff val="10000"/>
                  </a:schemeClr>
                </a:solidFill>
              </a:rPr>
              <a:t>入力がされなかった場合は空文字に変換</a:t>
            </a:r>
            <a:endParaRPr kumimoji="1" lang="en-US" altLang="ja-JP" sz="1400" dirty="0" smtClean="0">
              <a:solidFill>
                <a:schemeClr val="tx1">
                  <a:lumMod val="90000"/>
                  <a:lumOff val="10000"/>
                </a:schemeClr>
              </a:solidFill>
            </a:endParaRPr>
          </a:p>
        </p:txBody>
      </p:sp>
      <p:sp>
        <p:nvSpPr>
          <p:cNvPr id="12" name="四角形吹き出し 11"/>
          <p:cNvSpPr/>
          <p:nvPr/>
        </p:nvSpPr>
        <p:spPr>
          <a:xfrm>
            <a:off x="3611728" y="2395650"/>
            <a:ext cx="1994170" cy="506579"/>
          </a:xfrm>
          <a:prstGeom prst="wedgeRectCallout">
            <a:avLst>
              <a:gd name="adj1" fmla="val -89993"/>
              <a:gd name="adj2" fmla="val -14828"/>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nSpc>
                <a:spcPct val="120000"/>
              </a:lnSpc>
            </a:pPr>
            <a:r>
              <a:rPr lang="ja-JP" altLang="en-US" sz="1400" dirty="0" smtClean="0">
                <a:solidFill>
                  <a:schemeClr val="tx1">
                    <a:lumMod val="90000"/>
                    <a:lumOff val="10000"/>
                  </a:schemeClr>
                </a:solidFill>
              </a:rPr>
              <a:t>画面の検索条件入力フィールドとバインドする変数</a:t>
            </a:r>
            <a:endParaRPr kumimoji="1" lang="en-US" altLang="ja-JP" sz="1400" dirty="0" smtClean="0">
              <a:solidFill>
                <a:schemeClr val="tx1">
                  <a:lumMod val="90000"/>
                  <a:lumOff val="10000"/>
                </a:schemeClr>
              </a:solidFill>
            </a:endParaRPr>
          </a:p>
        </p:txBody>
      </p:sp>
      <p:sp>
        <p:nvSpPr>
          <p:cNvPr id="13" name="四角形吹き出し 12"/>
          <p:cNvSpPr/>
          <p:nvPr/>
        </p:nvSpPr>
        <p:spPr>
          <a:xfrm>
            <a:off x="6703101" y="4594784"/>
            <a:ext cx="1998100" cy="952468"/>
          </a:xfrm>
          <a:prstGeom prst="wedgeRectCallout">
            <a:avLst>
              <a:gd name="adj1" fmla="val -46774"/>
              <a:gd name="adj2" fmla="val -71326"/>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marL="88900" indent="-88900">
              <a:lnSpc>
                <a:spcPct val="120000"/>
              </a:lnSpc>
              <a:buFont typeface="Arial"/>
              <a:buChar char="•"/>
            </a:pPr>
            <a:r>
              <a:rPr kumimoji="1" lang="ja-JP" altLang="en-US" sz="1400" dirty="0" smtClean="0">
                <a:solidFill>
                  <a:schemeClr val="tx1">
                    <a:lumMod val="90000"/>
                    <a:lumOff val="10000"/>
                  </a:schemeClr>
                </a:solidFill>
              </a:rPr>
              <a:t>指定したクエリでデータアクセスを実行する</a:t>
            </a:r>
            <a:r>
              <a:rPr kumimoji="1" lang="en-US" altLang="ja-JP" sz="1400" dirty="0" smtClean="0">
                <a:solidFill>
                  <a:schemeClr val="tx1">
                    <a:lumMod val="90000"/>
                    <a:lumOff val="10000"/>
                  </a:schemeClr>
                </a:solidFill>
              </a:rPr>
              <a:t>API</a:t>
            </a:r>
            <a:r>
              <a:rPr kumimoji="1" lang="ja-JP" altLang="en-US" sz="1400" dirty="0" smtClean="0">
                <a:solidFill>
                  <a:schemeClr val="tx1">
                    <a:lumMod val="90000"/>
                    <a:lumOff val="10000"/>
                  </a:schemeClr>
                </a:solidFill>
              </a:rPr>
              <a:t>呼び出し</a:t>
            </a:r>
            <a:endParaRPr kumimoji="1" lang="en-US" altLang="ja-JP" sz="1400" dirty="0" smtClean="0">
              <a:solidFill>
                <a:schemeClr val="tx1">
                  <a:lumMod val="90000"/>
                  <a:lumOff val="10000"/>
                </a:schemeClr>
              </a:solidFill>
            </a:endParaRPr>
          </a:p>
          <a:p>
            <a:pPr marL="88900" indent="-88900">
              <a:lnSpc>
                <a:spcPct val="120000"/>
              </a:lnSpc>
              <a:buFont typeface="Arial"/>
              <a:buChar char="•"/>
            </a:pPr>
            <a:r>
              <a:rPr lang="en-US" altLang="ja-JP" sz="1400" dirty="0" smtClean="0">
                <a:solidFill>
                  <a:schemeClr val="tx1">
                    <a:lumMod val="90000"/>
                    <a:lumOff val="10000"/>
                  </a:schemeClr>
                </a:solidFill>
              </a:rPr>
              <a:t>Customer</a:t>
            </a:r>
            <a:r>
              <a:rPr lang="ja-JP" altLang="en-US" sz="1400" dirty="0" smtClean="0">
                <a:solidFill>
                  <a:schemeClr val="tx1">
                    <a:lumMod val="90000"/>
                    <a:lumOff val="10000"/>
                  </a:schemeClr>
                </a:solidFill>
              </a:rPr>
              <a:t>テーブルに対して</a:t>
            </a:r>
            <a:r>
              <a:rPr lang="en-US" altLang="ja-JP" sz="1400" dirty="0" smtClean="0">
                <a:solidFill>
                  <a:schemeClr val="tx1">
                    <a:lumMod val="90000"/>
                    <a:lumOff val="10000"/>
                  </a:schemeClr>
                </a:solidFill>
              </a:rPr>
              <a:t>SELECT</a:t>
            </a:r>
            <a:r>
              <a:rPr lang="ja-JP" altLang="en-US" sz="1400" dirty="0" smtClean="0">
                <a:solidFill>
                  <a:schemeClr val="tx1">
                    <a:lumMod val="90000"/>
                    <a:lumOff val="10000"/>
                  </a:schemeClr>
                </a:solidFill>
              </a:rPr>
              <a:t>を実行</a:t>
            </a:r>
            <a:endParaRPr kumimoji="1" lang="en-US" altLang="ja-JP" sz="1400" dirty="0" smtClean="0">
              <a:solidFill>
                <a:schemeClr val="tx1">
                  <a:lumMod val="90000"/>
                  <a:lumOff val="10000"/>
                </a:schemeClr>
              </a:solidFill>
            </a:endParaRPr>
          </a:p>
        </p:txBody>
      </p:sp>
      <p:sp>
        <p:nvSpPr>
          <p:cNvPr id="14" name="四角形吹き出し 13"/>
          <p:cNvSpPr/>
          <p:nvPr/>
        </p:nvSpPr>
        <p:spPr>
          <a:xfrm>
            <a:off x="3985576" y="5238440"/>
            <a:ext cx="1994170" cy="506579"/>
          </a:xfrm>
          <a:prstGeom prst="wedgeRectCallout">
            <a:avLst>
              <a:gd name="adj1" fmla="val -73629"/>
              <a:gd name="adj2" fmla="val -119284"/>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nSpc>
                <a:spcPct val="120000"/>
              </a:lnSpc>
            </a:pPr>
            <a:r>
              <a:rPr lang="ja-JP" altLang="en-US" sz="1400" dirty="0" smtClean="0">
                <a:solidFill>
                  <a:schemeClr val="tx1">
                    <a:lumMod val="90000"/>
                    <a:lumOff val="10000"/>
                  </a:schemeClr>
                </a:solidFill>
              </a:rPr>
              <a:t>検索結果を画面のテーブルにバインドする</a:t>
            </a:r>
            <a:r>
              <a:rPr lang="en-US" altLang="ja-JP" sz="1400" dirty="0" smtClean="0">
                <a:solidFill>
                  <a:schemeClr val="tx1">
                    <a:lumMod val="90000"/>
                    <a:lumOff val="10000"/>
                  </a:schemeClr>
                </a:solidFill>
              </a:rPr>
              <a:t>customers</a:t>
            </a:r>
            <a:r>
              <a:rPr lang="ja-JP" altLang="en-US" sz="1400" dirty="0" smtClean="0">
                <a:solidFill>
                  <a:schemeClr val="tx1">
                    <a:lumMod val="90000"/>
                    <a:lumOff val="10000"/>
                  </a:schemeClr>
                </a:solidFill>
              </a:rPr>
              <a:t>変数に代入</a:t>
            </a:r>
            <a:endParaRPr kumimoji="1" lang="en-US" altLang="ja-JP" sz="1400" dirty="0" smtClean="0">
              <a:solidFill>
                <a:schemeClr val="tx1">
                  <a:lumMod val="90000"/>
                  <a:lumOff val="10000"/>
                </a:schemeClr>
              </a:solidFill>
            </a:endParaRPr>
          </a:p>
        </p:txBody>
      </p:sp>
    </p:spTree>
    <p:extLst>
      <p:ext uri="{BB962C8B-B14F-4D97-AF65-F5344CB8AC3E}">
        <p14:creationId xmlns:p14="http://schemas.microsoft.com/office/powerpoint/2010/main" val="3650878156"/>
      </p:ext>
    </p:extLst>
  </p:cSld>
  <p:clrMapOvr>
    <a:masterClrMapping/>
  </p:clrMapOvr>
  <p:transition xmlns:p14="http://schemas.microsoft.com/office/powerpoint/2010/mai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検索処理と画面を紐付ける</a:t>
            </a:r>
            <a:r>
              <a:rPr lang="en-US" altLang="ja-JP" dirty="0"/>
              <a:t>①</a:t>
            </a:r>
            <a:endParaRPr kumimoji="1" lang="ja-JP" altLang="en-US" dirty="0"/>
          </a:p>
        </p:txBody>
      </p:sp>
      <p:sp>
        <p:nvSpPr>
          <p:cNvPr id="3" name="コンテンツ プレースホルダー 2"/>
          <p:cNvSpPr>
            <a:spLocks noGrp="1"/>
          </p:cNvSpPr>
          <p:nvPr>
            <p:ph idx="1"/>
          </p:nvPr>
        </p:nvSpPr>
        <p:spPr>
          <a:xfrm>
            <a:off x="457200" y="1600200"/>
            <a:ext cx="8229600" cy="5084724"/>
          </a:xfrm>
        </p:spPr>
        <p:txBody>
          <a:bodyPr>
            <a:noAutofit/>
          </a:bodyPr>
          <a:lstStyle/>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&lt;div class="container"&gt; </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 class="panel panel-primary"&gt;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 class="panel-heading"&gt;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&lt;h3 class="panel-title text-center"&gt;</a:t>
            </a:r>
            <a:r>
              <a:rPr lang="ja-JP" altLang="en-US" sz="1050" dirty="0">
                <a:solidFill>
                  <a:schemeClr val="bg1">
                    <a:lumMod val="50000"/>
                  </a:schemeClr>
                </a:solidFill>
                <a:latin typeface="ＭＳ ゴシック"/>
                <a:ea typeface="ＭＳ ゴシック"/>
                <a:cs typeface="ＭＳ ゴシック"/>
              </a:rPr>
              <a:t>顧客検索</a:t>
            </a:r>
            <a:r>
              <a:rPr lang="en-US" altLang="ja-JP" sz="1050" dirty="0">
                <a:solidFill>
                  <a:schemeClr val="bg1">
                    <a:lumMod val="50000"/>
                  </a:schemeClr>
                </a:solidFill>
                <a:latin typeface="ＭＳ ゴシック"/>
                <a:ea typeface="ＭＳ ゴシック"/>
                <a:cs typeface="ＭＳ ゴシック"/>
              </a:rPr>
              <a:t>&lt;/h3&gt;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 class="panel-body"&gt;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 class="form-horizontal"&gt;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 class="form-group"&gt;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 class="col-md-2"&gt;&lt;label class="control-label pull-right"&gt;</a:t>
            </a:r>
            <a:r>
              <a:rPr lang="ja-JP" altLang="en-US" sz="1050" dirty="0">
                <a:solidFill>
                  <a:schemeClr val="bg1">
                    <a:lumMod val="50000"/>
                  </a:schemeClr>
                </a:solidFill>
                <a:latin typeface="ＭＳ ゴシック"/>
                <a:ea typeface="ＭＳ ゴシック"/>
                <a:cs typeface="ＭＳ ゴシック"/>
              </a:rPr>
              <a:t>顧客</a:t>
            </a:r>
            <a:r>
              <a:rPr lang="en-US" altLang="ja-JP" sz="1050" dirty="0">
                <a:solidFill>
                  <a:schemeClr val="bg1">
                    <a:lumMod val="50000"/>
                  </a:schemeClr>
                </a:solidFill>
                <a:latin typeface="ＭＳ ゴシック"/>
                <a:ea typeface="ＭＳ ゴシック"/>
                <a:cs typeface="ＭＳ ゴシック"/>
              </a:rPr>
              <a:t>ID&lt;/label&gt;&lt;/div&gt;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 class="col-md-3"</a:t>
            </a:r>
            <a:r>
              <a:rPr lang="en-US" altLang="ja-JP" sz="1050" dirty="0" smtClean="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a:t>
            </a:r>
            <a:r>
              <a:rPr lang="en-US" altLang="ja-JP" sz="1050" dirty="0" smtClean="0">
                <a:solidFill>
                  <a:schemeClr val="bg1">
                    <a:lumMod val="50000"/>
                  </a:schemeClr>
                </a:solidFill>
                <a:latin typeface="ＭＳ ゴシック"/>
                <a:ea typeface="ＭＳ ゴシック"/>
                <a:cs typeface="ＭＳ ゴシック"/>
              </a:rPr>
              <a:t>                       &lt;</a:t>
            </a:r>
            <a:r>
              <a:rPr lang="en-US" altLang="ja-JP" sz="1050" dirty="0">
                <a:solidFill>
                  <a:schemeClr val="bg1">
                    <a:lumMod val="50000"/>
                  </a:schemeClr>
                </a:solidFill>
                <a:latin typeface="ＭＳ ゴシック"/>
                <a:ea typeface="ＭＳ ゴシック"/>
                <a:cs typeface="ＭＳ ゴシック"/>
              </a:rPr>
              <a:t>input type="text" class="form-control" </a:t>
            </a:r>
            <a:r>
              <a:rPr lang="en-US" altLang="ja-JP" sz="1050" dirty="0">
                <a:solidFill>
                  <a:schemeClr val="tx1"/>
                </a:solidFill>
                <a:latin typeface="ＭＳ ゴシック"/>
                <a:ea typeface="ＭＳ ゴシック"/>
                <a:cs typeface="ＭＳ ゴシック"/>
              </a:rPr>
              <a:t>x-</a:t>
            </a:r>
            <a:r>
              <a:rPr lang="en-US" altLang="ja-JP" sz="1050" dirty="0" err="1">
                <a:solidFill>
                  <a:schemeClr val="tx1"/>
                </a:solidFill>
                <a:latin typeface="ＭＳ ゴシック"/>
                <a:ea typeface="ＭＳ ゴシック"/>
                <a:cs typeface="ＭＳ ゴシック"/>
              </a:rPr>
              <a:t>ng</a:t>
            </a:r>
            <a:r>
              <a:rPr lang="en-US" altLang="ja-JP" sz="1050" dirty="0">
                <a:solidFill>
                  <a:schemeClr val="tx1"/>
                </a:solidFill>
                <a:latin typeface="ＭＳ ゴシック"/>
                <a:ea typeface="ＭＳ ゴシック"/>
                <a:cs typeface="ＭＳ ゴシック"/>
              </a:rPr>
              <a:t>-model="</a:t>
            </a:r>
            <a:r>
              <a:rPr lang="en-US" altLang="ja-JP" sz="1050" dirty="0" err="1">
                <a:solidFill>
                  <a:schemeClr val="tx1"/>
                </a:solidFill>
                <a:latin typeface="ＭＳ ゴシック"/>
                <a:ea typeface="ＭＳ ゴシック"/>
                <a:cs typeface="ＭＳ ゴシック"/>
              </a:rPr>
              <a:t>condition.customerId</a:t>
            </a:r>
            <a:r>
              <a:rPr lang="en-US" altLang="ja-JP" sz="1050" dirty="0">
                <a:solidFill>
                  <a:schemeClr val="tx1"/>
                </a:solidFill>
                <a:latin typeface="ＭＳ ゴシック"/>
                <a:ea typeface="ＭＳ ゴシック"/>
                <a:cs typeface="ＭＳ ゴシック"/>
              </a:rPr>
              <a:t>"</a:t>
            </a:r>
            <a:r>
              <a:rPr lang="en-US" altLang="ja-JP" sz="1050" dirty="0">
                <a:solidFill>
                  <a:schemeClr val="bg1">
                    <a:lumMod val="50000"/>
                  </a:schemeClr>
                </a:solidFill>
                <a:latin typeface="ＭＳ ゴシック"/>
                <a:ea typeface="ＭＳ ゴシック"/>
                <a:cs typeface="ＭＳ ゴシック"/>
              </a:rPr>
              <a:t>/</a:t>
            </a:r>
            <a:r>
              <a:rPr lang="en-US" altLang="ja-JP" sz="1050" dirty="0" smtClean="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a:t>
            </a:r>
            <a:r>
              <a:rPr lang="en-US" altLang="ja-JP" sz="1050" dirty="0" smtClean="0">
                <a:solidFill>
                  <a:schemeClr val="bg1">
                    <a:lumMod val="50000"/>
                  </a:schemeClr>
                </a:solidFill>
                <a:latin typeface="ＭＳ ゴシック"/>
                <a:ea typeface="ＭＳ ゴシック"/>
                <a:cs typeface="ＭＳ ゴシック"/>
              </a:rPr>
              <a:t>                   &lt;</a:t>
            </a:r>
            <a:r>
              <a:rPr lang="en-US" altLang="ja-JP" sz="1050" dirty="0">
                <a:solidFill>
                  <a:schemeClr val="bg1">
                    <a:lumMod val="50000"/>
                  </a:schemeClr>
                </a:solidFill>
                <a:latin typeface="ＭＳ ゴシック"/>
                <a:ea typeface="ＭＳ ゴシック"/>
                <a:cs typeface="ＭＳ ゴシック"/>
              </a:rPr>
              <a:t>/div&gt;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 class="form-group" style="margin-bottom: 0px"&gt;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 class="col-md-2"&gt;&lt;label class="control-label pull-right"&gt;</a:t>
            </a:r>
            <a:r>
              <a:rPr lang="ja-JP" altLang="en-US" sz="1050" dirty="0">
                <a:solidFill>
                  <a:schemeClr val="bg1">
                    <a:lumMod val="50000"/>
                  </a:schemeClr>
                </a:solidFill>
                <a:latin typeface="ＭＳ ゴシック"/>
                <a:ea typeface="ＭＳ ゴシック"/>
                <a:cs typeface="ＭＳ ゴシック"/>
              </a:rPr>
              <a:t>顧客名</a:t>
            </a:r>
            <a:r>
              <a:rPr lang="en-US" altLang="ja-JP" sz="1050" dirty="0">
                <a:solidFill>
                  <a:schemeClr val="bg1">
                    <a:lumMod val="50000"/>
                  </a:schemeClr>
                </a:solidFill>
                <a:latin typeface="ＭＳ ゴシック"/>
                <a:ea typeface="ＭＳ ゴシック"/>
                <a:cs typeface="ＭＳ ゴシック"/>
              </a:rPr>
              <a:t>&lt;/label&gt;&lt;/div&gt;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 class="col-md-3"</a:t>
            </a:r>
            <a:r>
              <a:rPr lang="en-US" altLang="ja-JP" sz="1050" dirty="0" smtClean="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a:t>
            </a:r>
            <a:r>
              <a:rPr lang="en-US" altLang="ja-JP" sz="1050" dirty="0" smtClean="0">
                <a:solidFill>
                  <a:schemeClr val="bg1">
                    <a:lumMod val="50000"/>
                  </a:schemeClr>
                </a:solidFill>
                <a:latin typeface="ＭＳ ゴシック"/>
                <a:ea typeface="ＭＳ ゴシック"/>
                <a:cs typeface="ＭＳ ゴシック"/>
              </a:rPr>
              <a:t>                       &lt;</a:t>
            </a:r>
            <a:r>
              <a:rPr lang="en-US" altLang="ja-JP" sz="1050" dirty="0">
                <a:solidFill>
                  <a:schemeClr val="bg1">
                    <a:lumMod val="50000"/>
                  </a:schemeClr>
                </a:solidFill>
                <a:latin typeface="ＭＳ ゴシック"/>
                <a:ea typeface="ＭＳ ゴシック"/>
                <a:cs typeface="ＭＳ ゴシック"/>
              </a:rPr>
              <a:t>input type="text" class="form-control</a:t>
            </a:r>
            <a:r>
              <a:rPr lang="en-US" altLang="ja-JP" sz="1050" dirty="0">
                <a:solidFill>
                  <a:srgbClr val="1C1C1C"/>
                </a:solidFill>
                <a:latin typeface="ＭＳ ゴシック"/>
                <a:ea typeface="ＭＳ ゴシック"/>
                <a:cs typeface="ＭＳ ゴシック"/>
              </a:rPr>
              <a:t>" x-</a:t>
            </a:r>
            <a:r>
              <a:rPr lang="en-US" altLang="ja-JP" sz="1050" dirty="0" err="1">
                <a:solidFill>
                  <a:srgbClr val="1C1C1C"/>
                </a:solidFill>
                <a:latin typeface="ＭＳ ゴシック"/>
                <a:ea typeface="ＭＳ ゴシック"/>
                <a:cs typeface="ＭＳ ゴシック"/>
              </a:rPr>
              <a:t>ng</a:t>
            </a:r>
            <a:r>
              <a:rPr lang="en-US" altLang="ja-JP" sz="1050" dirty="0">
                <a:solidFill>
                  <a:srgbClr val="1C1C1C"/>
                </a:solidFill>
                <a:latin typeface="ＭＳ ゴシック"/>
                <a:ea typeface="ＭＳ ゴシック"/>
                <a:cs typeface="ＭＳ ゴシック"/>
              </a:rPr>
              <a:t>-model="</a:t>
            </a:r>
            <a:r>
              <a:rPr lang="en-US" altLang="ja-JP" sz="1050" dirty="0" err="1">
                <a:solidFill>
                  <a:srgbClr val="1C1C1C"/>
                </a:solidFill>
                <a:latin typeface="ＭＳ ゴシック"/>
                <a:ea typeface="ＭＳ ゴシック"/>
                <a:cs typeface="ＭＳ ゴシック"/>
              </a:rPr>
              <a:t>condition.name</a:t>
            </a:r>
            <a:r>
              <a:rPr lang="en-US" altLang="ja-JP" sz="1050" dirty="0">
                <a:solidFill>
                  <a:srgbClr val="1C1C1C"/>
                </a:solidFill>
                <a:latin typeface="ＭＳ ゴシック"/>
                <a:ea typeface="ＭＳ ゴシック"/>
                <a:cs typeface="ＭＳ ゴシック"/>
              </a:rPr>
              <a:t>" </a:t>
            </a:r>
            <a:r>
              <a:rPr lang="en-US" altLang="ja-JP" sz="1050" dirty="0">
                <a:solidFill>
                  <a:schemeClr val="bg1">
                    <a:lumMod val="50000"/>
                  </a:schemeClr>
                </a:solidFill>
                <a:latin typeface="ＭＳ ゴシック"/>
                <a:ea typeface="ＭＳ ゴシック"/>
                <a:cs typeface="ＭＳ ゴシック"/>
              </a:rPr>
              <a:t>/</a:t>
            </a:r>
            <a:r>
              <a:rPr lang="en-US" altLang="ja-JP" sz="1050" dirty="0" smtClean="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a:t>
            </a:r>
            <a:r>
              <a:rPr lang="en-US" altLang="ja-JP" sz="1050" dirty="0" smtClean="0">
                <a:solidFill>
                  <a:schemeClr val="bg1">
                    <a:lumMod val="50000"/>
                  </a:schemeClr>
                </a:solidFill>
                <a:latin typeface="ＭＳ ゴシック"/>
                <a:ea typeface="ＭＳ ゴシック"/>
                <a:cs typeface="ＭＳ ゴシック"/>
              </a:rPr>
              <a:t>                   &lt;</a:t>
            </a:r>
            <a:r>
              <a:rPr lang="en-US" altLang="ja-JP" sz="1050" dirty="0">
                <a:solidFill>
                  <a:schemeClr val="bg1">
                    <a:lumMod val="50000"/>
                  </a:schemeClr>
                </a:solidFill>
                <a:latin typeface="ＭＳ ゴシック"/>
                <a:ea typeface="ＭＳ ゴシック"/>
                <a:cs typeface="ＭＳ ゴシック"/>
              </a:rPr>
              <a:t>/div&gt;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 class="col-md-offset-4 col-md-3"&gt;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&lt;input type="button" class="</a:t>
            </a:r>
            <a:r>
              <a:rPr lang="en-US" altLang="ja-JP" sz="1050" dirty="0" err="1">
                <a:solidFill>
                  <a:schemeClr val="bg1">
                    <a:lumMod val="50000"/>
                  </a:schemeClr>
                </a:solidFill>
                <a:latin typeface="ＭＳ ゴシック"/>
                <a:ea typeface="ＭＳ ゴシック"/>
                <a:cs typeface="ＭＳ ゴシック"/>
              </a:rPr>
              <a:t>btn</a:t>
            </a:r>
            <a:r>
              <a:rPr lang="en-US" altLang="ja-JP" sz="1050" dirty="0">
                <a:solidFill>
                  <a:schemeClr val="bg1">
                    <a:lumMod val="50000"/>
                  </a:schemeClr>
                </a:solidFill>
                <a:latin typeface="ＭＳ ゴシック"/>
                <a:ea typeface="ＭＳ ゴシック"/>
                <a:cs typeface="ＭＳ ゴシック"/>
              </a:rPr>
              <a:t> </a:t>
            </a:r>
            <a:r>
              <a:rPr lang="en-US" altLang="ja-JP" sz="1050" dirty="0" err="1">
                <a:solidFill>
                  <a:schemeClr val="bg1">
                    <a:lumMod val="50000"/>
                  </a:schemeClr>
                </a:solidFill>
                <a:latin typeface="ＭＳ ゴシック"/>
                <a:ea typeface="ＭＳ ゴシック"/>
                <a:cs typeface="ＭＳ ゴシック"/>
              </a:rPr>
              <a:t>btn</a:t>
            </a:r>
            <a:r>
              <a:rPr lang="en-US" altLang="ja-JP" sz="1050" dirty="0">
                <a:solidFill>
                  <a:schemeClr val="bg1">
                    <a:lumMod val="50000"/>
                  </a:schemeClr>
                </a:solidFill>
                <a:latin typeface="ＭＳ ゴシック"/>
                <a:ea typeface="ＭＳ ゴシック"/>
                <a:cs typeface="ＭＳ ゴシック"/>
              </a:rPr>
              <a:t>-primary" style="width: 48%" value="</a:t>
            </a:r>
            <a:r>
              <a:rPr lang="ja-JP" altLang="en-US" sz="1050" dirty="0">
                <a:solidFill>
                  <a:schemeClr val="bg1">
                    <a:lumMod val="50000"/>
                  </a:schemeClr>
                </a:solidFill>
                <a:latin typeface="ＭＳ ゴシック"/>
                <a:ea typeface="ＭＳ ゴシック"/>
                <a:cs typeface="ＭＳ ゴシック"/>
              </a:rPr>
              <a:t>クリア</a:t>
            </a:r>
            <a:r>
              <a:rPr lang="en-US" altLang="ja-JP" sz="1050" dirty="0">
                <a:solidFill>
                  <a:schemeClr val="bg1">
                    <a:lumMod val="50000"/>
                  </a:schemeClr>
                </a:solidFill>
                <a:latin typeface="ＭＳ ゴシック"/>
                <a:ea typeface="ＭＳ ゴシック"/>
                <a:cs typeface="ＭＳ ゴシック"/>
              </a:rPr>
              <a:t>" /&gt;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&lt;input type="button" class="</a:t>
            </a:r>
            <a:r>
              <a:rPr lang="en-US" altLang="ja-JP" sz="1050" dirty="0" err="1">
                <a:solidFill>
                  <a:schemeClr val="bg1">
                    <a:lumMod val="50000"/>
                  </a:schemeClr>
                </a:solidFill>
                <a:latin typeface="ＭＳ ゴシック"/>
                <a:ea typeface="ＭＳ ゴシック"/>
                <a:cs typeface="ＭＳ ゴシック"/>
              </a:rPr>
              <a:t>btn</a:t>
            </a:r>
            <a:r>
              <a:rPr lang="en-US" altLang="ja-JP" sz="1050" dirty="0">
                <a:solidFill>
                  <a:schemeClr val="bg1">
                    <a:lumMod val="50000"/>
                  </a:schemeClr>
                </a:solidFill>
                <a:latin typeface="ＭＳ ゴシック"/>
                <a:ea typeface="ＭＳ ゴシック"/>
                <a:cs typeface="ＭＳ ゴシック"/>
              </a:rPr>
              <a:t> </a:t>
            </a:r>
            <a:r>
              <a:rPr lang="en-US" altLang="ja-JP" sz="1050" dirty="0" err="1">
                <a:solidFill>
                  <a:schemeClr val="bg1">
                    <a:lumMod val="50000"/>
                  </a:schemeClr>
                </a:solidFill>
                <a:latin typeface="ＭＳ ゴシック"/>
                <a:ea typeface="ＭＳ ゴシック"/>
                <a:cs typeface="ＭＳ ゴシック"/>
              </a:rPr>
              <a:t>btn</a:t>
            </a:r>
            <a:r>
              <a:rPr lang="en-US" altLang="ja-JP" sz="1050" dirty="0">
                <a:solidFill>
                  <a:schemeClr val="bg1">
                    <a:lumMod val="50000"/>
                  </a:schemeClr>
                </a:solidFill>
                <a:latin typeface="ＭＳ ゴシック"/>
                <a:ea typeface="ＭＳ ゴシック"/>
                <a:cs typeface="ＭＳ ゴシック"/>
              </a:rPr>
              <a:t>-primary pull-right" style="width: 48%" </a:t>
            </a:r>
            <a:endParaRPr lang="en-US" altLang="ja-JP" sz="1050" dirty="0" smtClean="0">
              <a:solidFill>
                <a:schemeClr val="bg1">
                  <a:lumMod val="50000"/>
                </a:schemeClr>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a:t>
            </a:r>
            <a:r>
              <a:rPr lang="en-US" altLang="ja-JP" sz="1050" dirty="0" smtClean="0">
                <a:solidFill>
                  <a:schemeClr val="bg1">
                    <a:lumMod val="50000"/>
                  </a:schemeClr>
                </a:solidFill>
                <a:latin typeface="ＭＳ ゴシック"/>
                <a:ea typeface="ＭＳ ゴシック"/>
                <a:cs typeface="ＭＳ ゴシック"/>
              </a:rPr>
              <a:t>                           </a:t>
            </a:r>
            <a:r>
              <a:rPr lang="en-US" altLang="ja-JP" sz="1050" dirty="0" smtClean="0">
                <a:solidFill>
                  <a:srgbClr val="1C1C1C"/>
                </a:solidFill>
                <a:latin typeface="ＭＳ ゴシック"/>
                <a:ea typeface="ＭＳ ゴシック"/>
                <a:cs typeface="ＭＳ ゴシック"/>
              </a:rPr>
              <a:t>x</a:t>
            </a:r>
            <a:r>
              <a:rPr lang="en-US" altLang="ja-JP" sz="1050" dirty="0">
                <a:solidFill>
                  <a:srgbClr val="1C1C1C"/>
                </a:solidFill>
                <a:latin typeface="ＭＳ ゴシック"/>
                <a:ea typeface="ＭＳ ゴシック"/>
                <a:cs typeface="ＭＳ ゴシック"/>
              </a:rPr>
              <a:t>-</a:t>
            </a:r>
            <a:r>
              <a:rPr lang="en-US" altLang="ja-JP" sz="1050" dirty="0" err="1">
                <a:solidFill>
                  <a:srgbClr val="1C1C1C"/>
                </a:solidFill>
                <a:latin typeface="ＭＳ ゴシック"/>
                <a:ea typeface="ＭＳ ゴシック"/>
                <a:cs typeface="ＭＳ ゴシック"/>
              </a:rPr>
              <a:t>ng</a:t>
            </a:r>
            <a:r>
              <a:rPr lang="en-US" altLang="ja-JP" sz="1050" dirty="0">
                <a:solidFill>
                  <a:srgbClr val="1C1C1C"/>
                </a:solidFill>
                <a:latin typeface="ＭＳ ゴシック"/>
                <a:ea typeface="ＭＳ ゴシック"/>
                <a:cs typeface="ＭＳ ゴシック"/>
              </a:rPr>
              <a:t>-click="</a:t>
            </a:r>
            <a:r>
              <a:rPr lang="en-US" altLang="ja-JP" sz="1050" dirty="0" err="1">
                <a:solidFill>
                  <a:srgbClr val="1C1C1C"/>
                </a:solidFill>
                <a:latin typeface="ＭＳ ゴシック"/>
                <a:ea typeface="ＭＳ ゴシック"/>
                <a:cs typeface="ＭＳ ゴシック"/>
              </a:rPr>
              <a:t>findList</a:t>
            </a:r>
            <a:r>
              <a:rPr lang="en-US" altLang="ja-JP" sz="1050" dirty="0">
                <a:solidFill>
                  <a:srgbClr val="1C1C1C"/>
                </a:solidFill>
                <a:latin typeface="ＭＳ ゴシック"/>
                <a:ea typeface="ＭＳ ゴシック"/>
                <a:cs typeface="ＭＳ ゴシック"/>
              </a:rPr>
              <a:t>()" </a:t>
            </a:r>
            <a:r>
              <a:rPr lang="en-US" altLang="ja-JP" sz="1050" dirty="0">
                <a:solidFill>
                  <a:schemeClr val="bg1">
                    <a:lumMod val="50000"/>
                  </a:schemeClr>
                </a:solidFill>
                <a:latin typeface="ＭＳ ゴシック"/>
                <a:ea typeface="ＭＳ ゴシック"/>
                <a:cs typeface="ＭＳ ゴシック"/>
              </a:rPr>
              <a:t>value="</a:t>
            </a:r>
            <a:r>
              <a:rPr lang="ja-JP" altLang="en-US" sz="1050" dirty="0">
                <a:solidFill>
                  <a:schemeClr val="bg1">
                    <a:lumMod val="50000"/>
                  </a:schemeClr>
                </a:solidFill>
                <a:latin typeface="ＭＳ ゴシック"/>
                <a:ea typeface="ＭＳ ゴシック"/>
                <a:cs typeface="ＭＳ ゴシック"/>
              </a:rPr>
              <a:t>検索</a:t>
            </a:r>
            <a:r>
              <a:rPr lang="en-US" altLang="ja-JP" sz="1050" dirty="0">
                <a:solidFill>
                  <a:schemeClr val="bg1">
                    <a:lumMod val="50000"/>
                  </a:schemeClr>
                </a:solidFill>
                <a:latin typeface="ＭＳ ゴシック"/>
                <a:ea typeface="ＭＳ ゴシック"/>
                <a:cs typeface="ＭＳ ゴシック"/>
              </a:rPr>
              <a:t>" /&gt;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&lt;/div&gt;</a:t>
            </a:r>
          </a:p>
          <a:p>
            <a:pPr marL="0" indent="0">
              <a:lnSpc>
                <a:spcPct val="100000"/>
              </a:lnSpc>
              <a:spcBef>
                <a:spcPts val="0"/>
              </a:spcBef>
              <a:spcAft>
                <a:spcPts val="0"/>
              </a:spcAft>
              <a:buNone/>
            </a:pPr>
            <a:r>
              <a:rPr lang="en-US" altLang="ja-JP" sz="1050" dirty="0">
                <a:solidFill>
                  <a:schemeClr val="bg1">
                    <a:lumMod val="50000"/>
                  </a:schemeClr>
                </a:solidFill>
                <a:latin typeface="ＭＳ ゴシック"/>
                <a:ea typeface="ＭＳ ゴシック"/>
                <a:cs typeface="ＭＳ ゴシック"/>
              </a:rPr>
              <a:t>    &lt;/div</a:t>
            </a:r>
            <a:r>
              <a:rPr lang="en-US" altLang="ja-JP" sz="1050" dirty="0" smtClean="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endParaRPr lang="en-US" altLang="ja-JP" sz="1050" dirty="0">
              <a:solidFill>
                <a:schemeClr val="bg1">
                  <a:lumMod val="50000"/>
                </a:schemeClr>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1050" dirty="0" smtClean="0">
                <a:solidFill>
                  <a:schemeClr val="bg1">
                    <a:lumMod val="50000"/>
                  </a:schemeClr>
                </a:solidFill>
                <a:latin typeface="ＭＳ ゴシック"/>
                <a:ea typeface="ＭＳ ゴシック"/>
                <a:cs typeface="ＭＳ ゴシック"/>
              </a:rPr>
              <a:t>    </a:t>
            </a:r>
            <a:r>
              <a:rPr lang="is-IS" altLang="ja-JP" sz="1050" dirty="0" smtClean="0">
                <a:solidFill>
                  <a:schemeClr val="bg1">
                    <a:lumMod val="50000"/>
                  </a:schemeClr>
                </a:solidFill>
                <a:latin typeface="ＭＳ ゴシック"/>
                <a:ea typeface="ＭＳ ゴシック"/>
                <a:cs typeface="ＭＳ ゴシック"/>
              </a:rPr>
              <a:t>…</a:t>
            </a:r>
            <a:endParaRPr lang="en-US" altLang="ja-JP" sz="1050" dirty="0" smtClean="0">
              <a:solidFill>
                <a:schemeClr val="bg1">
                  <a:lumMod val="50000"/>
                </a:schemeClr>
              </a:solidFill>
              <a:latin typeface="ＭＳ ゴシック"/>
              <a:ea typeface="ＭＳ ゴシック"/>
              <a:cs typeface="ＭＳ ゴシック"/>
            </a:endParaRPr>
          </a:p>
          <a:p>
            <a:pPr marL="0" indent="0">
              <a:lnSpc>
                <a:spcPct val="100000"/>
              </a:lnSpc>
              <a:spcBef>
                <a:spcPts val="0"/>
              </a:spcBef>
              <a:spcAft>
                <a:spcPts val="0"/>
              </a:spcAft>
              <a:buNone/>
            </a:pPr>
            <a:r>
              <a:rPr kumimoji="1" lang="en-US" altLang="ja-JP" sz="1050" dirty="0" smtClean="0">
                <a:solidFill>
                  <a:schemeClr val="bg1">
                    <a:lumMod val="50000"/>
                  </a:schemeClr>
                </a:solidFill>
                <a:latin typeface="ＭＳ ゴシック"/>
                <a:ea typeface="ＭＳ ゴシック"/>
                <a:cs typeface="ＭＳ ゴシック"/>
              </a:rPr>
              <a:t>&lt;/div&gt;</a:t>
            </a:r>
            <a:endParaRPr kumimoji="1" lang="ja-JP" altLang="en-US" sz="1050" dirty="0">
              <a:solidFill>
                <a:schemeClr val="bg1">
                  <a:lumMod val="50000"/>
                </a:schemeClr>
              </a:solidFill>
              <a:latin typeface="ＭＳ ゴシック"/>
              <a:ea typeface="ＭＳ ゴシック"/>
              <a:cs typeface="ＭＳ ゴシック"/>
            </a:endParaRPr>
          </a:p>
        </p:txBody>
      </p:sp>
      <p:sp>
        <p:nvSpPr>
          <p:cNvPr id="4" name="テキスト ボックス 3"/>
          <p:cNvSpPr txBox="1"/>
          <p:nvPr/>
        </p:nvSpPr>
        <p:spPr>
          <a:xfrm>
            <a:off x="432171" y="1217048"/>
            <a:ext cx="5150268" cy="369332"/>
          </a:xfrm>
          <a:prstGeom prst="rect">
            <a:avLst/>
          </a:prstGeom>
          <a:noFill/>
        </p:spPr>
        <p:txBody>
          <a:bodyPr wrap="none" rtlCol="0">
            <a:spAutoFit/>
          </a:bodyPr>
          <a:lstStyle/>
          <a:p>
            <a:r>
              <a:rPr kumimoji="1" lang="en-US" altLang="ja-JP" dirty="0" smtClean="0">
                <a:latin typeface="+mn-ea"/>
                <a:ea typeface="+mn-ea"/>
              </a:rPr>
              <a:t>components/simple-crud/</a:t>
            </a:r>
            <a:r>
              <a:rPr kumimoji="1" lang="en-US" altLang="ja-JP" dirty="0" err="1" smtClean="0">
                <a:latin typeface="+mn-ea"/>
                <a:ea typeface="+mn-ea"/>
              </a:rPr>
              <a:t>customerList.html</a:t>
            </a:r>
            <a:endParaRPr kumimoji="1" lang="ja-JP" altLang="en-US" dirty="0">
              <a:latin typeface="+mn-ea"/>
              <a:ea typeface="+mn-ea"/>
            </a:endParaRPr>
          </a:p>
        </p:txBody>
      </p:sp>
      <p:cxnSp>
        <p:nvCxnSpPr>
          <p:cNvPr id="5" name="直線コネクタ 4"/>
          <p:cNvCxnSpPr/>
          <p:nvPr/>
        </p:nvCxnSpPr>
        <p:spPr>
          <a:xfrm>
            <a:off x="4775040" y="3414089"/>
            <a:ext cx="2227937"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4775040" y="4377852"/>
            <a:ext cx="1883962"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2387317" y="5174051"/>
            <a:ext cx="1581624"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11" name="四角形吹き出し 10"/>
          <p:cNvSpPr/>
          <p:nvPr/>
        </p:nvSpPr>
        <p:spPr>
          <a:xfrm>
            <a:off x="3545470" y="5416039"/>
            <a:ext cx="1305458" cy="859457"/>
          </a:xfrm>
          <a:prstGeom prst="wedgeRectCallout">
            <a:avLst>
              <a:gd name="adj1" fmla="val -77397"/>
              <a:gd name="adj2" fmla="val -72158"/>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62500" lnSpcReduction="20000"/>
          </a:bodyPr>
          <a:lstStyle/>
          <a:p>
            <a:pPr>
              <a:lnSpc>
                <a:spcPct val="120000"/>
              </a:lnSpc>
            </a:pPr>
            <a:r>
              <a:rPr kumimoji="1" lang="ja-JP" altLang="en-US" sz="1400" dirty="0" smtClean="0">
                <a:solidFill>
                  <a:schemeClr val="tx1">
                    <a:lumMod val="90000"/>
                    <a:lumOff val="10000"/>
                  </a:schemeClr>
                </a:solidFill>
              </a:rPr>
              <a:t>検索ボタンが押下された時に</a:t>
            </a:r>
            <a:r>
              <a:rPr kumimoji="1" lang="en-US" altLang="ja-JP" sz="1400" dirty="0" err="1" smtClean="0">
                <a:solidFill>
                  <a:schemeClr val="tx1">
                    <a:lumMod val="90000"/>
                    <a:lumOff val="10000"/>
                  </a:schemeClr>
                </a:solidFill>
              </a:rPr>
              <a:t>CustomerContoller</a:t>
            </a:r>
            <a:r>
              <a:rPr kumimoji="1" lang="ja-JP" altLang="en-US" sz="1400" dirty="0" smtClean="0">
                <a:solidFill>
                  <a:schemeClr val="tx1">
                    <a:lumMod val="90000"/>
                    <a:lumOff val="10000"/>
                  </a:schemeClr>
                </a:solidFill>
              </a:rPr>
              <a:t>の</a:t>
            </a:r>
            <a:r>
              <a:rPr kumimoji="1" lang="en-US" altLang="ja-JP" sz="1400" dirty="0" err="1" smtClean="0">
                <a:solidFill>
                  <a:schemeClr val="tx1">
                    <a:lumMod val="90000"/>
                    <a:lumOff val="10000"/>
                  </a:schemeClr>
                </a:solidFill>
              </a:rPr>
              <a:t>findList</a:t>
            </a:r>
            <a:r>
              <a:rPr kumimoji="1" lang="ja-JP" altLang="en-US" sz="1400" dirty="0" smtClean="0">
                <a:solidFill>
                  <a:schemeClr val="tx1">
                    <a:lumMod val="90000"/>
                    <a:lumOff val="10000"/>
                  </a:schemeClr>
                </a:solidFill>
              </a:rPr>
              <a:t>関数を呼びだす</a:t>
            </a:r>
          </a:p>
        </p:txBody>
      </p:sp>
      <p:sp>
        <p:nvSpPr>
          <p:cNvPr id="12" name="四角形吹き出し 11"/>
          <p:cNvSpPr/>
          <p:nvPr/>
        </p:nvSpPr>
        <p:spPr>
          <a:xfrm>
            <a:off x="7533485" y="3414089"/>
            <a:ext cx="1538150" cy="996506"/>
          </a:xfrm>
          <a:prstGeom prst="wedgeRectCallout">
            <a:avLst>
              <a:gd name="adj1" fmla="val -96291"/>
              <a:gd name="adj2" fmla="val -47193"/>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85000" lnSpcReduction="10000"/>
          </a:bodyPr>
          <a:lstStyle/>
          <a:p>
            <a:pPr>
              <a:lnSpc>
                <a:spcPct val="120000"/>
              </a:lnSpc>
            </a:pPr>
            <a:r>
              <a:rPr lang="en-US" altLang="ja-JP" sz="1400" dirty="0" err="1" smtClean="0">
                <a:solidFill>
                  <a:schemeClr val="tx1">
                    <a:lumMod val="90000"/>
                    <a:lumOff val="10000"/>
                  </a:schemeClr>
                </a:solidFill>
              </a:rPr>
              <a:t>Customer</a:t>
            </a:r>
            <a:r>
              <a:rPr kumimoji="1" lang="en-US" altLang="ja-JP" sz="1400" dirty="0" err="1" smtClean="0">
                <a:solidFill>
                  <a:schemeClr val="tx1">
                    <a:lumMod val="90000"/>
                    <a:lumOff val="10000"/>
                  </a:schemeClr>
                </a:solidFill>
              </a:rPr>
              <a:t>Contoller</a:t>
            </a:r>
            <a:r>
              <a:rPr lang="ja-JP" altLang="en-US" sz="1400" dirty="0" smtClean="0">
                <a:solidFill>
                  <a:schemeClr val="tx1">
                    <a:lumMod val="90000"/>
                    <a:lumOff val="10000"/>
                  </a:schemeClr>
                </a:solidFill>
              </a:rPr>
              <a:t>で定義した検索条件変数</a:t>
            </a:r>
            <a:r>
              <a:rPr kumimoji="1" lang="ja-JP" altLang="en-US" sz="1400" dirty="0" smtClean="0">
                <a:solidFill>
                  <a:schemeClr val="tx1">
                    <a:lumMod val="90000"/>
                    <a:lumOff val="10000"/>
                  </a:schemeClr>
                </a:solidFill>
              </a:rPr>
              <a:t>を</a:t>
            </a:r>
            <a:r>
              <a:rPr lang="ja-JP" altLang="en-US" sz="1400" dirty="0" smtClean="0">
                <a:solidFill>
                  <a:schemeClr val="tx1">
                    <a:lumMod val="90000"/>
                    <a:lumOff val="10000"/>
                  </a:schemeClr>
                </a:solidFill>
              </a:rPr>
              <a:t>入力</a:t>
            </a:r>
            <a:r>
              <a:rPr kumimoji="1" lang="ja-JP" altLang="en-US" sz="1400" dirty="0" smtClean="0">
                <a:solidFill>
                  <a:schemeClr val="tx1">
                    <a:lumMod val="90000"/>
                    <a:lumOff val="10000"/>
                  </a:schemeClr>
                </a:solidFill>
              </a:rPr>
              <a:t>フィールドにバインドする</a:t>
            </a:r>
          </a:p>
        </p:txBody>
      </p:sp>
    </p:spTree>
    <p:extLst>
      <p:ext uri="{BB962C8B-B14F-4D97-AF65-F5344CB8AC3E}">
        <p14:creationId xmlns:p14="http://schemas.microsoft.com/office/powerpoint/2010/main" val="1476158974"/>
      </p:ext>
    </p:extLst>
  </p:cSld>
  <p:clrMapOvr>
    <a:masterClrMapping/>
  </p:clrMapOvr>
  <p:transition xmlns:p14="http://schemas.microsoft.com/office/powerpoint/2010/mai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検索処理と画面を紐付ける</a:t>
            </a:r>
            <a:r>
              <a:rPr lang="en-US" altLang="ja-JP" dirty="0" smtClean="0"/>
              <a:t>②</a:t>
            </a:r>
            <a:endParaRPr kumimoji="1" lang="ja-JP" altLang="en-US" dirty="0"/>
          </a:p>
        </p:txBody>
      </p:sp>
      <p:sp>
        <p:nvSpPr>
          <p:cNvPr id="3" name="コンテンツ プレースホルダー 2"/>
          <p:cNvSpPr>
            <a:spLocks noGrp="1"/>
          </p:cNvSpPr>
          <p:nvPr>
            <p:ph idx="1"/>
          </p:nvPr>
        </p:nvSpPr>
        <p:spPr>
          <a:xfrm>
            <a:off x="457200" y="1600200"/>
            <a:ext cx="8229600" cy="5084724"/>
          </a:xfrm>
        </p:spPr>
        <p:txBody>
          <a:bodyPr>
            <a:noAutofit/>
          </a:bodyPr>
          <a:lstStyle/>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&lt;div class="container"&gt; </a:t>
            </a:r>
            <a:endParaRPr lang="en-US" altLang="ja-JP" sz="1000" dirty="0" smtClean="0">
              <a:solidFill>
                <a:schemeClr val="bg1">
                  <a:lumMod val="50000"/>
                </a:schemeClr>
              </a:solidFill>
              <a:latin typeface="ＭＳ ゴシック"/>
              <a:ea typeface="ＭＳ ゴシック"/>
              <a:cs typeface="ＭＳ ゴシック"/>
            </a:endParaRPr>
          </a:p>
          <a:p>
            <a:pPr marL="0" indent="0">
              <a:lnSpc>
                <a:spcPct val="100000"/>
              </a:lnSpc>
              <a:spcBef>
                <a:spcPts val="0"/>
              </a:spcBef>
              <a:spcAft>
                <a:spcPts val="0"/>
              </a:spcAft>
              <a:buNone/>
            </a:pPr>
            <a:r>
              <a:rPr lang="ja-JP" altLang="en-US" sz="1000" dirty="0" smtClean="0">
                <a:solidFill>
                  <a:schemeClr val="bg1">
                    <a:lumMod val="50000"/>
                  </a:schemeClr>
                </a:solidFill>
                <a:latin typeface="ＭＳ ゴシック"/>
                <a:ea typeface="ＭＳ ゴシック"/>
                <a:cs typeface="ＭＳ ゴシック"/>
              </a:rPr>
              <a:t>　　　</a:t>
            </a:r>
            <a:r>
              <a:rPr lang="is-IS" altLang="ja-JP" sz="1000" dirty="0" smtClean="0">
                <a:solidFill>
                  <a:schemeClr val="bg1">
                    <a:lumMod val="50000"/>
                  </a:schemeClr>
                </a:solidFill>
                <a:latin typeface="ＭＳ ゴシック"/>
                <a:ea typeface="ＭＳ ゴシック"/>
                <a:cs typeface="ＭＳ ゴシック"/>
              </a:rPr>
              <a:t>….</a:t>
            </a:r>
          </a:p>
          <a:p>
            <a:pPr marL="0" indent="0">
              <a:lnSpc>
                <a:spcPct val="100000"/>
              </a:lnSpc>
              <a:spcBef>
                <a:spcPts val="0"/>
              </a:spcBef>
              <a:spcAft>
                <a:spcPts val="0"/>
              </a:spcAft>
              <a:buNone/>
            </a:pPr>
            <a:endParaRPr lang="en-US" altLang="ja-JP" sz="1000" dirty="0" smtClean="0">
              <a:solidFill>
                <a:schemeClr val="bg1">
                  <a:lumMod val="50000"/>
                </a:schemeClr>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&lt;table class="table table-striped"&gt;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&lt;caption&gt;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&lt;input type="button" class="</a:t>
            </a:r>
            <a:r>
              <a:rPr lang="en-US" altLang="ja-JP" sz="1000" dirty="0" err="1">
                <a:solidFill>
                  <a:schemeClr val="bg1">
                    <a:lumMod val="50000"/>
                  </a:schemeClr>
                </a:solidFill>
                <a:latin typeface="ＭＳ ゴシック"/>
                <a:ea typeface="ＭＳ ゴシック"/>
                <a:cs typeface="ＭＳ ゴシック"/>
              </a:rPr>
              <a:t>btn</a:t>
            </a:r>
            <a:r>
              <a:rPr lang="en-US" altLang="ja-JP" sz="1000" dirty="0">
                <a:solidFill>
                  <a:schemeClr val="bg1">
                    <a:lumMod val="50000"/>
                  </a:schemeClr>
                </a:solidFill>
                <a:latin typeface="ＭＳ ゴシック"/>
                <a:ea typeface="ＭＳ ゴシック"/>
                <a:cs typeface="ＭＳ ゴシック"/>
              </a:rPr>
              <a:t> </a:t>
            </a:r>
            <a:r>
              <a:rPr lang="en-US" altLang="ja-JP" sz="1000" dirty="0" err="1">
                <a:solidFill>
                  <a:schemeClr val="bg1">
                    <a:lumMod val="50000"/>
                  </a:schemeClr>
                </a:solidFill>
                <a:latin typeface="ＭＳ ゴシック"/>
                <a:ea typeface="ＭＳ ゴシック"/>
                <a:cs typeface="ＭＳ ゴシック"/>
              </a:rPr>
              <a:t>btn</a:t>
            </a:r>
            <a:r>
              <a:rPr lang="en-US" altLang="ja-JP" sz="1000" dirty="0">
                <a:solidFill>
                  <a:schemeClr val="bg1">
                    <a:lumMod val="50000"/>
                  </a:schemeClr>
                </a:solidFill>
                <a:latin typeface="ＭＳ ゴシック"/>
                <a:ea typeface="ＭＳ ゴシック"/>
                <a:cs typeface="ＭＳ ゴシック"/>
              </a:rPr>
              <a:t>-primary </a:t>
            </a:r>
            <a:r>
              <a:rPr lang="en-US" altLang="ja-JP" sz="1000" dirty="0" err="1">
                <a:solidFill>
                  <a:schemeClr val="bg1">
                    <a:lumMod val="50000"/>
                  </a:schemeClr>
                </a:solidFill>
                <a:latin typeface="ＭＳ ゴシック"/>
                <a:ea typeface="ＭＳ ゴシック"/>
                <a:cs typeface="ＭＳ ゴシック"/>
              </a:rPr>
              <a:t>btn-sm</a:t>
            </a:r>
            <a:r>
              <a:rPr lang="en-US" altLang="ja-JP" sz="1000" dirty="0">
                <a:solidFill>
                  <a:schemeClr val="bg1">
                    <a:lumMod val="50000"/>
                  </a:schemeClr>
                </a:solidFill>
                <a:latin typeface="ＭＳ ゴシック"/>
                <a:ea typeface="ＭＳ ゴシック"/>
                <a:cs typeface="ＭＳ ゴシック"/>
              </a:rPr>
              <a:t> pull-right" value="</a:t>
            </a:r>
            <a:r>
              <a:rPr lang="ja-JP" altLang="en-US" sz="1000" dirty="0">
                <a:solidFill>
                  <a:schemeClr val="bg1">
                    <a:lumMod val="50000"/>
                  </a:schemeClr>
                </a:solidFill>
                <a:latin typeface="ＭＳ ゴシック"/>
                <a:ea typeface="ＭＳ ゴシック"/>
                <a:cs typeface="ＭＳ ゴシック"/>
              </a:rPr>
              <a:t>新規作成</a:t>
            </a:r>
            <a:r>
              <a:rPr lang="en-US" altLang="ja-JP" sz="1000" dirty="0">
                <a:solidFill>
                  <a:schemeClr val="bg1">
                    <a:lumMod val="50000"/>
                  </a:schemeClr>
                </a:solidFill>
                <a:latin typeface="ＭＳ ゴシック"/>
                <a:ea typeface="ＭＳ ゴシック"/>
                <a:cs typeface="ＭＳ ゴシック"/>
              </a:rPr>
              <a:t>" /&gt;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&lt;/caption&gt;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thead</a:t>
            </a:r>
            <a:r>
              <a:rPr lang="en-US" altLang="ja-JP" sz="10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tr</a:t>
            </a:r>
            <a:r>
              <a:rPr lang="en-US" altLang="ja-JP" sz="10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r>
              <a:rPr lang="ja-JP" altLang="en-US" sz="1000" dirty="0">
                <a:solidFill>
                  <a:schemeClr val="bg1">
                    <a:lumMod val="50000"/>
                  </a:schemeClr>
                </a:solidFill>
                <a:latin typeface="ＭＳ ゴシック"/>
                <a:ea typeface="ＭＳ ゴシック"/>
                <a:cs typeface="ＭＳ ゴシック"/>
              </a:rPr>
              <a:t>顧客</a:t>
            </a:r>
            <a:r>
              <a:rPr lang="en-US" altLang="ja-JP" sz="1000" dirty="0">
                <a:solidFill>
                  <a:schemeClr val="bg1">
                    <a:lumMod val="50000"/>
                  </a:schemeClr>
                </a:solidFill>
                <a:latin typeface="ＭＳ ゴシック"/>
                <a:ea typeface="ＭＳ ゴシック"/>
                <a:cs typeface="ＭＳ ゴシック"/>
              </a:rPr>
              <a:t>ID&lt;/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r>
              <a:rPr lang="ja-JP" altLang="en-US" sz="1000" dirty="0">
                <a:solidFill>
                  <a:schemeClr val="bg1">
                    <a:lumMod val="50000"/>
                  </a:schemeClr>
                </a:solidFill>
                <a:latin typeface="ＭＳ ゴシック"/>
                <a:ea typeface="ＭＳ ゴシック"/>
                <a:cs typeface="ＭＳ ゴシック"/>
              </a:rPr>
              <a:t>顧客名</a:t>
            </a:r>
            <a:r>
              <a:rPr lang="en-US" altLang="ja-JP" sz="1000" dirty="0">
                <a:solidFill>
                  <a:schemeClr val="bg1">
                    <a:lumMod val="50000"/>
                  </a:schemeClr>
                </a:solidFill>
                <a:latin typeface="ＭＳ ゴシック"/>
                <a:ea typeface="ＭＳ ゴシック"/>
                <a:cs typeface="ＭＳ ゴシック"/>
              </a:rPr>
              <a:t>&lt;/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r>
              <a:rPr lang="ja-JP" altLang="en-US" sz="1000" dirty="0">
                <a:solidFill>
                  <a:schemeClr val="bg1">
                    <a:lumMod val="50000"/>
                  </a:schemeClr>
                </a:solidFill>
                <a:latin typeface="ＭＳ ゴシック"/>
                <a:ea typeface="ＭＳ ゴシック"/>
                <a:cs typeface="ＭＳ ゴシック"/>
              </a:rPr>
              <a:t>郵便番号</a:t>
            </a:r>
            <a:r>
              <a:rPr lang="en-US" altLang="ja-JP" sz="1000" dirty="0">
                <a:solidFill>
                  <a:schemeClr val="bg1">
                    <a:lumMod val="50000"/>
                  </a:schemeClr>
                </a:solidFill>
                <a:latin typeface="ＭＳ ゴシック"/>
                <a:ea typeface="ＭＳ ゴシック"/>
                <a:cs typeface="ＭＳ ゴシック"/>
              </a:rPr>
              <a:t>&lt;/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r>
              <a:rPr lang="ja-JP" altLang="en-US" sz="1000" dirty="0">
                <a:solidFill>
                  <a:schemeClr val="bg1">
                    <a:lumMod val="50000"/>
                  </a:schemeClr>
                </a:solidFill>
                <a:latin typeface="ＭＳ ゴシック"/>
                <a:ea typeface="ＭＳ ゴシック"/>
                <a:cs typeface="ＭＳ ゴシック"/>
              </a:rPr>
              <a:t>住所</a:t>
            </a:r>
            <a:r>
              <a:rPr lang="en-US" altLang="ja-JP" sz="1000" dirty="0">
                <a:solidFill>
                  <a:schemeClr val="bg1">
                    <a:lumMod val="50000"/>
                  </a:schemeClr>
                </a:solidFill>
                <a:latin typeface="ＭＳ ゴシック"/>
                <a:ea typeface="ＭＳ ゴシック"/>
                <a:cs typeface="ＭＳ ゴシック"/>
              </a:rPr>
              <a:t>&lt;/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r>
              <a:rPr lang="ja-JP" altLang="en-US" sz="1000" dirty="0">
                <a:solidFill>
                  <a:schemeClr val="bg1">
                    <a:lumMod val="50000"/>
                  </a:schemeClr>
                </a:solidFill>
                <a:latin typeface="ＭＳ ゴシック"/>
                <a:ea typeface="ＭＳ ゴシック"/>
                <a:cs typeface="ＭＳ ゴシック"/>
              </a:rPr>
              <a:t>電話番号</a:t>
            </a:r>
            <a:r>
              <a:rPr lang="en-US" altLang="ja-JP" sz="1000" dirty="0">
                <a:solidFill>
                  <a:schemeClr val="bg1">
                    <a:lumMod val="50000"/>
                  </a:schemeClr>
                </a:solidFill>
                <a:latin typeface="ＭＳ ゴシック"/>
                <a:ea typeface="ＭＳ ゴシック"/>
                <a:cs typeface="ＭＳ ゴシック"/>
              </a:rPr>
              <a:t>&lt;/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r>
              <a:rPr lang="ja-JP" altLang="en-US" sz="1000" dirty="0">
                <a:solidFill>
                  <a:schemeClr val="bg1">
                    <a:lumMod val="50000"/>
                  </a:schemeClr>
                </a:solidFill>
                <a:latin typeface="ＭＳ ゴシック"/>
                <a:ea typeface="ＭＳ ゴシック"/>
                <a:cs typeface="ＭＳ ゴシック"/>
              </a:rPr>
              <a:t>性別</a:t>
            </a:r>
            <a:r>
              <a:rPr lang="en-US" altLang="ja-JP" sz="1000" dirty="0">
                <a:solidFill>
                  <a:schemeClr val="bg1">
                    <a:lumMod val="50000"/>
                  </a:schemeClr>
                </a:solidFill>
                <a:latin typeface="ＭＳ ゴシック"/>
                <a:ea typeface="ＭＳ ゴシック"/>
                <a:cs typeface="ＭＳ ゴシック"/>
              </a:rPr>
              <a:t>&lt;/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r>
              <a:rPr lang="ja-JP" altLang="en-US" sz="1000" dirty="0">
                <a:solidFill>
                  <a:schemeClr val="bg1">
                    <a:lumMod val="50000"/>
                  </a:schemeClr>
                </a:solidFill>
                <a:latin typeface="ＭＳ ゴシック"/>
                <a:ea typeface="ＭＳ ゴシック"/>
                <a:cs typeface="ＭＳ ゴシック"/>
              </a:rPr>
              <a:t>登録日</a:t>
            </a:r>
            <a:r>
              <a:rPr lang="en-US" altLang="ja-JP" sz="1000" dirty="0">
                <a:solidFill>
                  <a:schemeClr val="bg1">
                    <a:lumMod val="50000"/>
                  </a:schemeClr>
                </a:solidFill>
                <a:latin typeface="ＭＳ ゴシック"/>
                <a:ea typeface="ＭＳ ゴシック"/>
                <a:cs typeface="ＭＳ ゴシック"/>
              </a:rPr>
              <a:t>&lt;/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r>
              <a:rPr lang="ja-JP" altLang="en-US" sz="1000" dirty="0">
                <a:solidFill>
                  <a:schemeClr val="bg1">
                    <a:lumMod val="50000"/>
                  </a:schemeClr>
                </a:solidFill>
                <a:latin typeface="ＭＳ ゴシック"/>
                <a:ea typeface="ＭＳ ゴシック"/>
                <a:cs typeface="ＭＳ ゴシック"/>
              </a:rPr>
              <a:t>更新日</a:t>
            </a:r>
            <a:r>
              <a:rPr lang="en-US" altLang="ja-JP" sz="1000" dirty="0">
                <a:solidFill>
                  <a:schemeClr val="bg1">
                    <a:lumMod val="50000"/>
                  </a:schemeClr>
                </a:solidFill>
                <a:latin typeface="ＭＳ ゴシック"/>
                <a:ea typeface="ＭＳ ゴシック"/>
                <a:cs typeface="ＭＳ ゴシック"/>
              </a:rPr>
              <a:t>&lt;/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tr</a:t>
            </a:r>
            <a:r>
              <a:rPr lang="en-US" altLang="ja-JP" sz="10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thead</a:t>
            </a:r>
            <a:r>
              <a:rPr lang="en-US" altLang="ja-JP" sz="10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tbody</a:t>
            </a:r>
            <a:r>
              <a:rPr lang="en-US" altLang="ja-JP" sz="10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tr</a:t>
            </a:r>
            <a:r>
              <a:rPr lang="en-US" altLang="ja-JP" sz="1000" dirty="0">
                <a:solidFill>
                  <a:schemeClr val="bg1">
                    <a:lumMod val="50000"/>
                  </a:schemeClr>
                </a:solidFill>
                <a:latin typeface="ＭＳ ゴシック"/>
                <a:ea typeface="ＭＳ ゴシック"/>
                <a:cs typeface="ＭＳ ゴシック"/>
              </a:rPr>
              <a:t> </a:t>
            </a:r>
            <a:r>
              <a:rPr lang="en-US" altLang="ja-JP" sz="1000" dirty="0">
                <a:solidFill>
                  <a:schemeClr val="tx1"/>
                </a:solidFill>
                <a:latin typeface="ＭＳ ゴシック"/>
                <a:ea typeface="ＭＳ ゴシック"/>
                <a:cs typeface="ＭＳ ゴシック"/>
              </a:rPr>
              <a:t>x-</a:t>
            </a:r>
            <a:r>
              <a:rPr lang="en-US" altLang="ja-JP" sz="1000" dirty="0" err="1">
                <a:solidFill>
                  <a:schemeClr val="tx1"/>
                </a:solidFill>
                <a:latin typeface="ＭＳ ゴシック"/>
                <a:ea typeface="ＭＳ ゴシック"/>
                <a:cs typeface="ＭＳ ゴシック"/>
              </a:rPr>
              <a:t>ng</a:t>
            </a:r>
            <a:r>
              <a:rPr lang="en-US" altLang="ja-JP" sz="1000" dirty="0">
                <a:solidFill>
                  <a:schemeClr val="tx1"/>
                </a:solidFill>
                <a:latin typeface="ＭＳ ゴシック"/>
                <a:ea typeface="ＭＳ ゴシック"/>
                <a:cs typeface="ＭＳ ゴシック"/>
              </a:rPr>
              <a:t>-repeat="customer in customers"</a:t>
            </a:r>
            <a:r>
              <a:rPr lang="en-US" altLang="ja-JP" sz="10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&lt;td&gt;</a:t>
            </a:r>
            <a:r>
              <a:rPr lang="en-US" altLang="ja-JP" sz="1000" dirty="0">
                <a:solidFill>
                  <a:srgbClr val="1C1C1C"/>
                </a:solidFill>
                <a:latin typeface="ＭＳ ゴシック"/>
                <a:ea typeface="ＭＳ ゴシック"/>
                <a:cs typeface="ＭＳ ゴシック"/>
              </a:rPr>
              <a:t>{{</a:t>
            </a:r>
            <a:r>
              <a:rPr lang="en-US" altLang="ja-JP" sz="1000" dirty="0" err="1" smtClean="0">
                <a:solidFill>
                  <a:srgbClr val="1C1C1C"/>
                </a:solidFill>
                <a:latin typeface="ＭＳ ゴシック"/>
                <a:ea typeface="ＭＳ ゴシック"/>
                <a:cs typeface="ＭＳ ゴシック"/>
              </a:rPr>
              <a:t>customer.customerId</a:t>
            </a:r>
            <a:r>
              <a:rPr lang="en-US" altLang="ja-JP" sz="1000" dirty="0" smtClean="0">
                <a:solidFill>
                  <a:srgbClr val="1C1C1C"/>
                </a:solidFill>
                <a:latin typeface="ＭＳ ゴシック"/>
                <a:ea typeface="ＭＳ ゴシック"/>
                <a:cs typeface="ＭＳ ゴシック"/>
              </a:rPr>
              <a:t>}</a:t>
            </a:r>
            <a:r>
              <a:rPr lang="en-US" altLang="ja-JP" sz="1000" dirty="0">
                <a:solidFill>
                  <a:srgbClr val="1C1C1C"/>
                </a:solidFill>
                <a:latin typeface="ＭＳ ゴシック"/>
                <a:ea typeface="ＭＳ ゴシック"/>
                <a:cs typeface="ＭＳ ゴシック"/>
              </a:rPr>
              <a:t>}</a:t>
            </a:r>
            <a:r>
              <a:rPr lang="en-US" altLang="ja-JP" sz="1000" dirty="0">
                <a:solidFill>
                  <a:schemeClr val="bg1">
                    <a:lumMod val="50000"/>
                  </a:schemeClr>
                </a:solidFill>
                <a:latin typeface="ＭＳ ゴシック"/>
                <a:ea typeface="ＭＳ ゴシック"/>
                <a:cs typeface="ＭＳ ゴシック"/>
              </a:rPr>
              <a:t>&lt;/td&gt;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&lt;td&gt;</a:t>
            </a:r>
            <a:r>
              <a:rPr lang="en-US" altLang="ja-JP" sz="1000" dirty="0">
                <a:solidFill>
                  <a:srgbClr val="1C1C1C"/>
                </a:solidFill>
                <a:latin typeface="ＭＳ ゴシック"/>
                <a:ea typeface="ＭＳ ゴシック"/>
                <a:cs typeface="ＭＳ ゴシック"/>
              </a:rPr>
              <a:t>{{</a:t>
            </a:r>
            <a:r>
              <a:rPr lang="en-US" altLang="ja-JP" sz="1000" dirty="0" err="1" smtClean="0">
                <a:solidFill>
                  <a:srgbClr val="1C1C1C"/>
                </a:solidFill>
                <a:latin typeface="ＭＳ ゴシック"/>
                <a:ea typeface="ＭＳ ゴシック"/>
                <a:cs typeface="ＭＳ ゴシック"/>
              </a:rPr>
              <a:t>customer.name</a:t>
            </a:r>
            <a:r>
              <a:rPr lang="en-US" altLang="ja-JP" sz="1000" dirty="0" smtClean="0">
                <a:solidFill>
                  <a:srgbClr val="1C1C1C"/>
                </a:solidFill>
                <a:latin typeface="ＭＳ ゴシック"/>
                <a:ea typeface="ＭＳ ゴシック"/>
                <a:cs typeface="ＭＳ ゴシック"/>
              </a:rPr>
              <a:t>}</a:t>
            </a:r>
            <a:r>
              <a:rPr lang="en-US" altLang="ja-JP" sz="1000" dirty="0">
                <a:solidFill>
                  <a:srgbClr val="1C1C1C"/>
                </a:solidFill>
                <a:latin typeface="ＭＳ ゴシック"/>
                <a:ea typeface="ＭＳ ゴシック"/>
                <a:cs typeface="ＭＳ ゴシック"/>
              </a:rPr>
              <a:t>}</a:t>
            </a:r>
            <a:r>
              <a:rPr lang="en-US" altLang="ja-JP" sz="1000" dirty="0">
                <a:solidFill>
                  <a:schemeClr val="bg1">
                    <a:lumMod val="50000"/>
                  </a:schemeClr>
                </a:solidFill>
                <a:latin typeface="ＭＳ ゴシック"/>
                <a:ea typeface="ＭＳ ゴシック"/>
                <a:cs typeface="ＭＳ ゴシック"/>
              </a:rPr>
              <a:t>&lt;/td&gt;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&lt;td&gt;</a:t>
            </a:r>
            <a:r>
              <a:rPr lang="en-US" altLang="ja-JP" sz="1000" dirty="0">
                <a:solidFill>
                  <a:srgbClr val="1C1C1C"/>
                </a:solidFill>
                <a:latin typeface="ＭＳ ゴシック"/>
                <a:ea typeface="ＭＳ ゴシック"/>
                <a:cs typeface="ＭＳ ゴシック"/>
              </a:rPr>
              <a:t>{{</a:t>
            </a:r>
            <a:r>
              <a:rPr lang="en-US" altLang="ja-JP" sz="1000" dirty="0" err="1" smtClean="0">
                <a:solidFill>
                  <a:srgbClr val="1C1C1C"/>
                </a:solidFill>
                <a:latin typeface="ＭＳ ゴシック"/>
                <a:ea typeface="ＭＳ ゴシック"/>
                <a:cs typeface="ＭＳ ゴシック"/>
              </a:rPr>
              <a:t>customer.zip</a:t>
            </a:r>
            <a:r>
              <a:rPr lang="en-US" altLang="ja-JP" sz="1000" dirty="0" smtClean="0">
                <a:solidFill>
                  <a:srgbClr val="1C1C1C"/>
                </a:solidFill>
                <a:latin typeface="ＭＳ ゴシック"/>
                <a:ea typeface="ＭＳ ゴシック"/>
                <a:cs typeface="ＭＳ ゴシック"/>
              </a:rPr>
              <a:t>}</a:t>
            </a:r>
            <a:r>
              <a:rPr lang="en-US" altLang="ja-JP" sz="1000" dirty="0">
                <a:solidFill>
                  <a:srgbClr val="1C1C1C"/>
                </a:solidFill>
                <a:latin typeface="ＭＳ ゴシック"/>
                <a:ea typeface="ＭＳ ゴシック"/>
                <a:cs typeface="ＭＳ ゴシック"/>
              </a:rPr>
              <a:t>}</a:t>
            </a:r>
            <a:r>
              <a:rPr lang="en-US" altLang="ja-JP" sz="1000" dirty="0">
                <a:solidFill>
                  <a:schemeClr val="bg1">
                    <a:lumMod val="50000"/>
                  </a:schemeClr>
                </a:solidFill>
                <a:latin typeface="ＭＳ ゴシック"/>
                <a:ea typeface="ＭＳ ゴシック"/>
                <a:cs typeface="ＭＳ ゴシック"/>
              </a:rPr>
              <a:t>&lt;/td&gt;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&lt;td&gt;</a:t>
            </a:r>
            <a:r>
              <a:rPr lang="en-US" altLang="ja-JP" sz="1000" dirty="0">
                <a:solidFill>
                  <a:srgbClr val="1C1C1C"/>
                </a:solidFill>
                <a:latin typeface="ＭＳ ゴシック"/>
                <a:ea typeface="ＭＳ ゴシック"/>
                <a:cs typeface="ＭＳ ゴシック"/>
              </a:rPr>
              <a:t>{{</a:t>
            </a:r>
            <a:r>
              <a:rPr lang="en-US" altLang="ja-JP" sz="1000" dirty="0" err="1" smtClean="0">
                <a:solidFill>
                  <a:srgbClr val="1C1C1C"/>
                </a:solidFill>
                <a:latin typeface="ＭＳ ゴシック"/>
                <a:ea typeface="ＭＳ ゴシック"/>
                <a:cs typeface="ＭＳ ゴシック"/>
              </a:rPr>
              <a:t>customer.address</a:t>
            </a:r>
            <a:r>
              <a:rPr lang="en-US" altLang="ja-JP" sz="1000" dirty="0" smtClean="0">
                <a:solidFill>
                  <a:srgbClr val="1C1C1C"/>
                </a:solidFill>
                <a:latin typeface="ＭＳ ゴシック"/>
                <a:ea typeface="ＭＳ ゴシック"/>
                <a:cs typeface="ＭＳ ゴシック"/>
              </a:rPr>
              <a:t>}</a:t>
            </a:r>
            <a:r>
              <a:rPr lang="en-US" altLang="ja-JP" sz="1000" dirty="0">
                <a:solidFill>
                  <a:srgbClr val="1C1C1C"/>
                </a:solidFill>
                <a:latin typeface="ＭＳ ゴシック"/>
                <a:ea typeface="ＭＳ ゴシック"/>
                <a:cs typeface="ＭＳ ゴシック"/>
              </a:rPr>
              <a:t>}</a:t>
            </a:r>
            <a:r>
              <a:rPr lang="en-US" altLang="ja-JP" sz="1000" dirty="0">
                <a:solidFill>
                  <a:schemeClr val="bg1">
                    <a:lumMod val="50000"/>
                  </a:schemeClr>
                </a:solidFill>
                <a:latin typeface="ＭＳ ゴシック"/>
                <a:ea typeface="ＭＳ ゴシック"/>
                <a:cs typeface="ＭＳ ゴシック"/>
              </a:rPr>
              <a:t>&lt;/td&gt;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&lt;td&gt;</a:t>
            </a:r>
            <a:r>
              <a:rPr lang="en-US" altLang="ja-JP" sz="1000" dirty="0">
                <a:solidFill>
                  <a:srgbClr val="1C1C1C"/>
                </a:solidFill>
                <a:latin typeface="ＭＳ ゴシック"/>
                <a:ea typeface="ＭＳ ゴシック"/>
                <a:cs typeface="ＭＳ ゴシック"/>
              </a:rPr>
              <a:t>{{</a:t>
            </a:r>
            <a:r>
              <a:rPr lang="en-US" altLang="ja-JP" sz="1000" dirty="0" err="1" smtClean="0">
                <a:solidFill>
                  <a:srgbClr val="1C1C1C"/>
                </a:solidFill>
                <a:latin typeface="ＭＳ ゴシック"/>
                <a:ea typeface="ＭＳ ゴシック"/>
                <a:cs typeface="ＭＳ ゴシック"/>
              </a:rPr>
              <a:t>customer.phone</a:t>
            </a:r>
            <a:r>
              <a:rPr lang="en-US" altLang="ja-JP" sz="1000" dirty="0" smtClean="0">
                <a:solidFill>
                  <a:srgbClr val="1C1C1C"/>
                </a:solidFill>
                <a:latin typeface="ＭＳ ゴシック"/>
                <a:ea typeface="ＭＳ ゴシック"/>
                <a:cs typeface="ＭＳ ゴシック"/>
              </a:rPr>
              <a:t>}</a:t>
            </a:r>
            <a:r>
              <a:rPr lang="en-US" altLang="ja-JP" sz="1000" dirty="0">
                <a:solidFill>
                  <a:srgbClr val="1C1C1C"/>
                </a:solidFill>
                <a:latin typeface="ＭＳ ゴシック"/>
                <a:ea typeface="ＭＳ ゴシック"/>
                <a:cs typeface="ＭＳ ゴシック"/>
              </a:rPr>
              <a:t>}</a:t>
            </a:r>
            <a:r>
              <a:rPr lang="en-US" altLang="ja-JP" sz="1000" dirty="0">
                <a:solidFill>
                  <a:schemeClr val="bg1">
                    <a:lumMod val="50000"/>
                  </a:schemeClr>
                </a:solidFill>
                <a:latin typeface="ＭＳ ゴシック"/>
                <a:ea typeface="ＭＳ ゴシック"/>
                <a:cs typeface="ＭＳ ゴシック"/>
              </a:rPr>
              <a:t>&lt;/td&gt;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&lt;td&gt;</a:t>
            </a:r>
            <a:r>
              <a:rPr lang="en-US" altLang="ja-JP" sz="1000" dirty="0">
                <a:solidFill>
                  <a:srgbClr val="1C1C1C"/>
                </a:solidFill>
                <a:latin typeface="ＭＳ ゴシック"/>
                <a:ea typeface="ＭＳ ゴシック"/>
                <a:cs typeface="ＭＳ ゴシック"/>
              </a:rPr>
              <a:t>{{</a:t>
            </a:r>
            <a:r>
              <a:rPr lang="en-US" altLang="ja-JP" sz="1000" dirty="0" err="1" smtClean="0">
                <a:solidFill>
                  <a:srgbClr val="1C1C1C"/>
                </a:solidFill>
                <a:latin typeface="ＭＳ ゴシック"/>
                <a:ea typeface="ＭＳ ゴシック"/>
                <a:cs typeface="ＭＳ ゴシック"/>
              </a:rPr>
              <a:t>customer.sex</a:t>
            </a:r>
            <a:r>
              <a:rPr lang="en-US" altLang="ja-JP" sz="1000" dirty="0" smtClean="0">
                <a:solidFill>
                  <a:srgbClr val="1C1C1C"/>
                </a:solidFill>
                <a:latin typeface="ＭＳ ゴシック"/>
                <a:ea typeface="ＭＳ ゴシック"/>
                <a:cs typeface="ＭＳ ゴシック"/>
              </a:rPr>
              <a:t>}</a:t>
            </a:r>
            <a:r>
              <a:rPr lang="en-US" altLang="ja-JP" sz="1000" dirty="0">
                <a:solidFill>
                  <a:srgbClr val="1C1C1C"/>
                </a:solidFill>
                <a:latin typeface="ＭＳ ゴシック"/>
                <a:ea typeface="ＭＳ ゴシック"/>
                <a:cs typeface="ＭＳ ゴシック"/>
              </a:rPr>
              <a:t>}</a:t>
            </a:r>
            <a:r>
              <a:rPr lang="en-US" altLang="ja-JP" sz="1000" dirty="0">
                <a:solidFill>
                  <a:schemeClr val="bg1">
                    <a:lumMod val="50000"/>
                  </a:schemeClr>
                </a:solidFill>
                <a:latin typeface="ＭＳ ゴシック"/>
                <a:ea typeface="ＭＳ ゴシック"/>
                <a:cs typeface="ＭＳ ゴシック"/>
              </a:rPr>
              <a:t>&lt;/td&gt;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&lt;td&gt;</a:t>
            </a:r>
            <a:r>
              <a:rPr lang="en-US" altLang="ja-JP" sz="1000" dirty="0">
                <a:solidFill>
                  <a:srgbClr val="1C1C1C"/>
                </a:solidFill>
                <a:latin typeface="ＭＳ ゴシック"/>
                <a:ea typeface="ＭＳ ゴシック"/>
                <a:cs typeface="ＭＳ ゴシック"/>
              </a:rPr>
              <a:t>{{</a:t>
            </a:r>
            <a:r>
              <a:rPr lang="en-US" altLang="ja-JP" sz="1000" dirty="0" err="1" smtClean="0">
                <a:solidFill>
                  <a:srgbClr val="1C1C1C"/>
                </a:solidFill>
                <a:latin typeface="ＭＳ ゴシック"/>
                <a:ea typeface="ＭＳ ゴシック"/>
                <a:cs typeface="ＭＳ ゴシック"/>
              </a:rPr>
              <a:t>customer.serverCreateTime</a:t>
            </a:r>
            <a:r>
              <a:rPr lang="en-US" altLang="ja-JP" sz="1000" dirty="0" smtClean="0">
                <a:solidFill>
                  <a:srgbClr val="1C1C1C"/>
                </a:solidFill>
                <a:latin typeface="ＭＳ ゴシック"/>
                <a:ea typeface="ＭＳ ゴシック"/>
                <a:cs typeface="ＭＳ ゴシック"/>
              </a:rPr>
              <a:t>}</a:t>
            </a:r>
            <a:r>
              <a:rPr lang="en-US" altLang="ja-JP" sz="1000" dirty="0">
                <a:solidFill>
                  <a:srgbClr val="1C1C1C"/>
                </a:solidFill>
                <a:latin typeface="ＭＳ ゴシック"/>
                <a:ea typeface="ＭＳ ゴシック"/>
                <a:cs typeface="ＭＳ ゴシック"/>
              </a:rPr>
              <a:t>}</a:t>
            </a:r>
            <a:r>
              <a:rPr lang="en-US" altLang="ja-JP" sz="1000" dirty="0">
                <a:solidFill>
                  <a:schemeClr val="bg1">
                    <a:lumMod val="50000"/>
                  </a:schemeClr>
                </a:solidFill>
                <a:latin typeface="ＭＳ ゴシック"/>
                <a:ea typeface="ＭＳ ゴシック"/>
                <a:cs typeface="ＭＳ ゴシック"/>
              </a:rPr>
              <a:t>&lt;/td&gt;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&lt;td&gt;</a:t>
            </a:r>
            <a:r>
              <a:rPr lang="en-US" altLang="ja-JP" sz="1000" dirty="0">
                <a:solidFill>
                  <a:srgbClr val="1C1C1C"/>
                </a:solidFill>
                <a:latin typeface="ＭＳ ゴシック"/>
                <a:ea typeface="ＭＳ ゴシック"/>
                <a:cs typeface="ＭＳ ゴシック"/>
              </a:rPr>
              <a:t>{{</a:t>
            </a:r>
            <a:r>
              <a:rPr lang="en-US" altLang="ja-JP" sz="1000" dirty="0" err="1" smtClean="0">
                <a:solidFill>
                  <a:srgbClr val="1C1C1C"/>
                </a:solidFill>
                <a:latin typeface="ＭＳ ゴシック"/>
                <a:ea typeface="ＭＳ ゴシック"/>
                <a:cs typeface="ＭＳ ゴシック"/>
              </a:rPr>
              <a:t>customer.serverUpdateTime</a:t>
            </a:r>
            <a:r>
              <a:rPr lang="en-US" altLang="ja-JP" sz="1000" dirty="0" smtClean="0">
                <a:solidFill>
                  <a:srgbClr val="1C1C1C"/>
                </a:solidFill>
                <a:latin typeface="ＭＳ ゴシック"/>
                <a:ea typeface="ＭＳ ゴシック"/>
                <a:cs typeface="ＭＳ ゴシック"/>
              </a:rPr>
              <a:t>}</a:t>
            </a:r>
            <a:r>
              <a:rPr lang="en-US" altLang="ja-JP" sz="1000" dirty="0">
                <a:solidFill>
                  <a:srgbClr val="1C1C1C"/>
                </a:solidFill>
                <a:latin typeface="ＭＳ ゴシック"/>
                <a:ea typeface="ＭＳ ゴシック"/>
                <a:cs typeface="ＭＳ ゴシック"/>
              </a:rPr>
              <a:t>}</a:t>
            </a:r>
            <a:r>
              <a:rPr lang="en-US" altLang="ja-JP" sz="1000" dirty="0">
                <a:solidFill>
                  <a:schemeClr val="bg1">
                    <a:lumMod val="50000"/>
                  </a:schemeClr>
                </a:solidFill>
                <a:latin typeface="ＭＳ ゴシック"/>
                <a:ea typeface="ＭＳ ゴシック"/>
                <a:cs typeface="ＭＳ ゴシック"/>
              </a:rPr>
              <a:t>&lt;/td&gt;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tr</a:t>
            </a:r>
            <a:r>
              <a:rPr lang="en-US" altLang="ja-JP" sz="10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tbody</a:t>
            </a:r>
            <a:r>
              <a:rPr lang="en-US" altLang="ja-JP" sz="1000" dirty="0">
                <a:solidFill>
                  <a:schemeClr val="bg1">
                    <a:lumMod val="50000"/>
                  </a:schemeClr>
                </a:solidFill>
                <a:latin typeface="ＭＳ ゴシック"/>
                <a:ea typeface="ＭＳ ゴシック"/>
                <a:cs typeface="ＭＳ ゴシック"/>
              </a:rPr>
              <a:t>&gt;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&lt;/table&gt;</a:t>
            </a:r>
          </a:p>
          <a:p>
            <a:pPr marL="0" indent="0">
              <a:lnSpc>
                <a:spcPct val="100000"/>
              </a:lnSpc>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&lt;/div&gt;</a:t>
            </a:r>
            <a:endParaRPr kumimoji="1" lang="ja-JP" altLang="en-US" sz="1000" dirty="0">
              <a:solidFill>
                <a:schemeClr val="bg1">
                  <a:lumMod val="50000"/>
                </a:schemeClr>
              </a:solidFill>
              <a:latin typeface="ＭＳ ゴシック"/>
              <a:ea typeface="ＭＳ ゴシック"/>
              <a:cs typeface="ＭＳ ゴシック"/>
            </a:endParaRPr>
          </a:p>
        </p:txBody>
      </p:sp>
      <p:sp>
        <p:nvSpPr>
          <p:cNvPr id="4" name="テキスト ボックス 3"/>
          <p:cNvSpPr txBox="1"/>
          <p:nvPr/>
        </p:nvSpPr>
        <p:spPr>
          <a:xfrm>
            <a:off x="432171" y="1217048"/>
            <a:ext cx="5150268" cy="369332"/>
          </a:xfrm>
          <a:prstGeom prst="rect">
            <a:avLst/>
          </a:prstGeom>
          <a:noFill/>
        </p:spPr>
        <p:txBody>
          <a:bodyPr wrap="none" rtlCol="0">
            <a:spAutoFit/>
          </a:bodyPr>
          <a:lstStyle/>
          <a:p>
            <a:r>
              <a:rPr kumimoji="1" lang="en-US" altLang="ja-JP" dirty="0" smtClean="0">
                <a:latin typeface="+mn-ea"/>
                <a:ea typeface="+mn-ea"/>
              </a:rPr>
              <a:t>components/simple-crud/</a:t>
            </a:r>
            <a:r>
              <a:rPr kumimoji="1" lang="en-US" altLang="ja-JP" dirty="0" err="1" smtClean="0">
                <a:latin typeface="+mn-ea"/>
                <a:ea typeface="+mn-ea"/>
              </a:rPr>
              <a:t>customerList.html</a:t>
            </a:r>
            <a:endParaRPr kumimoji="1" lang="ja-JP" altLang="en-US" dirty="0">
              <a:latin typeface="+mn-ea"/>
              <a:ea typeface="+mn-ea"/>
            </a:endParaRPr>
          </a:p>
        </p:txBody>
      </p:sp>
      <p:sp>
        <p:nvSpPr>
          <p:cNvPr id="5" name="正方形/長方形 4"/>
          <p:cNvSpPr/>
          <p:nvPr/>
        </p:nvSpPr>
        <p:spPr>
          <a:xfrm>
            <a:off x="2354904" y="4876337"/>
            <a:ext cx="2981118" cy="1244159"/>
          </a:xfrm>
          <a:prstGeom prst="rect">
            <a:avLst/>
          </a:prstGeom>
          <a:noFill/>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endParaRPr kumimoji="1" lang="ja-JP" altLang="en-US" sz="1400" dirty="0" smtClean="0">
              <a:solidFill>
                <a:schemeClr val="tx1">
                  <a:lumMod val="90000"/>
                  <a:lumOff val="10000"/>
                </a:schemeClr>
              </a:solidFill>
            </a:endParaRPr>
          </a:p>
        </p:txBody>
      </p:sp>
      <p:cxnSp>
        <p:nvCxnSpPr>
          <p:cNvPr id="6" name="直線コネクタ 5"/>
          <p:cNvCxnSpPr/>
          <p:nvPr/>
        </p:nvCxnSpPr>
        <p:spPr>
          <a:xfrm>
            <a:off x="2146719" y="4849880"/>
            <a:ext cx="2219117"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8" name="四角形吹き出し 7"/>
          <p:cNvSpPr/>
          <p:nvPr/>
        </p:nvSpPr>
        <p:spPr>
          <a:xfrm>
            <a:off x="4480376" y="3643388"/>
            <a:ext cx="2169806" cy="859457"/>
          </a:xfrm>
          <a:prstGeom prst="wedgeRectCallout">
            <a:avLst>
              <a:gd name="adj1" fmla="val -48943"/>
              <a:gd name="adj2" fmla="val 86892"/>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lang="ja-JP" altLang="en-US" sz="1400" dirty="0" smtClean="0">
                <a:solidFill>
                  <a:schemeClr val="tx1">
                    <a:lumMod val="90000"/>
                    <a:lumOff val="10000"/>
                  </a:schemeClr>
                </a:solidFill>
              </a:rPr>
              <a:t>検索結果である</a:t>
            </a:r>
            <a:r>
              <a:rPr lang="en-US" altLang="ja-JP" sz="1400" dirty="0" smtClean="0">
                <a:solidFill>
                  <a:schemeClr val="tx1">
                    <a:lumMod val="90000"/>
                    <a:lumOff val="10000"/>
                  </a:schemeClr>
                </a:solidFill>
              </a:rPr>
              <a:t>customers</a:t>
            </a:r>
            <a:r>
              <a:rPr lang="ja-JP" altLang="en-US" sz="1400" dirty="0" smtClean="0">
                <a:solidFill>
                  <a:schemeClr val="tx1">
                    <a:lumMod val="90000"/>
                    <a:lumOff val="10000"/>
                  </a:schemeClr>
                </a:solidFill>
              </a:rPr>
              <a:t>変数の値をテーブルの行としてヒット件数分だけ繰り返して表示させる</a:t>
            </a:r>
            <a:endParaRPr kumimoji="1" lang="ja-JP" altLang="en-US" sz="1400" dirty="0" smtClean="0">
              <a:solidFill>
                <a:schemeClr val="tx1">
                  <a:lumMod val="90000"/>
                  <a:lumOff val="10000"/>
                </a:schemeClr>
              </a:solidFill>
            </a:endParaRPr>
          </a:p>
        </p:txBody>
      </p:sp>
      <p:sp>
        <p:nvSpPr>
          <p:cNvPr id="9" name="四角形吹き出し 8"/>
          <p:cNvSpPr/>
          <p:nvPr/>
        </p:nvSpPr>
        <p:spPr>
          <a:xfrm>
            <a:off x="5876378" y="5118662"/>
            <a:ext cx="2169806" cy="859457"/>
          </a:xfrm>
          <a:prstGeom prst="wedgeRectCallout">
            <a:avLst>
              <a:gd name="adj1" fmla="val -70893"/>
              <a:gd name="adj2" fmla="val 1723"/>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92500" lnSpcReduction="10000"/>
          </a:bodyPr>
          <a:lstStyle/>
          <a:p>
            <a:pPr>
              <a:lnSpc>
                <a:spcPct val="120000"/>
              </a:lnSpc>
            </a:pPr>
            <a:r>
              <a:rPr kumimoji="1" lang="en-US" altLang="ja-JP" sz="1400" dirty="0" smtClean="0">
                <a:solidFill>
                  <a:schemeClr val="tx1">
                    <a:lumMod val="90000"/>
                    <a:lumOff val="10000"/>
                  </a:schemeClr>
                </a:solidFill>
              </a:rPr>
              <a:t>1</a:t>
            </a:r>
            <a:r>
              <a:rPr kumimoji="1" lang="ja-JP" altLang="en-US" sz="1400" dirty="0" smtClean="0">
                <a:solidFill>
                  <a:schemeClr val="tx1">
                    <a:lumMod val="90000"/>
                    <a:lumOff val="10000"/>
                  </a:schemeClr>
                </a:solidFill>
              </a:rPr>
              <a:t>レコード分の</a:t>
            </a:r>
            <a:r>
              <a:rPr lang="en-US" altLang="ja-JP" sz="1400" dirty="0" smtClean="0">
                <a:solidFill>
                  <a:schemeClr val="tx1">
                    <a:lumMod val="90000"/>
                    <a:lumOff val="10000"/>
                  </a:schemeClr>
                </a:solidFill>
              </a:rPr>
              <a:t>customer</a:t>
            </a:r>
            <a:r>
              <a:rPr lang="ja-JP" altLang="en-US" sz="1400" dirty="0" smtClean="0">
                <a:solidFill>
                  <a:schemeClr val="tx1">
                    <a:lumMod val="90000"/>
                    <a:lumOff val="10000"/>
                  </a:schemeClr>
                </a:solidFill>
              </a:rPr>
              <a:t>オブジェクトの内容を各列に表示させる</a:t>
            </a:r>
            <a:endParaRPr kumimoji="1" lang="ja-JP" altLang="en-US" sz="1400" dirty="0" smtClean="0">
              <a:solidFill>
                <a:schemeClr val="tx1">
                  <a:lumMod val="90000"/>
                  <a:lumOff val="10000"/>
                </a:schemeClr>
              </a:solidFill>
            </a:endParaRPr>
          </a:p>
        </p:txBody>
      </p:sp>
    </p:spTree>
    <p:extLst>
      <p:ext uri="{BB962C8B-B14F-4D97-AF65-F5344CB8AC3E}">
        <p14:creationId xmlns:p14="http://schemas.microsoft.com/office/powerpoint/2010/main" val="4108210360"/>
      </p:ext>
    </p:extLst>
  </p:cSld>
  <p:clrMapOvr>
    <a:masterClrMapping/>
  </p:clrMapOvr>
  <p:transition xmlns:p14="http://schemas.microsoft.com/office/powerpoint/2010/mai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ea"/>
              </a:rPr>
              <a:t>Exercise </a:t>
            </a:r>
            <a:r>
              <a:rPr lang="en-US" altLang="ja-JP" dirty="0" smtClean="0">
                <a:latin typeface="+mn-ea"/>
              </a:rPr>
              <a:t>4</a:t>
            </a:r>
            <a:r>
              <a:rPr lang="en-US" altLang="ja-JP" dirty="0" smtClean="0"/>
              <a:t/>
            </a:r>
            <a:br>
              <a:rPr lang="en-US" altLang="ja-JP" dirty="0" smtClean="0"/>
            </a:br>
            <a:r>
              <a:rPr lang="ja-JP" altLang="en-US" dirty="0" smtClean="0"/>
              <a:t>更新</a:t>
            </a:r>
            <a:r>
              <a:rPr lang="ja-JP" altLang="en-US" dirty="0"/>
              <a:t>／削除機能の実装</a:t>
            </a:r>
            <a:endParaRPr kumimoji="1" lang="ja-JP" altLang="en-US" dirty="0"/>
          </a:p>
        </p:txBody>
      </p:sp>
    </p:spTree>
    <p:extLst>
      <p:ext uri="{BB962C8B-B14F-4D97-AF65-F5344CB8AC3E}">
        <p14:creationId xmlns:p14="http://schemas.microsoft.com/office/powerpoint/2010/main" val="3230043455"/>
      </p:ext>
    </p:extLst>
  </p:cSld>
  <p:clrMapOvr>
    <a:masterClrMapping/>
  </p:clrMapOvr>
  <p:transition xmlns:p14="http://schemas.microsoft.com/office/powerpoint/2010/mai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スクリーンショット 0028-09-08 14.24.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3" y="1170153"/>
            <a:ext cx="5920162" cy="3302082"/>
          </a:xfrm>
          <a:prstGeom prst="rect">
            <a:avLst/>
          </a:prstGeom>
          <a:ln>
            <a:solidFill>
              <a:srgbClr val="A6A6A6"/>
            </a:solidFill>
          </a:ln>
        </p:spPr>
      </p:pic>
      <p:sp>
        <p:nvSpPr>
          <p:cNvPr id="3" name="タイトル 2"/>
          <p:cNvSpPr>
            <a:spLocks noGrp="1"/>
          </p:cNvSpPr>
          <p:nvPr>
            <p:ph type="title"/>
          </p:nvPr>
        </p:nvSpPr>
        <p:spPr/>
        <p:txBody>
          <a:bodyPr/>
          <a:lstStyle/>
          <a:p>
            <a:r>
              <a:rPr lang="ja-JP" altLang="en-US" dirty="0" smtClean="0"/>
              <a:t>完成イメージ</a:t>
            </a:r>
            <a:endParaRPr kumimoji="1" lang="ja-JP" altLang="en-US" dirty="0"/>
          </a:p>
        </p:txBody>
      </p:sp>
      <p:pic>
        <p:nvPicPr>
          <p:cNvPr id="5" name="図 4" descr="スクリーンショット 0028-09-08 14.23.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287" y="2160158"/>
            <a:ext cx="3485086" cy="4567832"/>
          </a:xfrm>
          <a:prstGeom prst="rect">
            <a:avLst/>
          </a:prstGeom>
        </p:spPr>
      </p:pic>
      <p:sp>
        <p:nvSpPr>
          <p:cNvPr id="6" name="四角形吹き出し 5"/>
          <p:cNvSpPr/>
          <p:nvPr/>
        </p:nvSpPr>
        <p:spPr>
          <a:xfrm>
            <a:off x="2007068" y="5538076"/>
            <a:ext cx="1525838" cy="705543"/>
          </a:xfrm>
          <a:prstGeom prst="wedgeRectCallout">
            <a:avLst>
              <a:gd name="adj1" fmla="val -17505"/>
              <a:gd name="adj2" fmla="val 80264"/>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kumimoji="1" lang="ja-JP" altLang="en-US" sz="1400" dirty="0" smtClean="0">
                <a:solidFill>
                  <a:schemeClr val="tx1">
                    <a:lumMod val="90000"/>
                    <a:lumOff val="10000"/>
                  </a:schemeClr>
                </a:solidFill>
              </a:rPr>
              <a:t>削除ボタンを押下して対象データを削除しダイアログを閉じる</a:t>
            </a:r>
            <a:endParaRPr kumimoji="1" lang="en-US" altLang="ja-JP" sz="1400" dirty="0" smtClean="0">
              <a:solidFill>
                <a:schemeClr val="tx1">
                  <a:lumMod val="90000"/>
                  <a:lumOff val="10000"/>
                </a:schemeClr>
              </a:solidFill>
            </a:endParaRPr>
          </a:p>
        </p:txBody>
      </p:sp>
      <p:cxnSp>
        <p:nvCxnSpPr>
          <p:cNvPr id="7" name="直線コネクタ 10"/>
          <p:cNvCxnSpPr/>
          <p:nvPr/>
        </p:nvCxnSpPr>
        <p:spPr>
          <a:xfrm>
            <a:off x="3010083" y="3880282"/>
            <a:ext cx="2431206" cy="840065"/>
          </a:xfrm>
          <a:prstGeom prst="bentConnector3">
            <a:avLst>
              <a:gd name="adj1" fmla="val 229"/>
            </a:avLst>
          </a:prstGeom>
          <a:ln w="19050" cap="flat" cmpd="sng">
            <a:solidFill>
              <a:srgbClr val="154ECD"/>
            </a:solidFill>
            <a:headEnd type="none" w="med" len="lg"/>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3" name="直線コネクタ 10"/>
          <p:cNvCxnSpPr/>
          <p:nvPr/>
        </p:nvCxnSpPr>
        <p:spPr>
          <a:xfrm rot="16200000" flipV="1">
            <a:off x="4805023" y="2765258"/>
            <a:ext cx="4810353" cy="2440067"/>
          </a:xfrm>
          <a:prstGeom prst="bentConnector3">
            <a:avLst>
              <a:gd name="adj1" fmla="val 100104"/>
            </a:avLst>
          </a:prstGeom>
          <a:ln w="19050" cap="flat" cmpd="sng">
            <a:solidFill>
              <a:srgbClr val="154ECD"/>
            </a:solidFill>
            <a:headEnd type="none" w="med" len="lg"/>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7" name="直線コネクタ 10"/>
          <p:cNvCxnSpPr/>
          <p:nvPr/>
        </p:nvCxnSpPr>
        <p:spPr>
          <a:xfrm rot="10800000">
            <a:off x="1260038" y="4472235"/>
            <a:ext cx="4327303" cy="2014588"/>
          </a:xfrm>
          <a:prstGeom prst="bentConnector3">
            <a:avLst>
              <a:gd name="adj1" fmla="val 100148"/>
            </a:avLst>
          </a:prstGeom>
          <a:ln w="19050" cap="flat" cmpd="sng">
            <a:solidFill>
              <a:srgbClr val="154ECD"/>
            </a:solidFill>
            <a:headEnd type="none" w="med" len="lg"/>
            <a:tailEnd type="triangle" w="med" len="lg"/>
          </a:ln>
          <a:effectLst/>
        </p:spPr>
        <p:style>
          <a:lnRef idx="2">
            <a:schemeClr val="accent1"/>
          </a:lnRef>
          <a:fillRef idx="0">
            <a:schemeClr val="accent1"/>
          </a:fillRef>
          <a:effectRef idx="1">
            <a:schemeClr val="accent1"/>
          </a:effectRef>
          <a:fontRef idx="minor">
            <a:schemeClr val="tx1"/>
          </a:fontRef>
        </p:style>
      </p:cxnSp>
      <p:sp>
        <p:nvSpPr>
          <p:cNvPr id="21" name="四角形吹き出し 20"/>
          <p:cNvSpPr/>
          <p:nvPr/>
        </p:nvSpPr>
        <p:spPr>
          <a:xfrm>
            <a:off x="3615305" y="4872597"/>
            <a:ext cx="1525838" cy="705543"/>
          </a:xfrm>
          <a:prstGeom prst="wedgeRectCallout">
            <a:avLst>
              <a:gd name="adj1" fmla="val -7019"/>
              <a:gd name="adj2" fmla="val -72821"/>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lang="ja-JP" altLang="en-US" sz="1400" dirty="0" smtClean="0">
                <a:solidFill>
                  <a:schemeClr val="tx1">
                    <a:lumMod val="90000"/>
                    <a:lumOff val="10000"/>
                  </a:schemeClr>
                </a:solidFill>
              </a:rPr>
              <a:t>検索結果を押下して編集ダイアログを表示する</a:t>
            </a:r>
            <a:endParaRPr kumimoji="1" lang="en-US" altLang="ja-JP" sz="1400" dirty="0" smtClean="0">
              <a:solidFill>
                <a:schemeClr val="tx1">
                  <a:lumMod val="90000"/>
                  <a:lumOff val="10000"/>
                </a:schemeClr>
              </a:solidFill>
            </a:endParaRPr>
          </a:p>
        </p:txBody>
      </p:sp>
      <p:sp>
        <p:nvSpPr>
          <p:cNvPr id="22" name="四角形吹き出し 21"/>
          <p:cNvSpPr/>
          <p:nvPr/>
        </p:nvSpPr>
        <p:spPr>
          <a:xfrm>
            <a:off x="6759593" y="620107"/>
            <a:ext cx="1525838" cy="705543"/>
          </a:xfrm>
          <a:prstGeom prst="wedgeRectCallout">
            <a:avLst>
              <a:gd name="adj1" fmla="val -17505"/>
              <a:gd name="adj2" fmla="val 80264"/>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nSpc>
                <a:spcPct val="120000"/>
              </a:lnSpc>
            </a:pPr>
            <a:r>
              <a:rPr lang="ja-JP" altLang="en-US" sz="1400" dirty="0" smtClean="0">
                <a:solidFill>
                  <a:schemeClr val="tx1">
                    <a:lumMod val="90000"/>
                    <a:lumOff val="10000"/>
                  </a:schemeClr>
                </a:solidFill>
              </a:rPr>
              <a:t>値を編集し保存ボタンを押下してデータを更新し、ダイアログを閉じる</a:t>
            </a:r>
            <a:endParaRPr kumimoji="1" lang="en-US" altLang="ja-JP" sz="1400" dirty="0" smtClean="0">
              <a:solidFill>
                <a:schemeClr val="tx1">
                  <a:lumMod val="90000"/>
                  <a:lumOff val="10000"/>
                </a:schemeClr>
              </a:solidFill>
            </a:endParaRPr>
          </a:p>
        </p:txBody>
      </p:sp>
    </p:spTree>
    <p:extLst>
      <p:ext uri="{BB962C8B-B14F-4D97-AF65-F5344CB8AC3E}">
        <p14:creationId xmlns:p14="http://schemas.microsoft.com/office/powerpoint/2010/main" val="1280829461"/>
      </p:ext>
    </p:extLst>
  </p:cSld>
  <p:clrMapOvr>
    <a:masterClrMapping/>
  </p:clrMapOvr>
  <p:transition xmlns:p14="http://schemas.microsoft.com/office/powerpoint/2010/mai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編集ダイアログを表示する処理の実装</a:t>
            </a:r>
            <a:endParaRPr kumimoji="1" lang="ja-JP" altLang="en-US" dirty="0"/>
          </a:p>
        </p:txBody>
      </p:sp>
      <p:sp>
        <p:nvSpPr>
          <p:cNvPr id="3" name="コンテンツ プレースホルダー 2"/>
          <p:cNvSpPr>
            <a:spLocks noGrp="1"/>
          </p:cNvSpPr>
          <p:nvPr>
            <p:ph idx="1"/>
          </p:nvPr>
        </p:nvSpPr>
        <p:spPr/>
        <p:txBody>
          <a:bodyPr>
            <a:noAutofit/>
          </a:bodyPr>
          <a:lstStyle/>
          <a:p>
            <a:pPr marL="0" indent="0">
              <a:spcBef>
                <a:spcPts val="0"/>
              </a:spcBef>
              <a:spcAft>
                <a:spcPts val="0"/>
              </a:spcAft>
              <a:buNone/>
            </a:pPr>
            <a:r>
              <a:rPr lang="en-US" altLang="ja-JP" sz="1600" dirty="0">
                <a:latin typeface="ＭＳ ゴシック"/>
                <a:ea typeface="ＭＳ ゴシック"/>
                <a:cs typeface="ＭＳ ゴシック"/>
              </a:rPr>
              <a:t>$</a:t>
            </a:r>
            <a:r>
              <a:rPr lang="en-US" altLang="ja-JP" sz="1600" dirty="0" err="1">
                <a:latin typeface="ＭＳ ゴシック"/>
                <a:ea typeface="ＭＳ ゴシック"/>
                <a:cs typeface="ＭＳ ゴシック"/>
              </a:rPr>
              <a:t>scope.showDetailDialog</a:t>
            </a:r>
            <a:r>
              <a:rPr lang="en-US" altLang="ja-JP" sz="1600" dirty="0">
                <a:latin typeface="ＭＳ ゴシック"/>
                <a:ea typeface="ＭＳ ゴシック"/>
                <a:cs typeface="ＭＳ ゴシック"/>
              </a:rPr>
              <a:t> = function(customer) {</a:t>
            </a:r>
          </a:p>
          <a:p>
            <a:pPr marL="0" indent="0">
              <a:spcBef>
                <a:spcPts val="0"/>
              </a:spcBef>
              <a:spcAft>
                <a:spcPts val="0"/>
              </a:spcAft>
              <a:buNone/>
            </a:pPr>
            <a:r>
              <a:rPr lang="en-US" altLang="ja-JP" sz="1600" dirty="0">
                <a:latin typeface="ＭＳ ゴシック"/>
                <a:ea typeface="ＭＳ ゴシック"/>
                <a:cs typeface="ＭＳ ゴシック"/>
              </a:rPr>
              <a:t>    </a:t>
            </a:r>
            <a:r>
              <a:rPr lang="en-US" altLang="ja-JP" sz="1600" dirty="0" err="1">
                <a:latin typeface="ＭＳ ゴシック"/>
                <a:ea typeface="ＭＳ ゴシック"/>
                <a:cs typeface="ＭＳ ゴシック"/>
              </a:rPr>
              <a:t>Customer.findById</a:t>
            </a:r>
            <a:r>
              <a:rPr lang="en-US" altLang="ja-JP" sz="1600" dirty="0">
                <a:latin typeface="ＭＳ ゴシック"/>
                <a:ea typeface="ＭＳ ゴシック"/>
                <a:cs typeface="ＭＳ ゴシック"/>
              </a:rPr>
              <a:t>(</a:t>
            </a:r>
            <a:r>
              <a:rPr lang="en-US" altLang="ja-JP" sz="1600" dirty="0" err="1">
                <a:latin typeface="ＭＳ ゴシック"/>
                <a:ea typeface="ＭＳ ゴシック"/>
                <a:cs typeface="ＭＳ ゴシック"/>
              </a:rPr>
              <a:t>customer.get</a:t>
            </a:r>
            <a:r>
              <a:rPr lang="en-US" altLang="ja-JP" sz="1600" dirty="0">
                <a:latin typeface="ＭＳ ゴシック"/>
                <a:ea typeface="ＭＳ ゴシック"/>
                <a:cs typeface="ＭＳ ゴシック"/>
              </a:rPr>
              <a:t>("</a:t>
            </a:r>
            <a:r>
              <a:rPr lang="en-US" altLang="ja-JP" sz="1600" dirty="0" err="1">
                <a:latin typeface="ＭＳ ゴシック"/>
                <a:ea typeface="ＭＳ ゴシック"/>
                <a:cs typeface="ＭＳ ゴシック"/>
              </a:rPr>
              <a:t>objectId</a:t>
            </a:r>
            <a:r>
              <a:rPr lang="en-US" altLang="ja-JP" sz="1600" dirty="0">
                <a:latin typeface="ＭＳ ゴシック"/>
                <a:ea typeface="ＭＳ ゴシック"/>
                <a:cs typeface="ＭＳ ゴシック"/>
              </a:rPr>
              <a:t>"))</a:t>
            </a:r>
          </a:p>
          <a:p>
            <a:pPr marL="0" indent="0">
              <a:spcBef>
                <a:spcPts val="0"/>
              </a:spcBef>
              <a:spcAft>
                <a:spcPts val="0"/>
              </a:spcAft>
              <a:buNone/>
            </a:pPr>
            <a:r>
              <a:rPr lang="en-US" altLang="ja-JP" sz="1600" dirty="0">
                <a:latin typeface="ＭＳ ゴシック"/>
                <a:ea typeface="ＭＳ ゴシック"/>
                <a:cs typeface="ＭＳ ゴシック"/>
              </a:rPr>
              <a:t>    .then(function(customer) {</a:t>
            </a:r>
          </a:p>
          <a:p>
            <a:pPr marL="0" indent="0">
              <a:spcBef>
                <a:spcPts val="0"/>
              </a:spcBef>
              <a:spcAft>
                <a:spcPts val="0"/>
              </a:spcAft>
              <a:buNone/>
            </a:pPr>
            <a:r>
              <a:rPr lang="en-US" altLang="ja-JP" sz="1600" dirty="0">
                <a:latin typeface="ＭＳ ゴシック"/>
                <a:ea typeface="ＭＳ ゴシック"/>
                <a:cs typeface="ＭＳ ゴシック"/>
              </a:rPr>
              <a:t>        $</a:t>
            </a:r>
            <a:r>
              <a:rPr lang="en-US" altLang="ja-JP" sz="1600" dirty="0" err="1">
                <a:latin typeface="ＭＳ ゴシック"/>
                <a:ea typeface="ＭＳ ゴシック"/>
                <a:cs typeface="ＭＳ ゴシック"/>
              </a:rPr>
              <a:t>scope.customer</a:t>
            </a:r>
            <a:r>
              <a:rPr lang="en-US" altLang="ja-JP" sz="1600" dirty="0">
                <a:latin typeface="ＭＳ ゴシック"/>
                <a:ea typeface="ＭＳ ゴシック"/>
                <a:cs typeface="ＭＳ ゴシック"/>
              </a:rPr>
              <a:t> = customer;</a:t>
            </a:r>
          </a:p>
          <a:p>
            <a:pPr marL="0" indent="0">
              <a:spcBef>
                <a:spcPts val="0"/>
              </a:spcBef>
              <a:spcAft>
                <a:spcPts val="0"/>
              </a:spcAft>
              <a:buNone/>
            </a:pPr>
            <a:r>
              <a:rPr lang="en-US" altLang="ja-JP" sz="1600" dirty="0">
                <a:latin typeface="ＭＳ ゴシック"/>
                <a:ea typeface="ＭＳ ゴシック"/>
                <a:cs typeface="ＭＳ ゴシック"/>
              </a:rPr>
              <a:t>        $</a:t>
            </a:r>
            <a:r>
              <a:rPr lang="en-US" altLang="ja-JP" sz="1600" dirty="0" err="1">
                <a:latin typeface="ＭＳ ゴシック"/>
                <a:ea typeface="ＭＳ ゴシック"/>
                <a:cs typeface="ＭＳ ゴシック"/>
              </a:rPr>
              <a:t>scope.detailDialog</a:t>
            </a:r>
            <a:r>
              <a:rPr lang="en-US" altLang="ja-JP" sz="1600" dirty="0">
                <a:latin typeface="ＭＳ ゴシック"/>
                <a:ea typeface="ＭＳ ゴシック"/>
                <a:cs typeface="ＭＳ ゴシック"/>
              </a:rPr>
              <a:t> = $</a:t>
            </a:r>
            <a:r>
              <a:rPr lang="en-US" altLang="ja-JP" sz="1600" dirty="0" err="1">
                <a:latin typeface="ＭＳ ゴシック"/>
                <a:ea typeface="ＭＳ ゴシック"/>
                <a:cs typeface="ＭＳ ゴシック"/>
              </a:rPr>
              <a:t>modal.open</a:t>
            </a:r>
            <a:r>
              <a:rPr lang="en-US" altLang="ja-JP" sz="1600" dirty="0">
                <a:latin typeface="ＭＳ ゴシック"/>
                <a:ea typeface="ＭＳ ゴシック"/>
                <a:cs typeface="ＭＳ ゴシック"/>
              </a:rPr>
              <a:t>({</a:t>
            </a:r>
          </a:p>
          <a:p>
            <a:pPr marL="0" indent="0">
              <a:spcBef>
                <a:spcPts val="0"/>
              </a:spcBef>
              <a:spcAft>
                <a:spcPts val="0"/>
              </a:spcAft>
              <a:buNone/>
            </a:pPr>
            <a:r>
              <a:rPr lang="en-US" altLang="ja-JP" sz="1600" dirty="0">
                <a:latin typeface="ＭＳ ゴシック"/>
                <a:ea typeface="ＭＳ ゴシック"/>
                <a:cs typeface="ＭＳ ゴシック"/>
              </a:rPr>
              <a:t>            </a:t>
            </a:r>
            <a:r>
              <a:rPr lang="en-US" altLang="ja-JP" sz="1600" dirty="0" err="1">
                <a:latin typeface="ＭＳ ゴシック"/>
                <a:ea typeface="ＭＳ ゴシック"/>
                <a:cs typeface="ＭＳ ゴシック"/>
              </a:rPr>
              <a:t>templateUrl</a:t>
            </a:r>
            <a:r>
              <a:rPr lang="en-US" altLang="ja-JP" sz="1600" dirty="0">
                <a:latin typeface="ＭＳ ゴシック"/>
                <a:ea typeface="ＭＳ ゴシック"/>
                <a:cs typeface="ＭＳ ゴシック"/>
              </a:rPr>
              <a:t>: "components/simple-crud/</a:t>
            </a:r>
            <a:r>
              <a:rPr lang="en-US" altLang="ja-JP" sz="1600" dirty="0" err="1">
                <a:latin typeface="ＭＳ ゴシック"/>
                <a:ea typeface="ＭＳ ゴシック"/>
                <a:cs typeface="ＭＳ ゴシック"/>
              </a:rPr>
              <a:t>customerDetail.html</a:t>
            </a:r>
            <a:r>
              <a:rPr lang="en-US" altLang="ja-JP" sz="1600" dirty="0">
                <a:latin typeface="ＭＳ ゴシック"/>
                <a:ea typeface="ＭＳ ゴシック"/>
                <a:cs typeface="ＭＳ ゴシック"/>
              </a:rPr>
              <a:t>",</a:t>
            </a:r>
          </a:p>
          <a:p>
            <a:pPr marL="0" indent="0">
              <a:spcBef>
                <a:spcPts val="0"/>
              </a:spcBef>
              <a:spcAft>
                <a:spcPts val="0"/>
              </a:spcAft>
              <a:buNone/>
            </a:pPr>
            <a:r>
              <a:rPr lang="en-US" altLang="ja-JP" sz="1600" dirty="0">
                <a:latin typeface="ＭＳ ゴシック"/>
                <a:ea typeface="ＭＳ ゴシック"/>
                <a:cs typeface="ＭＳ ゴシック"/>
              </a:rPr>
              <a:t>            backdrop: "static",</a:t>
            </a:r>
          </a:p>
          <a:p>
            <a:pPr marL="0" indent="0">
              <a:spcBef>
                <a:spcPts val="0"/>
              </a:spcBef>
              <a:spcAft>
                <a:spcPts val="0"/>
              </a:spcAft>
              <a:buNone/>
            </a:pPr>
            <a:r>
              <a:rPr lang="en-US" altLang="ja-JP" sz="1600" dirty="0">
                <a:latin typeface="ＭＳ ゴシック"/>
                <a:ea typeface="ＭＳ ゴシック"/>
                <a:cs typeface="ＭＳ ゴシック"/>
              </a:rPr>
              <a:t>            scope: $scope</a:t>
            </a:r>
          </a:p>
          <a:p>
            <a:pPr marL="0" indent="0">
              <a:spcBef>
                <a:spcPts val="0"/>
              </a:spcBef>
              <a:spcAft>
                <a:spcPts val="0"/>
              </a:spcAft>
              <a:buNone/>
            </a:pPr>
            <a:r>
              <a:rPr lang="en-US" altLang="ja-JP" sz="1600" dirty="0">
                <a:latin typeface="ＭＳ ゴシック"/>
                <a:ea typeface="ＭＳ ゴシック"/>
                <a:cs typeface="ＭＳ ゴシック"/>
              </a:rPr>
              <a:t>        });</a:t>
            </a:r>
          </a:p>
          <a:p>
            <a:pPr marL="0" indent="0">
              <a:spcBef>
                <a:spcPts val="0"/>
              </a:spcBef>
              <a:spcAft>
                <a:spcPts val="0"/>
              </a:spcAft>
              <a:buNone/>
            </a:pPr>
            <a:r>
              <a:rPr lang="en-US" altLang="ja-JP" sz="1600" dirty="0">
                <a:latin typeface="ＭＳ ゴシック"/>
                <a:ea typeface="ＭＳ ゴシック"/>
                <a:cs typeface="ＭＳ ゴシック"/>
              </a:rPr>
              <a:t>        $</a:t>
            </a:r>
            <a:r>
              <a:rPr lang="en-US" altLang="ja-JP" sz="1600" dirty="0" err="1">
                <a:latin typeface="ＭＳ ゴシック"/>
                <a:ea typeface="ＭＳ ゴシック"/>
                <a:cs typeface="ＭＳ ゴシック"/>
              </a:rPr>
              <a:t>scope.detailDialog.isNew</a:t>
            </a:r>
            <a:r>
              <a:rPr lang="en-US" altLang="ja-JP" sz="1600" dirty="0">
                <a:latin typeface="ＭＳ ゴシック"/>
                <a:ea typeface="ＭＳ ゴシック"/>
                <a:cs typeface="ＭＳ ゴシック"/>
              </a:rPr>
              <a:t> = false;</a:t>
            </a:r>
          </a:p>
          <a:p>
            <a:pPr marL="0" indent="0">
              <a:spcBef>
                <a:spcPts val="0"/>
              </a:spcBef>
              <a:spcAft>
                <a:spcPts val="0"/>
              </a:spcAft>
              <a:buNone/>
            </a:pPr>
            <a:r>
              <a:rPr lang="en-US" altLang="ja-JP" sz="1600" dirty="0">
                <a:latin typeface="ＭＳ ゴシック"/>
                <a:ea typeface="ＭＳ ゴシック"/>
                <a:cs typeface="ＭＳ ゴシック"/>
              </a:rPr>
              <a:t>        $</a:t>
            </a:r>
            <a:r>
              <a:rPr lang="en-US" altLang="ja-JP" sz="1600" dirty="0" err="1">
                <a:latin typeface="ＭＳ ゴシック"/>
                <a:ea typeface="ＭＳ ゴシック"/>
                <a:cs typeface="ＭＳ ゴシック"/>
              </a:rPr>
              <a:t>scope.$apply</a:t>
            </a:r>
            <a:r>
              <a:rPr lang="en-US" altLang="ja-JP" sz="1600" dirty="0">
                <a:latin typeface="ＭＳ ゴシック"/>
                <a:ea typeface="ＭＳ ゴシック"/>
                <a:cs typeface="ＭＳ ゴシック"/>
              </a:rPr>
              <a:t>();</a:t>
            </a:r>
          </a:p>
          <a:p>
            <a:pPr marL="0" indent="0">
              <a:spcBef>
                <a:spcPts val="0"/>
              </a:spcBef>
              <a:spcAft>
                <a:spcPts val="0"/>
              </a:spcAft>
              <a:buNone/>
            </a:pPr>
            <a:r>
              <a:rPr lang="en-US" altLang="ja-JP" sz="1600" dirty="0">
                <a:latin typeface="ＭＳ ゴシック"/>
                <a:ea typeface="ＭＳ ゴシック"/>
                <a:cs typeface="ＭＳ ゴシック"/>
              </a:rPr>
              <a:t>    })</a:t>
            </a:r>
          </a:p>
          <a:p>
            <a:pPr marL="0" indent="0">
              <a:spcBef>
                <a:spcPts val="0"/>
              </a:spcBef>
              <a:spcAft>
                <a:spcPts val="0"/>
              </a:spcAft>
              <a:buNone/>
            </a:pPr>
            <a:r>
              <a:rPr lang="en-US" altLang="ja-JP" sz="1600" dirty="0">
                <a:latin typeface="ＭＳ ゴシック"/>
                <a:ea typeface="ＭＳ ゴシック"/>
                <a:cs typeface="ＭＳ ゴシック"/>
              </a:rPr>
              <a:t>    .catch(function(error) {</a:t>
            </a:r>
          </a:p>
          <a:p>
            <a:pPr marL="0" indent="0">
              <a:spcBef>
                <a:spcPts val="0"/>
              </a:spcBef>
              <a:spcAft>
                <a:spcPts val="0"/>
              </a:spcAft>
              <a:buNone/>
            </a:pPr>
            <a:r>
              <a:rPr lang="en-US" altLang="ja-JP" sz="1600" dirty="0">
                <a:latin typeface="ＭＳ ゴシック"/>
                <a:ea typeface="ＭＳ ゴシック"/>
                <a:cs typeface="ＭＳ ゴシック"/>
              </a:rPr>
              <a:t>        alert(</a:t>
            </a:r>
            <a:r>
              <a:rPr lang="en-US" altLang="ja-JP" sz="1600" dirty="0" err="1" smtClean="0">
                <a:latin typeface="ＭＳ ゴシック"/>
                <a:ea typeface="ＭＳ ゴシック"/>
                <a:cs typeface="ＭＳ ゴシック"/>
              </a:rPr>
              <a:t>error.description</a:t>
            </a:r>
            <a:r>
              <a:rPr lang="en-US" altLang="ja-JP" sz="1600" dirty="0" smtClean="0">
                <a:latin typeface="ＭＳ ゴシック"/>
                <a:ea typeface="ＭＳ ゴシック"/>
                <a:cs typeface="ＭＳ ゴシック"/>
              </a:rPr>
              <a:t>)</a:t>
            </a:r>
            <a:r>
              <a:rPr lang="en-US" altLang="ja-JP" sz="1600" dirty="0">
                <a:latin typeface="ＭＳ ゴシック"/>
                <a:ea typeface="ＭＳ ゴシック"/>
                <a:cs typeface="ＭＳ ゴシック"/>
              </a:rPr>
              <a:t>;</a:t>
            </a:r>
          </a:p>
          <a:p>
            <a:pPr marL="0" indent="0">
              <a:spcBef>
                <a:spcPts val="0"/>
              </a:spcBef>
              <a:spcAft>
                <a:spcPts val="0"/>
              </a:spcAft>
              <a:buNone/>
            </a:pPr>
            <a:r>
              <a:rPr lang="en-US" altLang="ja-JP" sz="1600" dirty="0">
                <a:latin typeface="ＭＳ ゴシック"/>
                <a:ea typeface="ＭＳ ゴシック"/>
                <a:cs typeface="ＭＳ ゴシック"/>
              </a:rPr>
              <a:t>    });</a:t>
            </a:r>
          </a:p>
          <a:p>
            <a:pPr marL="0" indent="0">
              <a:spcBef>
                <a:spcPts val="0"/>
              </a:spcBef>
              <a:spcAft>
                <a:spcPts val="0"/>
              </a:spcAft>
              <a:buNone/>
            </a:pPr>
            <a:r>
              <a:rPr lang="en-US" altLang="ja-JP" sz="1600" dirty="0">
                <a:latin typeface="ＭＳ ゴシック"/>
                <a:ea typeface="ＭＳ ゴシック"/>
                <a:cs typeface="ＭＳ ゴシック"/>
              </a:rPr>
              <a:t>}</a:t>
            </a:r>
            <a:endParaRPr kumimoji="1" lang="ja-JP" altLang="en-US" sz="1600" dirty="0">
              <a:latin typeface="ＭＳ ゴシック"/>
              <a:ea typeface="ＭＳ ゴシック"/>
              <a:cs typeface="ＭＳ ゴシック"/>
            </a:endParaRPr>
          </a:p>
        </p:txBody>
      </p:sp>
      <p:sp>
        <p:nvSpPr>
          <p:cNvPr id="4" name="テキスト ボックス 3"/>
          <p:cNvSpPr txBox="1"/>
          <p:nvPr/>
        </p:nvSpPr>
        <p:spPr>
          <a:xfrm>
            <a:off x="432171" y="1217048"/>
            <a:ext cx="5547575" cy="369332"/>
          </a:xfrm>
          <a:prstGeom prst="rect">
            <a:avLst/>
          </a:prstGeom>
          <a:noFill/>
        </p:spPr>
        <p:txBody>
          <a:bodyPr wrap="none" rtlCol="0">
            <a:spAutoFit/>
          </a:bodyPr>
          <a:lstStyle/>
          <a:p>
            <a:r>
              <a:rPr kumimoji="1" lang="en-US" altLang="ja-JP" dirty="0" smtClean="0">
                <a:latin typeface="+mn-ea"/>
                <a:ea typeface="+mn-ea"/>
              </a:rPr>
              <a:t>components/simple-crud/</a:t>
            </a:r>
            <a:r>
              <a:rPr kumimoji="1" lang="en-US" altLang="ja-JP" dirty="0" err="1" smtClean="0">
                <a:latin typeface="+mn-ea"/>
                <a:ea typeface="+mn-ea"/>
              </a:rPr>
              <a:t>CustomerController.js</a:t>
            </a:r>
            <a:endParaRPr kumimoji="1" lang="ja-JP" altLang="en-US" dirty="0">
              <a:latin typeface="+mn-ea"/>
              <a:ea typeface="+mn-ea"/>
            </a:endParaRPr>
          </a:p>
        </p:txBody>
      </p:sp>
      <p:sp>
        <p:nvSpPr>
          <p:cNvPr id="8" name="正方形/長方形 7"/>
          <p:cNvSpPr/>
          <p:nvPr/>
        </p:nvSpPr>
        <p:spPr>
          <a:xfrm>
            <a:off x="1340618" y="2768571"/>
            <a:ext cx="6729562" cy="1261785"/>
          </a:xfrm>
          <a:prstGeom prst="rect">
            <a:avLst/>
          </a:prstGeom>
          <a:noFill/>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endParaRPr kumimoji="1" lang="ja-JP" altLang="en-US" sz="1400" dirty="0" smtClean="0">
              <a:solidFill>
                <a:schemeClr val="tx1">
                  <a:lumMod val="90000"/>
                  <a:lumOff val="10000"/>
                </a:schemeClr>
              </a:solidFill>
            </a:endParaRPr>
          </a:p>
        </p:txBody>
      </p:sp>
      <p:cxnSp>
        <p:nvCxnSpPr>
          <p:cNvPr id="9" name="直線コネクタ 8"/>
          <p:cNvCxnSpPr/>
          <p:nvPr/>
        </p:nvCxnSpPr>
        <p:spPr>
          <a:xfrm>
            <a:off x="1375898" y="2724477"/>
            <a:ext cx="2681242"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1375898" y="4358492"/>
            <a:ext cx="3580869"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11" name="四角形吹き出し 10"/>
          <p:cNvSpPr/>
          <p:nvPr/>
        </p:nvSpPr>
        <p:spPr>
          <a:xfrm>
            <a:off x="6802464" y="4138017"/>
            <a:ext cx="2169806" cy="686623"/>
          </a:xfrm>
          <a:prstGeom prst="wedgeRectCallout">
            <a:avLst>
              <a:gd name="adj1" fmla="val -31058"/>
              <a:gd name="adj2" fmla="val -78003"/>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lnSpcReduction="10000"/>
          </a:bodyPr>
          <a:lstStyle/>
          <a:p>
            <a:pPr>
              <a:lnSpc>
                <a:spcPct val="120000"/>
              </a:lnSpc>
            </a:pPr>
            <a:r>
              <a:rPr lang="ja-JP" altLang="en-US" sz="1400" dirty="0" smtClean="0">
                <a:solidFill>
                  <a:schemeClr val="tx1">
                    <a:lumMod val="90000"/>
                    <a:lumOff val="10000"/>
                  </a:schemeClr>
                </a:solidFill>
              </a:rPr>
              <a:t>更新</a:t>
            </a:r>
            <a:r>
              <a:rPr kumimoji="1" lang="ja-JP" altLang="en-US" sz="1400" dirty="0" smtClean="0">
                <a:solidFill>
                  <a:schemeClr val="tx1">
                    <a:lumMod val="90000"/>
                    <a:lumOff val="10000"/>
                  </a:schemeClr>
                </a:solidFill>
              </a:rPr>
              <a:t>用のモーダルダイアログを開く</a:t>
            </a:r>
          </a:p>
        </p:txBody>
      </p:sp>
      <p:sp>
        <p:nvSpPr>
          <p:cNvPr id="12" name="四角形吹き出し 11"/>
          <p:cNvSpPr/>
          <p:nvPr/>
        </p:nvSpPr>
        <p:spPr>
          <a:xfrm>
            <a:off x="5575737" y="2072502"/>
            <a:ext cx="2520908" cy="636830"/>
          </a:xfrm>
          <a:prstGeom prst="wedgeRectCallout">
            <a:avLst>
              <a:gd name="adj1" fmla="val -107302"/>
              <a:gd name="adj2" fmla="val 50841"/>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62500" lnSpcReduction="20000"/>
          </a:bodyPr>
          <a:lstStyle/>
          <a:p>
            <a:pPr>
              <a:lnSpc>
                <a:spcPct val="120000"/>
              </a:lnSpc>
            </a:pPr>
            <a:r>
              <a:rPr lang="ja-JP" altLang="en-US" sz="1400" dirty="0" smtClean="0">
                <a:solidFill>
                  <a:schemeClr val="tx1">
                    <a:lumMod val="90000"/>
                    <a:lumOff val="10000"/>
                  </a:schemeClr>
                </a:solidFill>
              </a:rPr>
              <a:t>モーダルダイアログ内で表示する</a:t>
            </a:r>
            <a:r>
              <a:rPr lang="en-US" altLang="ja-JP" sz="1400" dirty="0" smtClean="0">
                <a:solidFill>
                  <a:schemeClr val="tx1">
                    <a:lumMod val="90000"/>
                    <a:lumOff val="10000"/>
                  </a:schemeClr>
                </a:solidFill>
              </a:rPr>
              <a:t>Customer</a:t>
            </a:r>
            <a:r>
              <a:rPr lang="ja-JP" altLang="en-US" sz="1400" dirty="0" smtClean="0">
                <a:solidFill>
                  <a:schemeClr val="tx1">
                    <a:lumMod val="90000"/>
                    <a:lumOff val="10000"/>
                  </a:schemeClr>
                </a:solidFill>
              </a:rPr>
              <a:t>オブジェクトをバインドする変数に、最新化した</a:t>
            </a:r>
            <a:r>
              <a:rPr lang="en-US" altLang="ja-JP" sz="1400" dirty="0" smtClean="0">
                <a:solidFill>
                  <a:schemeClr val="tx1">
                    <a:lumMod val="90000"/>
                    <a:lumOff val="10000"/>
                  </a:schemeClr>
                </a:solidFill>
              </a:rPr>
              <a:t>Customer</a:t>
            </a:r>
            <a:r>
              <a:rPr lang="ja-JP" altLang="en-US" sz="1400" dirty="0" smtClean="0">
                <a:solidFill>
                  <a:schemeClr val="tx1">
                    <a:lumMod val="90000"/>
                    <a:lumOff val="10000"/>
                  </a:schemeClr>
                </a:solidFill>
              </a:rPr>
              <a:t>オブジェクトをセットする</a:t>
            </a:r>
            <a:endParaRPr kumimoji="1" lang="ja-JP" altLang="en-US" sz="1400" dirty="0" smtClean="0">
              <a:solidFill>
                <a:schemeClr val="tx1">
                  <a:lumMod val="90000"/>
                  <a:lumOff val="10000"/>
                </a:schemeClr>
              </a:solidFill>
            </a:endParaRPr>
          </a:p>
        </p:txBody>
      </p:sp>
      <p:sp>
        <p:nvSpPr>
          <p:cNvPr id="13" name="四角形吹き出し 12"/>
          <p:cNvSpPr/>
          <p:nvPr/>
        </p:nvSpPr>
        <p:spPr>
          <a:xfrm>
            <a:off x="4381032" y="4618017"/>
            <a:ext cx="2169806" cy="686623"/>
          </a:xfrm>
          <a:prstGeom prst="wedgeRectCallout">
            <a:avLst>
              <a:gd name="adj1" fmla="val -60325"/>
              <a:gd name="adj2" fmla="val -85709"/>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lang="ja-JP" altLang="en-US" sz="1400" dirty="0" smtClean="0">
                <a:solidFill>
                  <a:schemeClr val="tx1">
                    <a:lumMod val="90000"/>
                    <a:lumOff val="10000"/>
                  </a:schemeClr>
                </a:solidFill>
              </a:rPr>
              <a:t>開いているダイアログが後で実装する更新処理用なのか登録処理用なのかを識別するフラグ</a:t>
            </a:r>
            <a:endParaRPr kumimoji="1" lang="ja-JP" altLang="en-US" sz="1400" dirty="0" smtClean="0">
              <a:solidFill>
                <a:schemeClr val="tx1">
                  <a:lumMod val="90000"/>
                  <a:lumOff val="10000"/>
                </a:schemeClr>
              </a:solidFill>
            </a:endParaRPr>
          </a:p>
        </p:txBody>
      </p:sp>
      <p:cxnSp>
        <p:nvCxnSpPr>
          <p:cNvPr id="15" name="直線コネクタ 14"/>
          <p:cNvCxnSpPr/>
          <p:nvPr/>
        </p:nvCxnSpPr>
        <p:spPr>
          <a:xfrm>
            <a:off x="937367" y="2180164"/>
            <a:ext cx="4354555"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17" name="四角形吹き出し 16"/>
          <p:cNvSpPr/>
          <p:nvPr/>
        </p:nvSpPr>
        <p:spPr>
          <a:xfrm>
            <a:off x="6089752" y="1267965"/>
            <a:ext cx="2520908" cy="636830"/>
          </a:xfrm>
          <a:prstGeom prst="wedgeRectCallout">
            <a:avLst>
              <a:gd name="adj1" fmla="val -80362"/>
              <a:gd name="adj2" fmla="val 88232"/>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nSpc>
                <a:spcPct val="120000"/>
              </a:lnSpc>
            </a:pPr>
            <a:r>
              <a:rPr kumimoji="1" lang="ja-JP" altLang="en-US" sz="1400" dirty="0" smtClean="0">
                <a:solidFill>
                  <a:schemeClr val="tx1">
                    <a:lumMod val="90000"/>
                    <a:lumOff val="10000"/>
                  </a:schemeClr>
                </a:solidFill>
              </a:rPr>
              <a:t>サロゲートキーをキーに最新の</a:t>
            </a:r>
            <a:r>
              <a:rPr kumimoji="1" lang="en-US" altLang="ja-JP" sz="1400" dirty="0" smtClean="0">
                <a:solidFill>
                  <a:schemeClr val="tx1">
                    <a:lumMod val="90000"/>
                    <a:lumOff val="10000"/>
                  </a:schemeClr>
                </a:solidFill>
              </a:rPr>
              <a:t>Customer</a:t>
            </a:r>
            <a:r>
              <a:rPr kumimoji="1" lang="ja-JP" altLang="en-US" sz="1400" dirty="0" smtClean="0">
                <a:solidFill>
                  <a:schemeClr val="tx1">
                    <a:lumMod val="90000"/>
                    <a:lumOff val="10000"/>
                  </a:schemeClr>
                </a:solidFill>
              </a:rPr>
              <a:t>データを取得し直す</a:t>
            </a:r>
            <a:r>
              <a:rPr kumimoji="1" lang="en-US" altLang="ja-JP" sz="1400" dirty="0" smtClean="0">
                <a:solidFill>
                  <a:schemeClr val="tx1">
                    <a:lumMod val="90000"/>
                    <a:lumOff val="10000"/>
                  </a:schemeClr>
                </a:solidFill>
              </a:rPr>
              <a:t>API</a:t>
            </a:r>
            <a:r>
              <a:rPr kumimoji="1" lang="ja-JP" altLang="en-US" sz="1400" dirty="0" smtClean="0">
                <a:solidFill>
                  <a:schemeClr val="tx1">
                    <a:lumMod val="90000"/>
                    <a:lumOff val="10000"/>
                  </a:schemeClr>
                </a:solidFill>
              </a:rPr>
              <a:t>を呼び出す</a:t>
            </a:r>
          </a:p>
        </p:txBody>
      </p:sp>
    </p:spTree>
    <p:extLst>
      <p:ext uri="{BB962C8B-B14F-4D97-AF65-F5344CB8AC3E}">
        <p14:creationId xmlns:p14="http://schemas.microsoft.com/office/powerpoint/2010/main" val="3625420402"/>
      </p:ext>
    </p:extLst>
  </p:cSld>
  <p:clrMapOvr>
    <a:masterClrMapping/>
  </p:clrMapOvr>
  <p:transition xmlns:p14="http://schemas.microsoft.com/office/powerpoint/2010/mai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一覧の各行に編集ダイアログを開く処理を紐付ける</a:t>
            </a:r>
            <a:endParaRPr kumimoji="1" lang="ja-JP" altLang="en-US" dirty="0"/>
          </a:p>
        </p:txBody>
      </p:sp>
      <p:sp>
        <p:nvSpPr>
          <p:cNvPr id="3" name="コンテンツ プレースホルダー 2"/>
          <p:cNvSpPr>
            <a:spLocks noGrp="1"/>
          </p:cNvSpPr>
          <p:nvPr>
            <p:ph idx="1"/>
          </p:nvPr>
        </p:nvSpPr>
        <p:spPr>
          <a:xfrm>
            <a:off x="457200" y="1600200"/>
            <a:ext cx="8229600" cy="5058266"/>
          </a:xfrm>
        </p:spPr>
        <p:txBody>
          <a:bodyPr>
            <a:noAutofit/>
          </a:bodyPr>
          <a:lstStyle/>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&lt;table class="table table-striped"&gt;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&lt;caption&gt;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&lt;input type="button" class="</a:t>
            </a:r>
            <a:r>
              <a:rPr lang="en-US" altLang="ja-JP" sz="1000" dirty="0" err="1">
                <a:solidFill>
                  <a:schemeClr val="bg1">
                    <a:lumMod val="50000"/>
                  </a:schemeClr>
                </a:solidFill>
                <a:latin typeface="ＭＳ ゴシック"/>
                <a:ea typeface="ＭＳ ゴシック"/>
                <a:cs typeface="ＭＳ ゴシック"/>
              </a:rPr>
              <a:t>btn</a:t>
            </a:r>
            <a:r>
              <a:rPr lang="en-US" altLang="ja-JP" sz="1000" dirty="0">
                <a:solidFill>
                  <a:schemeClr val="bg1">
                    <a:lumMod val="50000"/>
                  </a:schemeClr>
                </a:solidFill>
                <a:latin typeface="ＭＳ ゴシック"/>
                <a:ea typeface="ＭＳ ゴシック"/>
                <a:cs typeface="ＭＳ ゴシック"/>
              </a:rPr>
              <a:t> </a:t>
            </a:r>
            <a:r>
              <a:rPr lang="en-US" altLang="ja-JP" sz="1000" dirty="0" err="1">
                <a:solidFill>
                  <a:schemeClr val="bg1">
                    <a:lumMod val="50000"/>
                  </a:schemeClr>
                </a:solidFill>
                <a:latin typeface="ＭＳ ゴシック"/>
                <a:ea typeface="ＭＳ ゴシック"/>
                <a:cs typeface="ＭＳ ゴシック"/>
              </a:rPr>
              <a:t>btn</a:t>
            </a:r>
            <a:r>
              <a:rPr lang="en-US" altLang="ja-JP" sz="1000" dirty="0">
                <a:solidFill>
                  <a:schemeClr val="bg1">
                    <a:lumMod val="50000"/>
                  </a:schemeClr>
                </a:solidFill>
                <a:latin typeface="ＭＳ ゴシック"/>
                <a:ea typeface="ＭＳ ゴシック"/>
                <a:cs typeface="ＭＳ ゴシック"/>
              </a:rPr>
              <a:t>-primary </a:t>
            </a:r>
            <a:r>
              <a:rPr lang="en-US" altLang="ja-JP" sz="1000" dirty="0" err="1">
                <a:solidFill>
                  <a:schemeClr val="bg1">
                    <a:lumMod val="50000"/>
                  </a:schemeClr>
                </a:solidFill>
                <a:latin typeface="ＭＳ ゴシック"/>
                <a:ea typeface="ＭＳ ゴシック"/>
                <a:cs typeface="ＭＳ ゴシック"/>
              </a:rPr>
              <a:t>btn-sm</a:t>
            </a:r>
            <a:r>
              <a:rPr lang="en-US" altLang="ja-JP" sz="1000" dirty="0">
                <a:solidFill>
                  <a:schemeClr val="bg1">
                    <a:lumMod val="50000"/>
                  </a:schemeClr>
                </a:solidFill>
                <a:latin typeface="ＭＳ ゴシック"/>
                <a:ea typeface="ＭＳ ゴシック"/>
                <a:cs typeface="ＭＳ ゴシック"/>
              </a:rPr>
              <a:t> pull-right" x-</a:t>
            </a:r>
            <a:r>
              <a:rPr lang="en-US" altLang="ja-JP" sz="1000" dirty="0" err="1">
                <a:solidFill>
                  <a:schemeClr val="bg1">
                    <a:lumMod val="50000"/>
                  </a:schemeClr>
                </a:solidFill>
                <a:latin typeface="ＭＳ ゴシック"/>
                <a:ea typeface="ＭＳ ゴシック"/>
                <a:cs typeface="ＭＳ ゴシック"/>
              </a:rPr>
              <a:t>ng</a:t>
            </a:r>
            <a:r>
              <a:rPr lang="en-US" altLang="ja-JP" sz="1000" dirty="0">
                <a:solidFill>
                  <a:schemeClr val="bg1">
                    <a:lumMod val="50000"/>
                  </a:schemeClr>
                </a:solidFill>
                <a:latin typeface="ＭＳ ゴシック"/>
                <a:ea typeface="ＭＳ ゴシック"/>
                <a:cs typeface="ＭＳ ゴシック"/>
              </a:rPr>
              <a:t>-click="</a:t>
            </a:r>
            <a:r>
              <a:rPr lang="en-US" altLang="ja-JP" sz="1000" dirty="0" err="1">
                <a:solidFill>
                  <a:schemeClr val="bg1">
                    <a:lumMod val="50000"/>
                  </a:schemeClr>
                </a:solidFill>
                <a:latin typeface="ＭＳ ゴシック"/>
                <a:ea typeface="ＭＳ ゴシック"/>
                <a:cs typeface="ＭＳ ゴシック"/>
              </a:rPr>
              <a:t>showNewDialog</a:t>
            </a:r>
            <a:r>
              <a:rPr lang="en-US" altLang="ja-JP" sz="1000" dirty="0">
                <a:solidFill>
                  <a:schemeClr val="bg1">
                    <a:lumMod val="50000"/>
                  </a:schemeClr>
                </a:solidFill>
                <a:latin typeface="ＭＳ ゴシック"/>
                <a:ea typeface="ＭＳ ゴシック"/>
                <a:cs typeface="ＭＳ ゴシック"/>
              </a:rPr>
              <a:t>()" value="</a:t>
            </a:r>
            <a:r>
              <a:rPr lang="ja-JP" altLang="en-US" sz="1000" dirty="0">
                <a:solidFill>
                  <a:schemeClr val="bg1">
                    <a:lumMod val="50000"/>
                  </a:schemeClr>
                </a:solidFill>
                <a:latin typeface="ＭＳ ゴシック"/>
                <a:ea typeface="ＭＳ ゴシック"/>
                <a:cs typeface="ＭＳ ゴシック"/>
              </a:rPr>
              <a:t>新規作成</a:t>
            </a:r>
            <a:r>
              <a:rPr lang="en-US" altLang="ja-JP" sz="1000" dirty="0">
                <a:solidFill>
                  <a:schemeClr val="bg1">
                    <a:lumMod val="50000"/>
                  </a:schemeClr>
                </a:solidFill>
                <a:latin typeface="ＭＳ ゴシック"/>
                <a:ea typeface="ＭＳ ゴシック"/>
                <a:cs typeface="ＭＳ ゴシック"/>
              </a:rPr>
              <a:t>" /&gt;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&lt;/caption&gt;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thead</a:t>
            </a:r>
            <a:r>
              <a:rPr lang="en-US" altLang="ja-JP" sz="10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tr</a:t>
            </a:r>
            <a:r>
              <a:rPr lang="en-US" altLang="ja-JP" sz="10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r>
              <a:rPr lang="ja-JP" altLang="en-US" sz="1000" dirty="0">
                <a:solidFill>
                  <a:schemeClr val="bg1">
                    <a:lumMod val="50000"/>
                  </a:schemeClr>
                </a:solidFill>
                <a:latin typeface="ＭＳ ゴシック"/>
                <a:ea typeface="ＭＳ ゴシック"/>
                <a:cs typeface="ＭＳ ゴシック"/>
              </a:rPr>
              <a:t>顧客</a:t>
            </a:r>
            <a:r>
              <a:rPr lang="en-US" altLang="ja-JP" sz="1000" dirty="0">
                <a:solidFill>
                  <a:schemeClr val="bg1">
                    <a:lumMod val="50000"/>
                  </a:schemeClr>
                </a:solidFill>
                <a:latin typeface="ＭＳ ゴシック"/>
                <a:ea typeface="ＭＳ ゴシック"/>
                <a:cs typeface="ＭＳ ゴシック"/>
              </a:rPr>
              <a:t>ID&lt;/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r>
              <a:rPr lang="ja-JP" altLang="en-US" sz="1000" dirty="0">
                <a:solidFill>
                  <a:schemeClr val="bg1">
                    <a:lumMod val="50000"/>
                  </a:schemeClr>
                </a:solidFill>
                <a:latin typeface="ＭＳ ゴシック"/>
                <a:ea typeface="ＭＳ ゴシック"/>
                <a:cs typeface="ＭＳ ゴシック"/>
              </a:rPr>
              <a:t>顧客名</a:t>
            </a:r>
            <a:r>
              <a:rPr lang="en-US" altLang="ja-JP" sz="1000" dirty="0">
                <a:solidFill>
                  <a:schemeClr val="bg1">
                    <a:lumMod val="50000"/>
                  </a:schemeClr>
                </a:solidFill>
                <a:latin typeface="ＭＳ ゴシック"/>
                <a:ea typeface="ＭＳ ゴシック"/>
                <a:cs typeface="ＭＳ ゴシック"/>
              </a:rPr>
              <a:t>&lt;/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r>
              <a:rPr lang="ja-JP" altLang="en-US" sz="1000" dirty="0">
                <a:solidFill>
                  <a:schemeClr val="bg1">
                    <a:lumMod val="50000"/>
                  </a:schemeClr>
                </a:solidFill>
                <a:latin typeface="ＭＳ ゴシック"/>
                <a:ea typeface="ＭＳ ゴシック"/>
                <a:cs typeface="ＭＳ ゴシック"/>
              </a:rPr>
              <a:t>郵便番号</a:t>
            </a:r>
            <a:r>
              <a:rPr lang="en-US" altLang="ja-JP" sz="1000" dirty="0">
                <a:solidFill>
                  <a:schemeClr val="bg1">
                    <a:lumMod val="50000"/>
                  </a:schemeClr>
                </a:solidFill>
                <a:latin typeface="ＭＳ ゴシック"/>
                <a:ea typeface="ＭＳ ゴシック"/>
                <a:cs typeface="ＭＳ ゴシック"/>
              </a:rPr>
              <a:t>&lt;/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r>
              <a:rPr lang="ja-JP" altLang="en-US" sz="1000" dirty="0">
                <a:solidFill>
                  <a:schemeClr val="bg1">
                    <a:lumMod val="50000"/>
                  </a:schemeClr>
                </a:solidFill>
                <a:latin typeface="ＭＳ ゴシック"/>
                <a:ea typeface="ＭＳ ゴシック"/>
                <a:cs typeface="ＭＳ ゴシック"/>
              </a:rPr>
              <a:t>住所</a:t>
            </a:r>
            <a:r>
              <a:rPr lang="en-US" altLang="ja-JP" sz="1000" dirty="0">
                <a:solidFill>
                  <a:schemeClr val="bg1">
                    <a:lumMod val="50000"/>
                  </a:schemeClr>
                </a:solidFill>
                <a:latin typeface="ＭＳ ゴシック"/>
                <a:ea typeface="ＭＳ ゴシック"/>
                <a:cs typeface="ＭＳ ゴシック"/>
              </a:rPr>
              <a:t>&lt;/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r>
              <a:rPr lang="ja-JP" altLang="en-US" sz="1000" dirty="0">
                <a:solidFill>
                  <a:schemeClr val="bg1">
                    <a:lumMod val="50000"/>
                  </a:schemeClr>
                </a:solidFill>
                <a:latin typeface="ＭＳ ゴシック"/>
                <a:ea typeface="ＭＳ ゴシック"/>
                <a:cs typeface="ＭＳ ゴシック"/>
              </a:rPr>
              <a:t>電話番号</a:t>
            </a:r>
            <a:r>
              <a:rPr lang="en-US" altLang="ja-JP" sz="1000" dirty="0">
                <a:solidFill>
                  <a:schemeClr val="bg1">
                    <a:lumMod val="50000"/>
                  </a:schemeClr>
                </a:solidFill>
                <a:latin typeface="ＭＳ ゴシック"/>
                <a:ea typeface="ＭＳ ゴシック"/>
                <a:cs typeface="ＭＳ ゴシック"/>
              </a:rPr>
              <a:t>&lt;/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r>
              <a:rPr lang="ja-JP" altLang="en-US" sz="1000" dirty="0">
                <a:solidFill>
                  <a:schemeClr val="bg1">
                    <a:lumMod val="50000"/>
                  </a:schemeClr>
                </a:solidFill>
                <a:latin typeface="ＭＳ ゴシック"/>
                <a:ea typeface="ＭＳ ゴシック"/>
                <a:cs typeface="ＭＳ ゴシック"/>
              </a:rPr>
              <a:t>性別</a:t>
            </a:r>
            <a:r>
              <a:rPr lang="en-US" altLang="ja-JP" sz="1000" dirty="0">
                <a:solidFill>
                  <a:schemeClr val="bg1">
                    <a:lumMod val="50000"/>
                  </a:schemeClr>
                </a:solidFill>
                <a:latin typeface="ＭＳ ゴシック"/>
                <a:ea typeface="ＭＳ ゴシック"/>
                <a:cs typeface="ＭＳ ゴシック"/>
              </a:rPr>
              <a:t>&lt;/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r>
              <a:rPr lang="ja-JP" altLang="en-US" sz="1000" dirty="0">
                <a:solidFill>
                  <a:schemeClr val="bg1">
                    <a:lumMod val="50000"/>
                  </a:schemeClr>
                </a:solidFill>
                <a:latin typeface="ＭＳ ゴシック"/>
                <a:ea typeface="ＭＳ ゴシック"/>
                <a:cs typeface="ＭＳ ゴシック"/>
              </a:rPr>
              <a:t>登録日</a:t>
            </a:r>
            <a:r>
              <a:rPr lang="en-US" altLang="ja-JP" sz="1000" dirty="0">
                <a:solidFill>
                  <a:schemeClr val="bg1">
                    <a:lumMod val="50000"/>
                  </a:schemeClr>
                </a:solidFill>
                <a:latin typeface="ＭＳ ゴシック"/>
                <a:ea typeface="ＭＳ ゴシック"/>
                <a:cs typeface="ＭＳ ゴシック"/>
              </a:rPr>
              <a:t>&lt;/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r>
              <a:rPr lang="ja-JP" altLang="en-US" sz="1000" dirty="0">
                <a:solidFill>
                  <a:schemeClr val="bg1">
                    <a:lumMod val="50000"/>
                  </a:schemeClr>
                </a:solidFill>
                <a:latin typeface="ＭＳ ゴシック"/>
                <a:ea typeface="ＭＳ ゴシック"/>
                <a:cs typeface="ＭＳ ゴシック"/>
              </a:rPr>
              <a:t>更新日</a:t>
            </a:r>
            <a:r>
              <a:rPr lang="en-US" altLang="ja-JP" sz="1000" dirty="0">
                <a:solidFill>
                  <a:schemeClr val="bg1">
                    <a:lumMod val="50000"/>
                  </a:schemeClr>
                </a:solidFill>
                <a:latin typeface="ＭＳ ゴシック"/>
                <a:ea typeface="ＭＳ ゴシック"/>
                <a:cs typeface="ＭＳ ゴシック"/>
              </a:rPr>
              <a:t>&lt;/</a:t>
            </a:r>
            <a:r>
              <a:rPr lang="en-US" altLang="ja-JP" sz="1000" dirty="0" err="1">
                <a:solidFill>
                  <a:schemeClr val="bg1">
                    <a:lumMod val="50000"/>
                  </a:schemeClr>
                </a:solidFill>
                <a:latin typeface="ＭＳ ゴシック"/>
                <a:ea typeface="ＭＳ ゴシック"/>
                <a:cs typeface="ＭＳ ゴシック"/>
              </a:rPr>
              <a:t>th</a:t>
            </a:r>
            <a:r>
              <a:rPr lang="en-US" altLang="ja-JP" sz="10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tr</a:t>
            </a:r>
            <a:r>
              <a:rPr lang="en-US" altLang="ja-JP" sz="10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thead</a:t>
            </a:r>
            <a:r>
              <a:rPr lang="en-US" altLang="ja-JP" sz="10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tbody</a:t>
            </a:r>
            <a:r>
              <a:rPr lang="en-US" altLang="ja-JP" sz="10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tr</a:t>
            </a:r>
            <a:r>
              <a:rPr lang="en-US" altLang="ja-JP" sz="1000" dirty="0">
                <a:solidFill>
                  <a:schemeClr val="bg1">
                    <a:lumMod val="50000"/>
                  </a:schemeClr>
                </a:solidFill>
                <a:latin typeface="ＭＳ ゴシック"/>
                <a:ea typeface="ＭＳ ゴシック"/>
                <a:cs typeface="ＭＳ ゴシック"/>
              </a:rPr>
              <a:t> x-</a:t>
            </a:r>
            <a:r>
              <a:rPr lang="en-US" altLang="ja-JP" sz="1000" dirty="0" err="1">
                <a:solidFill>
                  <a:schemeClr val="bg1">
                    <a:lumMod val="50000"/>
                  </a:schemeClr>
                </a:solidFill>
                <a:latin typeface="ＭＳ ゴシック"/>
                <a:ea typeface="ＭＳ ゴシック"/>
                <a:cs typeface="ＭＳ ゴシック"/>
              </a:rPr>
              <a:t>ng</a:t>
            </a:r>
            <a:r>
              <a:rPr lang="en-US" altLang="ja-JP" sz="1000" dirty="0">
                <a:solidFill>
                  <a:schemeClr val="bg1">
                    <a:lumMod val="50000"/>
                  </a:schemeClr>
                </a:solidFill>
                <a:latin typeface="ＭＳ ゴシック"/>
                <a:ea typeface="ＭＳ ゴシック"/>
                <a:cs typeface="ＭＳ ゴシック"/>
              </a:rPr>
              <a:t>-repeat="customer in customers" </a:t>
            </a:r>
            <a:r>
              <a:rPr lang="en-US" altLang="ja-JP" sz="1000" dirty="0">
                <a:solidFill>
                  <a:schemeClr val="tx1"/>
                </a:solidFill>
                <a:latin typeface="ＭＳ ゴシック"/>
                <a:ea typeface="ＭＳ ゴシック"/>
                <a:cs typeface="ＭＳ ゴシック"/>
              </a:rPr>
              <a:t>x-</a:t>
            </a:r>
            <a:r>
              <a:rPr lang="en-US" altLang="ja-JP" sz="1000" dirty="0" err="1">
                <a:solidFill>
                  <a:schemeClr val="tx1"/>
                </a:solidFill>
                <a:latin typeface="ＭＳ ゴシック"/>
                <a:ea typeface="ＭＳ ゴシック"/>
                <a:cs typeface="ＭＳ ゴシック"/>
              </a:rPr>
              <a:t>ng</a:t>
            </a:r>
            <a:r>
              <a:rPr lang="en-US" altLang="ja-JP" sz="1000" dirty="0">
                <a:solidFill>
                  <a:schemeClr val="tx1"/>
                </a:solidFill>
                <a:latin typeface="ＭＳ ゴシック"/>
                <a:ea typeface="ＭＳ ゴシック"/>
                <a:cs typeface="ＭＳ ゴシック"/>
              </a:rPr>
              <a:t>-click="</a:t>
            </a:r>
            <a:r>
              <a:rPr lang="en-US" altLang="ja-JP" sz="1000" dirty="0" err="1">
                <a:solidFill>
                  <a:schemeClr val="tx1"/>
                </a:solidFill>
                <a:latin typeface="ＭＳ ゴシック"/>
                <a:ea typeface="ＭＳ ゴシック"/>
                <a:cs typeface="ＭＳ ゴシック"/>
              </a:rPr>
              <a:t>showDetailDialog</a:t>
            </a:r>
            <a:r>
              <a:rPr lang="en-US" altLang="ja-JP" sz="1000" dirty="0">
                <a:solidFill>
                  <a:schemeClr val="tx1"/>
                </a:solidFill>
                <a:latin typeface="ＭＳ ゴシック"/>
                <a:ea typeface="ＭＳ ゴシック"/>
                <a:cs typeface="ＭＳ ゴシック"/>
              </a:rPr>
              <a:t>(customer)"</a:t>
            </a:r>
            <a:r>
              <a:rPr lang="en-US" altLang="ja-JP" sz="10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&lt;td&gt;{{</a:t>
            </a:r>
            <a:r>
              <a:rPr lang="en-US" altLang="ja-JP" sz="1000" dirty="0" err="1">
                <a:solidFill>
                  <a:schemeClr val="bg1">
                    <a:lumMod val="50000"/>
                  </a:schemeClr>
                </a:solidFill>
                <a:latin typeface="ＭＳ ゴシック"/>
                <a:ea typeface="ＭＳ ゴシック"/>
                <a:cs typeface="ＭＳ ゴシック"/>
              </a:rPr>
              <a:t>customer.customerId</a:t>
            </a:r>
            <a:r>
              <a:rPr lang="en-US" altLang="ja-JP" sz="1000" dirty="0">
                <a:solidFill>
                  <a:schemeClr val="bg1">
                    <a:lumMod val="50000"/>
                  </a:schemeClr>
                </a:solidFill>
                <a:latin typeface="ＭＳ ゴシック"/>
                <a:ea typeface="ＭＳ ゴシック"/>
                <a:cs typeface="ＭＳ ゴシック"/>
              </a:rPr>
              <a:t>}}&lt;/td&gt;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&lt;td&gt;{{</a:t>
            </a:r>
            <a:r>
              <a:rPr lang="en-US" altLang="ja-JP" sz="1000" dirty="0" err="1">
                <a:solidFill>
                  <a:schemeClr val="bg1">
                    <a:lumMod val="50000"/>
                  </a:schemeClr>
                </a:solidFill>
                <a:latin typeface="ＭＳ ゴシック"/>
                <a:ea typeface="ＭＳ ゴシック"/>
                <a:cs typeface="ＭＳ ゴシック"/>
              </a:rPr>
              <a:t>customer.name</a:t>
            </a:r>
            <a:r>
              <a:rPr lang="en-US" altLang="ja-JP" sz="1000" dirty="0">
                <a:solidFill>
                  <a:schemeClr val="bg1">
                    <a:lumMod val="50000"/>
                  </a:schemeClr>
                </a:solidFill>
                <a:latin typeface="ＭＳ ゴシック"/>
                <a:ea typeface="ＭＳ ゴシック"/>
                <a:cs typeface="ＭＳ ゴシック"/>
              </a:rPr>
              <a:t>}}&lt;/td&gt;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&lt;td&gt;{{</a:t>
            </a:r>
            <a:r>
              <a:rPr lang="en-US" altLang="ja-JP" sz="1000" dirty="0" err="1">
                <a:solidFill>
                  <a:schemeClr val="bg1">
                    <a:lumMod val="50000"/>
                  </a:schemeClr>
                </a:solidFill>
                <a:latin typeface="ＭＳ ゴシック"/>
                <a:ea typeface="ＭＳ ゴシック"/>
                <a:cs typeface="ＭＳ ゴシック"/>
              </a:rPr>
              <a:t>customer.zip</a:t>
            </a:r>
            <a:r>
              <a:rPr lang="en-US" altLang="ja-JP" sz="1000" dirty="0">
                <a:solidFill>
                  <a:schemeClr val="bg1">
                    <a:lumMod val="50000"/>
                  </a:schemeClr>
                </a:solidFill>
                <a:latin typeface="ＭＳ ゴシック"/>
                <a:ea typeface="ＭＳ ゴシック"/>
                <a:cs typeface="ＭＳ ゴシック"/>
              </a:rPr>
              <a:t>}}&lt;/td&gt;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&lt;td&gt;{{</a:t>
            </a:r>
            <a:r>
              <a:rPr lang="en-US" altLang="ja-JP" sz="1000" dirty="0" err="1">
                <a:solidFill>
                  <a:schemeClr val="bg1">
                    <a:lumMod val="50000"/>
                  </a:schemeClr>
                </a:solidFill>
                <a:latin typeface="ＭＳ ゴシック"/>
                <a:ea typeface="ＭＳ ゴシック"/>
                <a:cs typeface="ＭＳ ゴシック"/>
              </a:rPr>
              <a:t>customer.address</a:t>
            </a:r>
            <a:r>
              <a:rPr lang="en-US" altLang="ja-JP" sz="1000" dirty="0">
                <a:solidFill>
                  <a:schemeClr val="bg1">
                    <a:lumMod val="50000"/>
                  </a:schemeClr>
                </a:solidFill>
                <a:latin typeface="ＭＳ ゴシック"/>
                <a:ea typeface="ＭＳ ゴシック"/>
                <a:cs typeface="ＭＳ ゴシック"/>
              </a:rPr>
              <a:t>}}&lt;/td&gt;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&lt;td&gt;{{</a:t>
            </a:r>
            <a:r>
              <a:rPr lang="en-US" altLang="ja-JP" sz="1000" dirty="0" err="1">
                <a:solidFill>
                  <a:schemeClr val="bg1">
                    <a:lumMod val="50000"/>
                  </a:schemeClr>
                </a:solidFill>
                <a:latin typeface="ＭＳ ゴシック"/>
                <a:ea typeface="ＭＳ ゴシック"/>
                <a:cs typeface="ＭＳ ゴシック"/>
              </a:rPr>
              <a:t>customer.phone</a:t>
            </a:r>
            <a:r>
              <a:rPr lang="en-US" altLang="ja-JP" sz="1000" dirty="0">
                <a:solidFill>
                  <a:schemeClr val="bg1">
                    <a:lumMod val="50000"/>
                  </a:schemeClr>
                </a:solidFill>
                <a:latin typeface="ＭＳ ゴシック"/>
                <a:ea typeface="ＭＳ ゴシック"/>
                <a:cs typeface="ＭＳ ゴシック"/>
              </a:rPr>
              <a:t>}}&lt;/td&gt;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&lt;td&gt;{{</a:t>
            </a:r>
            <a:r>
              <a:rPr lang="en-US" altLang="ja-JP" sz="1000" dirty="0" err="1">
                <a:solidFill>
                  <a:schemeClr val="bg1">
                    <a:lumMod val="50000"/>
                  </a:schemeClr>
                </a:solidFill>
                <a:latin typeface="ＭＳ ゴシック"/>
                <a:ea typeface="ＭＳ ゴシック"/>
                <a:cs typeface="ＭＳ ゴシック"/>
              </a:rPr>
              <a:t>customer.sex</a:t>
            </a:r>
            <a:r>
              <a:rPr lang="en-US" altLang="ja-JP" sz="1000" dirty="0">
                <a:solidFill>
                  <a:schemeClr val="bg1">
                    <a:lumMod val="50000"/>
                  </a:schemeClr>
                </a:solidFill>
                <a:latin typeface="ＭＳ ゴシック"/>
                <a:ea typeface="ＭＳ ゴシック"/>
                <a:cs typeface="ＭＳ ゴシック"/>
              </a:rPr>
              <a:t>}}&lt;/td&gt;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&lt;td&gt;{{</a:t>
            </a:r>
            <a:r>
              <a:rPr lang="en-US" altLang="ja-JP" sz="1000" dirty="0" err="1">
                <a:solidFill>
                  <a:schemeClr val="bg1">
                    <a:lumMod val="50000"/>
                  </a:schemeClr>
                </a:solidFill>
                <a:latin typeface="ＭＳ ゴシック"/>
                <a:ea typeface="ＭＳ ゴシック"/>
                <a:cs typeface="ＭＳ ゴシック"/>
              </a:rPr>
              <a:t>customer.serverCreateTime</a:t>
            </a:r>
            <a:r>
              <a:rPr lang="en-US" altLang="ja-JP" sz="1000" dirty="0">
                <a:solidFill>
                  <a:schemeClr val="bg1">
                    <a:lumMod val="50000"/>
                  </a:schemeClr>
                </a:solidFill>
                <a:latin typeface="ＭＳ ゴシック"/>
                <a:ea typeface="ＭＳ ゴシック"/>
                <a:cs typeface="ＭＳ ゴシック"/>
              </a:rPr>
              <a:t>}}&lt;/td&gt;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&lt;td&gt;{{</a:t>
            </a:r>
            <a:r>
              <a:rPr lang="en-US" altLang="ja-JP" sz="1000" dirty="0" err="1">
                <a:solidFill>
                  <a:schemeClr val="bg1">
                    <a:lumMod val="50000"/>
                  </a:schemeClr>
                </a:solidFill>
                <a:latin typeface="ＭＳ ゴシック"/>
                <a:ea typeface="ＭＳ ゴシック"/>
                <a:cs typeface="ＭＳ ゴシック"/>
              </a:rPr>
              <a:t>customer.serverUpdateTime</a:t>
            </a:r>
            <a:r>
              <a:rPr lang="en-US" altLang="ja-JP" sz="1000" dirty="0">
                <a:solidFill>
                  <a:schemeClr val="bg1">
                    <a:lumMod val="50000"/>
                  </a:schemeClr>
                </a:solidFill>
                <a:latin typeface="ＭＳ ゴシック"/>
                <a:ea typeface="ＭＳ ゴシック"/>
                <a:cs typeface="ＭＳ ゴシック"/>
              </a:rPr>
              <a:t>}}&lt;/td&gt;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tr</a:t>
            </a:r>
            <a:r>
              <a:rPr lang="en-US" altLang="ja-JP" sz="10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    &lt;/</a:t>
            </a:r>
            <a:r>
              <a:rPr lang="en-US" altLang="ja-JP" sz="1000" dirty="0" err="1">
                <a:solidFill>
                  <a:schemeClr val="bg1">
                    <a:lumMod val="50000"/>
                  </a:schemeClr>
                </a:solidFill>
                <a:latin typeface="ＭＳ ゴシック"/>
                <a:ea typeface="ＭＳ ゴシック"/>
                <a:cs typeface="ＭＳ ゴシック"/>
              </a:rPr>
              <a:t>tbody</a:t>
            </a:r>
            <a:r>
              <a:rPr lang="en-US" altLang="ja-JP" sz="1000" dirty="0">
                <a:solidFill>
                  <a:schemeClr val="bg1">
                    <a:lumMod val="50000"/>
                  </a:schemeClr>
                </a:solidFill>
                <a:latin typeface="ＭＳ ゴシック"/>
                <a:ea typeface="ＭＳ ゴシック"/>
                <a:cs typeface="ＭＳ ゴシック"/>
              </a:rPr>
              <a:t>&gt;</a:t>
            </a:r>
          </a:p>
          <a:p>
            <a:pPr marL="0" indent="0">
              <a:spcBef>
                <a:spcPts val="0"/>
              </a:spcBef>
              <a:spcAft>
                <a:spcPts val="0"/>
              </a:spcAft>
              <a:buNone/>
            </a:pPr>
            <a:r>
              <a:rPr lang="en-US" altLang="ja-JP" sz="1000" dirty="0">
                <a:solidFill>
                  <a:schemeClr val="bg1">
                    <a:lumMod val="50000"/>
                  </a:schemeClr>
                </a:solidFill>
                <a:latin typeface="ＭＳ ゴシック"/>
                <a:ea typeface="ＭＳ ゴシック"/>
                <a:cs typeface="ＭＳ ゴシック"/>
              </a:rPr>
              <a:t>&lt;/table&gt;</a:t>
            </a:r>
            <a:endParaRPr kumimoji="1" lang="ja-JP" altLang="en-US" sz="1000" dirty="0">
              <a:solidFill>
                <a:schemeClr val="bg1">
                  <a:lumMod val="50000"/>
                </a:schemeClr>
              </a:solidFill>
              <a:latin typeface="ＭＳ ゴシック"/>
              <a:ea typeface="ＭＳ ゴシック"/>
              <a:cs typeface="ＭＳ ゴシック"/>
            </a:endParaRPr>
          </a:p>
        </p:txBody>
      </p:sp>
      <p:sp>
        <p:nvSpPr>
          <p:cNvPr id="4" name="テキスト ボックス 3"/>
          <p:cNvSpPr txBox="1"/>
          <p:nvPr/>
        </p:nvSpPr>
        <p:spPr>
          <a:xfrm>
            <a:off x="432171" y="1217048"/>
            <a:ext cx="5150268" cy="369332"/>
          </a:xfrm>
          <a:prstGeom prst="rect">
            <a:avLst/>
          </a:prstGeom>
          <a:noFill/>
        </p:spPr>
        <p:txBody>
          <a:bodyPr wrap="none" rtlCol="0">
            <a:spAutoFit/>
          </a:bodyPr>
          <a:lstStyle/>
          <a:p>
            <a:r>
              <a:rPr kumimoji="1" lang="en-US" altLang="ja-JP" dirty="0" smtClean="0">
                <a:latin typeface="+mn-ea"/>
                <a:ea typeface="+mn-ea"/>
              </a:rPr>
              <a:t>components/simple-crud/</a:t>
            </a:r>
            <a:r>
              <a:rPr kumimoji="1" lang="en-US" altLang="ja-JP" dirty="0" err="1" smtClean="0">
                <a:latin typeface="+mn-ea"/>
                <a:ea typeface="+mn-ea"/>
              </a:rPr>
              <a:t>customerList.html</a:t>
            </a:r>
            <a:endParaRPr kumimoji="1" lang="ja-JP" altLang="en-US" dirty="0">
              <a:latin typeface="+mn-ea"/>
              <a:ea typeface="+mn-ea"/>
            </a:endParaRPr>
          </a:p>
        </p:txBody>
      </p:sp>
      <p:cxnSp>
        <p:nvCxnSpPr>
          <p:cNvPr id="5" name="直線コネクタ 4"/>
          <p:cNvCxnSpPr/>
          <p:nvPr/>
        </p:nvCxnSpPr>
        <p:spPr>
          <a:xfrm>
            <a:off x="3587669" y="4667824"/>
            <a:ext cx="2462762"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7" name="四角形吹き出し 6"/>
          <p:cNvSpPr/>
          <p:nvPr/>
        </p:nvSpPr>
        <p:spPr>
          <a:xfrm>
            <a:off x="5582439" y="4965811"/>
            <a:ext cx="2187866" cy="1154687"/>
          </a:xfrm>
          <a:prstGeom prst="wedgeRectCallout">
            <a:avLst>
              <a:gd name="adj1" fmla="val -67642"/>
              <a:gd name="adj2" fmla="val -70962"/>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lang="ja-JP" altLang="en-US" sz="1400" dirty="0" smtClean="0">
                <a:solidFill>
                  <a:schemeClr val="tx1">
                    <a:lumMod val="90000"/>
                    <a:lumOff val="10000"/>
                  </a:schemeClr>
                </a:solidFill>
              </a:rPr>
              <a:t>一覧の各行を</a:t>
            </a:r>
            <a:r>
              <a:rPr kumimoji="1" lang="ja-JP" altLang="en-US" sz="1400" dirty="0" smtClean="0">
                <a:solidFill>
                  <a:schemeClr val="tx1">
                    <a:lumMod val="90000"/>
                    <a:lumOff val="10000"/>
                  </a:schemeClr>
                </a:solidFill>
              </a:rPr>
              <a:t>押下された時にその行に紐づく</a:t>
            </a:r>
            <a:r>
              <a:rPr kumimoji="1" lang="en-US" altLang="ja-JP" sz="1400" dirty="0" smtClean="0">
                <a:solidFill>
                  <a:schemeClr val="tx1">
                    <a:lumMod val="90000"/>
                    <a:lumOff val="10000"/>
                  </a:schemeClr>
                </a:solidFill>
              </a:rPr>
              <a:t>Customer</a:t>
            </a:r>
            <a:r>
              <a:rPr kumimoji="1" lang="ja-JP" altLang="en-US" sz="1400" dirty="0" smtClean="0">
                <a:solidFill>
                  <a:schemeClr val="tx1">
                    <a:lumMod val="90000"/>
                    <a:lumOff val="10000"/>
                  </a:schemeClr>
                </a:solidFill>
              </a:rPr>
              <a:t>オブジェクトを引数に</a:t>
            </a:r>
            <a:r>
              <a:rPr lang="en-US" altLang="ja-JP" sz="1400" dirty="0" err="1" smtClean="0">
                <a:solidFill>
                  <a:schemeClr val="tx1">
                    <a:lumMod val="90000"/>
                    <a:lumOff val="10000"/>
                  </a:schemeClr>
                </a:solidFill>
              </a:rPr>
              <a:t>CustomerController</a:t>
            </a:r>
            <a:r>
              <a:rPr lang="ja-JP" altLang="en-US" sz="1400" dirty="0" smtClean="0">
                <a:solidFill>
                  <a:schemeClr val="tx1">
                    <a:lumMod val="90000"/>
                    <a:lumOff val="10000"/>
                  </a:schemeClr>
                </a:solidFill>
              </a:rPr>
              <a:t>の</a:t>
            </a:r>
            <a:r>
              <a:rPr kumimoji="1" lang="en-US" altLang="ja-JP" sz="1400" dirty="0" err="1" smtClean="0">
                <a:solidFill>
                  <a:schemeClr val="tx1">
                    <a:lumMod val="90000"/>
                    <a:lumOff val="10000"/>
                  </a:schemeClr>
                </a:solidFill>
              </a:rPr>
              <a:t>showDetailDialog</a:t>
            </a:r>
            <a:r>
              <a:rPr kumimoji="1" lang="ja-JP" altLang="en-US" sz="1400" dirty="0" smtClean="0">
                <a:solidFill>
                  <a:schemeClr val="tx1">
                    <a:lumMod val="90000"/>
                    <a:lumOff val="10000"/>
                  </a:schemeClr>
                </a:solidFill>
              </a:rPr>
              <a:t>関数を呼びだす</a:t>
            </a:r>
          </a:p>
        </p:txBody>
      </p:sp>
    </p:spTree>
    <p:extLst>
      <p:ext uri="{BB962C8B-B14F-4D97-AF65-F5344CB8AC3E}">
        <p14:creationId xmlns:p14="http://schemas.microsoft.com/office/powerpoint/2010/main" val="1507315020"/>
      </p:ext>
    </p:extLst>
  </p:cSld>
  <p:clrMapOvr>
    <a:masterClrMapping/>
  </p:clrMapOvr>
  <p:transition xmlns:p14="http://schemas.microsoft.com/office/powerpoint/2010/mai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更新・削除処理とダイアログを閉じる処理を実装</a:t>
            </a:r>
            <a:endParaRPr kumimoji="1" lang="ja-JP" altLang="en-US" dirty="0"/>
          </a:p>
        </p:txBody>
      </p:sp>
      <p:sp>
        <p:nvSpPr>
          <p:cNvPr id="3" name="コンテンツ プレースホルダー 2"/>
          <p:cNvSpPr>
            <a:spLocks noGrp="1"/>
          </p:cNvSpPr>
          <p:nvPr>
            <p:ph idx="1"/>
          </p:nvPr>
        </p:nvSpPr>
        <p:spPr>
          <a:xfrm>
            <a:off x="457200" y="1573743"/>
            <a:ext cx="8229600" cy="5257800"/>
          </a:xfrm>
        </p:spPr>
        <p:txBody>
          <a:bodyPr>
            <a:noAutofit/>
          </a:bodyPr>
          <a:lstStyle/>
          <a:p>
            <a:pPr marL="0" indent="0">
              <a:lnSpc>
                <a:spcPct val="100000"/>
              </a:lnSpc>
              <a:spcBef>
                <a:spcPts val="0"/>
              </a:spcBef>
              <a:spcAft>
                <a:spcPts val="0"/>
              </a:spcAft>
              <a:buNone/>
            </a:pPr>
            <a:r>
              <a:rPr lang="en-US" altLang="ja-JP" sz="1100" dirty="0" err="1">
                <a:solidFill>
                  <a:schemeClr val="bg1">
                    <a:lumMod val="50000"/>
                  </a:schemeClr>
                </a:solidFill>
                <a:latin typeface="ＭＳ ゴシック"/>
                <a:ea typeface="ＭＳ ゴシック"/>
                <a:cs typeface="ＭＳ ゴシック"/>
              </a:rPr>
              <a:t>angular.module</a:t>
            </a:r>
            <a:r>
              <a:rPr lang="en-US" altLang="ja-JP" sz="1100" dirty="0">
                <a:solidFill>
                  <a:schemeClr val="bg1">
                    <a:lumMod val="50000"/>
                  </a:schemeClr>
                </a:solidFill>
                <a:latin typeface="ＭＳ ゴシック"/>
                <a:ea typeface="ＭＳ ゴシック"/>
                <a:cs typeface="ＭＳ ゴシック"/>
              </a:rPr>
              <a:t>("app")</a:t>
            </a:r>
          </a:p>
          <a:p>
            <a:pPr marL="0" indent="0">
              <a:lnSpc>
                <a:spcPct val="100000"/>
              </a:lnSpc>
              <a:spcBef>
                <a:spcPts val="0"/>
              </a:spcBef>
              <a:spcAft>
                <a:spcPts val="0"/>
              </a:spcAft>
              <a:buNone/>
            </a:pPr>
            <a:r>
              <a:rPr lang="en-US" altLang="ja-JP" sz="1100" dirty="0">
                <a:solidFill>
                  <a:schemeClr val="bg1">
                    <a:lumMod val="50000"/>
                  </a:schemeClr>
                </a:solidFill>
                <a:latin typeface="ＭＳ ゴシック"/>
                <a:ea typeface="ＭＳ ゴシック"/>
                <a:cs typeface="ＭＳ ゴシック"/>
              </a:rPr>
              <a:t>.controller("</a:t>
            </a:r>
            <a:r>
              <a:rPr lang="en-US" altLang="ja-JP" sz="1100" dirty="0" err="1">
                <a:solidFill>
                  <a:schemeClr val="bg1">
                    <a:lumMod val="50000"/>
                  </a:schemeClr>
                </a:solidFill>
                <a:latin typeface="ＭＳ ゴシック"/>
                <a:ea typeface="ＭＳ ゴシック"/>
                <a:cs typeface="ＭＳ ゴシック"/>
              </a:rPr>
              <a:t>CustomerController</a:t>
            </a:r>
            <a:r>
              <a:rPr lang="en-US" altLang="ja-JP" sz="1100" dirty="0">
                <a:solidFill>
                  <a:schemeClr val="bg1">
                    <a:lumMod val="50000"/>
                  </a:schemeClr>
                </a:solidFill>
                <a:latin typeface="ＭＳ ゴシック"/>
                <a:ea typeface="ＭＳ ゴシック"/>
                <a:cs typeface="ＭＳ ゴシック"/>
              </a:rPr>
              <a:t>", ["$scope", "Customer", "$modal", function($scope, Customer, $modal) {</a:t>
            </a:r>
          </a:p>
          <a:p>
            <a:pPr marL="0" indent="0">
              <a:lnSpc>
                <a:spcPct val="100000"/>
              </a:lnSpc>
              <a:spcBef>
                <a:spcPts val="0"/>
              </a:spcBef>
              <a:spcAft>
                <a:spcPts val="0"/>
              </a:spcAft>
              <a:buNone/>
            </a:pPr>
            <a:r>
              <a:rPr lang="en-US" altLang="ja-JP" sz="1100" dirty="0">
                <a:solidFill>
                  <a:schemeClr val="bg1">
                    <a:lumMod val="50000"/>
                  </a:schemeClr>
                </a:solidFill>
                <a:latin typeface="ＭＳ ゴシック"/>
                <a:ea typeface="ＭＳ ゴシック"/>
                <a:cs typeface="ＭＳ ゴシック"/>
              </a:rPr>
              <a:t>    </a:t>
            </a:r>
            <a:r>
              <a:rPr lang="en-US" altLang="ja-JP" sz="1100" dirty="0">
                <a:solidFill>
                  <a:srgbClr val="1C1C1C"/>
                </a:solidFill>
                <a:latin typeface="ＭＳ ゴシック"/>
                <a:ea typeface="ＭＳ ゴシック"/>
                <a:cs typeface="ＭＳ ゴシック"/>
              </a:rPr>
              <a:t>$</a:t>
            </a:r>
            <a:r>
              <a:rPr lang="en-US" altLang="ja-JP" sz="1100" dirty="0" err="1">
                <a:solidFill>
                  <a:srgbClr val="1C1C1C"/>
                </a:solidFill>
                <a:latin typeface="ＭＳ ゴシック"/>
                <a:ea typeface="ＭＳ ゴシック"/>
                <a:cs typeface="ＭＳ ゴシック"/>
              </a:rPr>
              <a:t>scope.EditType</a:t>
            </a:r>
            <a:r>
              <a:rPr lang="en-US" altLang="ja-JP" sz="1100" dirty="0">
                <a:solidFill>
                  <a:srgbClr val="1C1C1C"/>
                </a:solidFill>
                <a:latin typeface="ＭＳ ゴシック"/>
                <a:ea typeface="ＭＳ ゴシック"/>
                <a:cs typeface="ＭＳ ゴシック"/>
              </a:rPr>
              <a:t> = { Create : 0, Update : 1, Delete : 2 </a:t>
            </a:r>
            <a:r>
              <a:rPr lang="en-US" altLang="ja-JP" sz="1100" dirty="0" smtClean="0">
                <a:solidFill>
                  <a:srgbClr val="1C1C1C"/>
                </a:solidFill>
                <a:latin typeface="ＭＳ ゴシック"/>
                <a:ea typeface="ＭＳ ゴシック"/>
                <a:cs typeface="ＭＳ ゴシック"/>
              </a:rPr>
              <a:t>}</a:t>
            </a:r>
            <a:endParaRPr lang="en-US" altLang="ja-JP" sz="1100" dirty="0">
              <a:solidFill>
                <a:srgbClr val="1C1C1C"/>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1100" dirty="0">
                <a:solidFill>
                  <a:schemeClr val="bg1">
                    <a:lumMod val="50000"/>
                  </a:schemeClr>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100" dirty="0">
                <a:solidFill>
                  <a:schemeClr val="bg1">
                    <a:lumMod val="50000"/>
                  </a:schemeClr>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100" dirty="0">
                <a:solidFill>
                  <a:schemeClr val="bg1">
                    <a:lumMod val="50000"/>
                  </a:schemeClr>
                </a:solidFill>
                <a:latin typeface="ＭＳ ゴシック"/>
                <a:ea typeface="ＭＳ ゴシック"/>
                <a:cs typeface="ＭＳ ゴシック"/>
              </a:rPr>
              <a:t>    $</a:t>
            </a:r>
            <a:r>
              <a:rPr lang="en-US" altLang="ja-JP" sz="1100" dirty="0" err="1">
                <a:solidFill>
                  <a:schemeClr val="bg1">
                    <a:lumMod val="50000"/>
                  </a:schemeClr>
                </a:solidFill>
                <a:latin typeface="ＭＳ ゴシック"/>
                <a:ea typeface="ＭＳ ゴシック"/>
                <a:cs typeface="ＭＳ ゴシック"/>
              </a:rPr>
              <a:t>scope.closeDetailDialog</a:t>
            </a:r>
            <a:r>
              <a:rPr lang="en-US" altLang="ja-JP" sz="1100" dirty="0">
                <a:solidFill>
                  <a:schemeClr val="bg1">
                    <a:lumMod val="50000"/>
                  </a:schemeClr>
                </a:solidFill>
                <a:latin typeface="ＭＳ ゴシック"/>
                <a:ea typeface="ＭＳ ゴシック"/>
                <a:cs typeface="ＭＳ ゴシック"/>
              </a:rPr>
              <a:t> = function(</a:t>
            </a:r>
            <a:r>
              <a:rPr lang="en-US" altLang="ja-JP" sz="1100" dirty="0" err="1">
                <a:solidFill>
                  <a:srgbClr val="1C1C1C"/>
                </a:solidFill>
                <a:latin typeface="ＭＳ ゴシック"/>
                <a:ea typeface="ＭＳ ゴシック"/>
                <a:cs typeface="ＭＳ ゴシック"/>
              </a:rPr>
              <a:t>editType</a:t>
            </a:r>
            <a:r>
              <a:rPr lang="en-US" altLang="ja-JP" sz="1100" dirty="0">
                <a:solidFill>
                  <a:schemeClr val="bg1">
                    <a:lumMod val="50000"/>
                  </a:schemeClr>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a:t>
            </a:r>
            <a:r>
              <a:rPr lang="en-US" altLang="ja-JP" sz="1100" dirty="0" err="1">
                <a:solidFill>
                  <a:srgbClr val="1C1C1C"/>
                </a:solidFill>
                <a:latin typeface="ＭＳ ゴシック"/>
                <a:ea typeface="ＭＳ ゴシック"/>
                <a:cs typeface="ＭＳ ゴシック"/>
              </a:rPr>
              <a:t>var</a:t>
            </a:r>
            <a:r>
              <a:rPr lang="en-US" altLang="ja-JP" sz="1100" dirty="0">
                <a:solidFill>
                  <a:srgbClr val="1C1C1C"/>
                </a:solidFill>
                <a:latin typeface="ＭＳ ゴシック"/>
                <a:ea typeface="ＭＳ ゴシック"/>
                <a:cs typeface="ＭＳ ゴシック"/>
              </a:rPr>
              <a:t> promise;</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switch(</a:t>
            </a:r>
            <a:r>
              <a:rPr lang="en-US" altLang="ja-JP" sz="1100" dirty="0" err="1">
                <a:solidFill>
                  <a:srgbClr val="1C1C1C"/>
                </a:solidFill>
                <a:latin typeface="ＭＳ ゴシック"/>
                <a:ea typeface="ＭＳ ゴシック"/>
                <a:cs typeface="ＭＳ ゴシック"/>
              </a:rPr>
              <a:t>editType</a:t>
            </a:r>
            <a:r>
              <a:rPr lang="en-US" altLang="ja-JP" sz="1100" dirty="0">
                <a:solidFill>
                  <a:srgbClr val="1C1C1C"/>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case $</a:t>
            </a:r>
            <a:r>
              <a:rPr lang="en-US" altLang="ja-JP" sz="1100" dirty="0" err="1">
                <a:solidFill>
                  <a:srgbClr val="1C1C1C"/>
                </a:solidFill>
                <a:latin typeface="ＭＳ ゴシック"/>
                <a:ea typeface="ＭＳ ゴシック"/>
                <a:cs typeface="ＭＳ ゴシック"/>
              </a:rPr>
              <a:t>scope.EditType.Create</a:t>
            </a:r>
            <a:r>
              <a:rPr lang="en-US" altLang="ja-JP" sz="11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promise = $</a:t>
            </a:r>
            <a:r>
              <a:rPr lang="en-US" altLang="ja-JP" sz="1100" dirty="0" err="1">
                <a:solidFill>
                  <a:srgbClr val="1C1C1C"/>
                </a:solidFill>
                <a:latin typeface="ＭＳ ゴシック"/>
                <a:ea typeface="ＭＳ ゴシック"/>
                <a:cs typeface="ＭＳ ゴシック"/>
              </a:rPr>
              <a:t>scope.customer.insert</a:t>
            </a:r>
            <a:r>
              <a:rPr lang="en-US" altLang="ja-JP" sz="11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break;</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case $</a:t>
            </a:r>
            <a:r>
              <a:rPr lang="en-US" altLang="ja-JP" sz="1100" dirty="0" err="1">
                <a:solidFill>
                  <a:srgbClr val="1C1C1C"/>
                </a:solidFill>
                <a:latin typeface="ＭＳ ゴシック"/>
                <a:ea typeface="ＭＳ ゴシック"/>
                <a:cs typeface="ＭＳ ゴシック"/>
              </a:rPr>
              <a:t>scope.EditType.Update</a:t>
            </a:r>
            <a:r>
              <a:rPr lang="en-US" altLang="ja-JP" sz="11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promise = $</a:t>
            </a:r>
            <a:r>
              <a:rPr lang="en-US" altLang="ja-JP" sz="1100" dirty="0" err="1">
                <a:solidFill>
                  <a:srgbClr val="1C1C1C"/>
                </a:solidFill>
                <a:latin typeface="ＭＳ ゴシック"/>
                <a:ea typeface="ＭＳ ゴシック"/>
                <a:cs typeface="ＭＳ ゴシック"/>
              </a:rPr>
              <a:t>scope.customer.update</a:t>
            </a:r>
            <a:r>
              <a:rPr lang="en-US" altLang="ja-JP" sz="11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break;</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case $</a:t>
            </a:r>
            <a:r>
              <a:rPr lang="en-US" altLang="ja-JP" sz="1100" dirty="0" err="1">
                <a:solidFill>
                  <a:srgbClr val="1C1C1C"/>
                </a:solidFill>
                <a:latin typeface="ＭＳ ゴシック"/>
                <a:ea typeface="ＭＳ ゴシック"/>
                <a:cs typeface="ＭＳ ゴシック"/>
              </a:rPr>
              <a:t>scope.EditType.Delete</a:t>
            </a:r>
            <a:r>
              <a:rPr lang="en-US" altLang="ja-JP" sz="11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promise = $</a:t>
            </a:r>
            <a:r>
              <a:rPr lang="en-US" altLang="ja-JP" sz="1100" dirty="0" err="1">
                <a:solidFill>
                  <a:srgbClr val="1C1C1C"/>
                </a:solidFill>
                <a:latin typeface="ＭＳ ゴシック"/>
                <a:ea typeface="ＭＳ ゴシック"/>
                <a:cs typeface="ＭＳ ゴシック"/>
              </a:rPr>
              <a:t>scope.customer.remove</a:t>
            </a:r>
            <a:r>
              <a:rPr lang="en-US" altLang="ja-JP" sz="11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break;</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a:t>
            </a:r>
            <a:r>
              <a:rPr lang="en-US" altLang="ja-JP" sz="1100" dirty="0" err="1">
                <a:solidFill>
                  <a:srgbClr val="1C1C1C"/>
                </a:solidFill>
                <a:latin typeface="ＭＳ ゴシック"/>
                <a:ea typeface="ＭＳ ゴシック"/>
                <a:cs typeface="ＭＳ ゴシック"/>
              </a:rPr>
              <a:t>promise.then</a:t>
            </a:r>
            <a:r>
              <a:rPr lang="en-US" altLang="ja-JP" sz="1100" dirty="0">
                <a:solidFill>
                  <a:srgbClr val="1C1C1C"/>
                </a:solidFill>
                <a:latin typeface="ＭＳ ゴシック"/>
                <a:ea typeface="ＭＳ ゴシック"/>
                <a:cs typeface="ＭＳ ゴシック"/>
              </a:rPr>
              <a:t>(function() {</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a:t>
            </a:r>
            <a:r>
              <a:rPr lang="en-US" altLang="ja-JP" sz="1100" dirty="0" err="1">
                <a:solidFill>
                  <a:srgbClr val="1C1C1C"/>
                </a:solidFill>
                <a:latin typeface="ＭＳ ゴシック"/>
                <a:ea typeface="ＭＳ ゴシック"/>
                <a:cs typeface="ＭＳ ゴシック"/>
              </a:rPr>
              <a:t>scope.detailDialog.close</a:t>
            </a:r>
            <a:r>
              <a:rPr lang="en-US" altLang="ja-JP" sz="11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a:t>
            </a:r>
            <a:r>
              <a:rPr lang="en-US" altLang="ja-JP" sz="1100" dirty="0" err="1">
                <a:solidFill>
                  <a:srgbClr val="1C1C1C"/>
                </a:solidFill>
                <a:latin typeface="ＭＳ ゴシック"/>
                <a:ea typeface="ＭＳ ゴシック"/>
                <a:cs typeface="ＭＳ ゴシック"/>
              </a:rPr>
              <a:t>scope.detailDialog</a:t>
            </a:r>
            <a:r>
              <a:rPr lang="en-US" altLang="ja-JP" sz="1100" dirty="0">
                <a:solidFill>
                  <a:srgbClr val="1C1C1C"/>
                </a:solidFill>
                <a:latin typeface="ＭＳ ゴシック"/>
                <a:ea typeface="ＭＳ ゴシック"/>
                <a:cs typeface="ＭＳ ゴシック"/>
              </a:rPr>
              <a:t> = null;</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a:t>
            </a:r>
            <a:r>
              <a:rPr lang="en-US" altLang="ja-JP" sz="1100" dirty="0" err="1">
                <a:solidFill>
                  <a:srgbClr val="1C1C1C"/>
                </a:solidFill>
                <a:latin typeface="ＭＳ ゴシック"/>
                <a:ea typeface="ＭＳ ゴシック"/>
                <a:cs typeface="ＭＳ ゴシック"/>
              </a:rPr>
              <a:t>scope.customer</a:t>
            </a:r>
            <a:r>
              <a:rPr lang="en-US" altLang="ja-JP" sz="1100" dirty="0">
                <a:solidFill>
                  <a:srgbClr val="1C1C1C"/>
                </a:solidFill>
                <a:latin typeface="ＭＳ ゴシック"/>
                <a:ea typeface="ＭＳ ゴシック"/>
                <a:cs typeface="ＭＳ ゴシック"/>
              </a:rPr>
              <a:t> = null;</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.catch(function(error) {</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alert(</a:t>
            </a:r>
            <a:r>
              <a:rPr lang="en-US" altLang="ja-JP" sz="1100" dirty="0" err="1" smtClean="0">
                <a:solidFill>
                  <a:srgbClr val="1C1C1C"/>
                </a:solidFill>
                <a:latin typeface="ＭＳ ゴシック"/>
                <a:ea typeface="ＭＳ ゴシック"/>
                <a:cs typeface="ＭＳ ゴシック"/>
              </a:rPr>
              <a:t>error.description</a:t>
            </a:r>
            <a:r>
              <a:rPr lang="en-US" altLang="ja-JP" sz="1100" dirty="0" smtClean="0">
                <a:solidFill>
                  <a:srgbClr val="1C1C1C"/>
                </a:solidFill>
                <a:latin typeface="ＭＳ ゴシック"/>
                <a:ea typeface="ＭＳ ゴシック"/>
                <a:cs typeface="ＭＳ ゴシック"/>
              </a:rPr>
              <a:t>)</a:t>
            </a:r>
            <a:r>
              <a:rPr lang="en-US" altLang="ja-JP" sz="1100" dirty="0">
                <a:solidFill>
                  <a:srgbClr val="1C1C1C"/>
                </a:solidFill>
                <a:latin typeface="ＭＳ ゴシック"/>
                <a:ea typeface="ＭＳ ゴシック"/>
                <a:cs typeface="ＭＳ ゴシック"/>
              </a:rPr>
              <a:t>;</a:t>
            </a:r>
          </a:p>
          <a:p>
            <a:pPr marL="0" indent="0">
              <a:lnSpc>
                <a:spcPct val="100000"/>
              </a:lnSpc>
              <a:spcBef>
                <a:spcPts val="0"/>
              </a:spcBef>
              <a:spcAft>
                <a:spcPts val="0"/>
              </a:spcAft>
              <a:buNone/>
            </a:pPr>
            <a:r>
              <a:rPr lang="en-US" altLang="ja-JP" sz="1100" dirty="0">
                <a:solidFill>
                  <a:srgbClr val="1C1C1C"/>
                </a:solidFill>
                <a:latin typeface="ＭＳ ゴシック"/>
                <a:ea typeface="ＭＳ ゴシック"/>
                <a:cs typeface="ＭＳ ゴシック"/>
              </a:rPr>
              <a:t>        });</a:t>
            </a:r>
          </a:p>
          <a:p>
            <a:pPr marL="0" indent="0">
              <a:lnSpc>
                <a:spcPct val="100000"/>
              </a:lnSpc>
              <a:spcBef>
                <a:spcPts val="0"/>
              </a:spcBef>
              <a:spcAft>
                <a:spcPts val="0"/>
              </a:spcAft>
              <a:buNone/>
            </a:pPr>
            <a:r>
              <a:rPr lang="en-US" altLang="ja-JP" sz="1100" dirty="0">
                <a:solidFill>
                  <a:schemeClr val="bg1">
                    <a:lumMod val="50000"/>
                  </a:schemeClr>
                </a:solidFill>
                <a:latin typeface="ＭＳ ゴシック"/>
                <a:ea typeface="ＭＳ ゴシック"/>
                <a:cs typeface="ＭＳ ゴシック"/>
              </a:rPr>
              <a:t>    }</a:t>
            </a:r>
          </a:p>
          <a:p>
            <a:pPr marL="0" indent="0">
              <a:lnSpc>
                <a:spcPct val="100000"/>
              </a:lnSpc>
              <a:spcBef>
                <a:spcPts val="0"/>
              </a:spcBef>
              <a:spcAft>
                <a:spcPts val="0"/>
              </a:spcAft>
              <a:buNone/>
            </a:pPr>
            <a:endParaRPr lang="en-US" altLang="ja-JP" sz="1100" dirty="0">
              <a:solidFill>
                <a:schemeClr val="bg1">
                  <a:lumMod val="50000"/>
                </a:schemeClr>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1100" dirty="0">
                <a:solidFill>
                  <a:schemeClr val="bg1">
                    <a:lumMod val="50000"/>
                  </a:schemeClr>
                </a:solidFill>
                <a:latin typeface="ＭＳ ゴシック"/>
                <a:ea typeface="ＭＳ ゴシック"/>
                <a:cs typeface="ＭＳ ゴシック"/>
              </a:rPr>
              <a:t>    </a:t>
            </a:r>
            <a:r>
              <a:rPr lang="is-IS" altLang="ja-JP" sz="1100" dirty="0" smtClean="0">
                <a:solidFill>
                  <a:schemeClr val="bg1">
                    <a:lumMod val="50000"/>
                  </a:schemeClr>
                </a:solidFill>
                <a:latin typeface="ＭＳ ゴシック"/>
                <a:ea typeface="ＭＳ ゴシック"/>
                <a:cs typeface="ＭＳ ゴシック"/>
              </a:rPr>
              <a:t>…</a:t>
            </a:r>
            <a:endParaRPr lang="en-US" altLang="ja-JP" sz="1100" dirty="0">
              <a:solidFill>
                <a:schemeClr val="bg1">
                  <a:lumMod val="50000"/>
                </a:schemeClr>
              </a:solidFill>
              <a:latin typeface="ＭＳ ゴシック"/>
              <a:ea typeface="ＭＳ ゴシック"/>
              <a:cs typeface="ＭＳ ゴシック"/>
            </a:endParaRPr>
          </a:p>
          <a:p>
            <a:pPr marL="0" indent="0">
              <a:lnSpc>
                <a:spcPct val="100000"/>
              </a:lnSpc>
              <a:spcBef>
                <a:spcPts val="0"/>
              </a:spcBef>
              <a:spcAft>
                <a:spcPts val="0"/>
              </a:spcAft>
              <a:buNone/>
            </a:pPr>
            <a:r>
              <a:rPr lang="en-US" altLang="ja-JP" sz="1100" dirty="0">
                <a:solidFill>
                  <a:schemeClr val="bg1">
                    <a:lumMod val="50000"/>
                  </a:schemeClr>
                </a:solidFill>
                <a:latin typeface="ＭＳ ゴシック"/>
                <a:ea typeface="ＭＳ ゴシック"/>
                <a:cs typeface="ＭＳ ゴシック"/>
              </a:rPr>
              <a:t>}]);</a:t>
            </a:r>
            <a:endParaRPr kumimoji="1" lang="ja-JP" altLang="en-US" sz="1100" dirty="0">
              <a:solidFill>
                <a:schemeClr val="bg1">
                  <a:lumMod val="50000"/>
                </a:schemeClr>
              </a:solidFill>
              <a:latin typeface="ＭＳ ゴシック"/>
              <a:ea typeface="ＭＳ ゴシック"/>
              <a:cs typeface="ＭＳ ゴシック"/>
            </a:endParaRPr>
          </a:p>
        </p:txBody>
      </p:sp>
      <p:sp>
        <p:nvSpPr>
          <p:cNvPr id="4" name="テキスト ボックス 3"/>
          <p:cNvSpPr txBox="1"/>
          <p:nvPr/>
        </p:nvSpPr>
        <p:spPr>
          <a:xfrm>
            <a:off x="432171" y="1217048"/>
            <a:ext cx="5547575" cy="369332"/>
          </a:xfrm>
          <a:prstGeom prst="rect">
            <a:avLst/>
          </a:prstGeom>
          <a:noFill/>
        </p:spPr>
        <p:txBody>
          <a:bodyPr wrap="none" rtlCol="0">
            <a:spAutoFit/>
          </a:bodyPr>
          <a:lstStyle/>
          <a:p>
            <a:r>
              <a:rPr kumimoji="1" lang="en-US" altLang="ja-JP" dirty="0" smtClean="0">
                <a:latin typeface="+mn-ea"/>
                <a:ea typeface="+mn-ea"/>
              </a:rPr>
              <a:t>components/simple-crud/</a:t>
            </a:r>
            <a:r>
              <a:rPr kumimoji="1" lang="en-US" altLang="ja-JP" dirty="0" err="1" smtClean="0">
                <a:latin typeface="+mn-ea"/>
                <a:ea typeface="+mn-ea"/>
              </a:rPr>
              <a:t>CustomerController.js</a:t>
            </a:r>
            <a:endParaRPr kumimoji="1" lang="ja-JP" altLang="en-US" dirty="0">
              <a:latin typeface="+mn-ea"/>
              <a:ea typeface="+mn-ea"/>
            </a:endParaRPr>
          </a:p>
        </p:txBody>
      </p:sp>
      <p:sp>
        <p:nvSpPr>
          <p:cNvPr id="5" name="正方形/長方形 4"/>
          <p:cNvSpPr/>
          <p:nvPr/>
        </p:nvSpPr>
        <p:spPr>
          <a:xfrm>
            <a:off x="1014286" y="2636268"/>
            <a:ext cx="4700992" cy="2055526"/>
          </a:xfrm>
          <a:prstGeom prst="rect">
            <a:avLst/>
          </a:prstGeom>
          <a:noFill/>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endParaRPr kumimoji="1" lang="ja-JP" altLang="en-US" sz="1400" dirty="0" smtClean="0">
              <a:solidFill>
                <a:schemeClr val="tx1">
                  <a:lumMod val="90000"/>
                  <a:lumOff val="10000"/>
                </a:schemeClr>
              </a:solidFill>
            </a:endParaRPr>
          </a:p>
        </p:txBody>
      </p:sp>
      <p:sp>
        <p:nvSpPr>
          <p:cNvPr id="6" name="正方形/長方形 5"/>
          <p:cNvSpPr/>
          <p:nvPr/>
        </p:nvSpPr>
        <p:spPr>
          <a:xfrm>
            <a:off x="1014286" y="4771168"/>
            <a:ext cx="2487202" cy="1437522"/>
          </a:xfrm>
          <a:prstGeom prst="rect">
            <a:avLst/>
          </a:prstGeom>
          <a:noFill/>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endParaRPr kumimoji="1" lang="ja-JP" altLang="en-US" sz="1400" dirty="0" smtClean="0">
              <a:solidFill>
                <a:schemeClr val="tx1">
                  <a:lumMod val="90000"/>
                  <a:lumOff val="10000"/>
                </a:schemeClr>
              </a:solidFill>
            </a:endParaRPr>
          </a:p>
        </p:txBody>
      </p:sp>
      <p:cxnSp>
        <p:nvCxnSpPr>
          <p:cNvPr id="7" name="直線コネクタ 6"/>
          <p:cNvCxnSpPr/>
          <p:nvPr/>
        </p:nvCxnSpPr>
        <p:spPr>
          <a:xfrm>
            <a:off x="810659" y="2143071"/>
            <a:ext cx="3916791"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9" name="四角形吹き出し 8"/>
          <p:cNvSpPr/>
          <p:nvPr/>
        </p:nvSpPr>
        <p:spPr>
          <a:xfrm>
            <a:off x="3948454" y="5332988"/>
            <a:ext cx="2169806" cy="686623"/>
          </a:xfrm>
          <a:prstGeom prst="wedgeRectCallout">
            <a:avLst>
              <a:gd name="adj1" fmla="val -70080"/>
              <a:gd name="adj2" fmla="val -20203"/>
            </a:avLst>
          </a:prstGeom>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lang="ja-JP" altLang="en-US" sz="1400" dirty="0" smtClean="0">
                <a:solidFill>
                  <a:schemeClr val="tx1">
                    <a:lumMod val="90000"/>
                    <a:lumOff val="10000"/>
                  </a:schemeClr>
                </a:solidFill>
              </a:rPr>
              <a:t>登録・更新・削除のいずれかの処理を実行してダイアログを閉じる</a:t>
            </a:r>
            <a:endParaRPr lang="ja-JP" altLang="en-US" sz="1400" dirty="0">
              <a:solidFill>
                <a:schemeClr val="tx1">
                  <a:lumMod val="90000"/>
                  <a:lumOff val="10000"/>
                </a:schemeClr>
              </a:solidFill>
            </a:endParaRPr>
          </a:p>
        </p:txBody>
      </p:sp>
      <p:sp>
        <p:nvSpPr>
          <p:cNvPr id="12" name="四角形吹き出し 11"/>
          <p:cNvSpPr/>
          <p:nvPr/>
        </p:nvSpPr>
        <p:spPr>
          <a:xfrm>
            <a:off x="6230340" y="3651132"/>
            <a:ext cx="2456460" cy="793725"/>
          </a:xfrm>
          <a:prstGeom prst="wedgeRectCallout">
            <a:avLst>
              <a:gd name="adj1" fmla="val -67585"/>
              <a:gd name="adj2" fmla="val -70959"/>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92500" lnSpcReduction="20000"/>
          </a:bodyPr>
          <a:lstStyle/>
          <a:p>
            <a:pPr>
              <a:lnSpc>
                <a:spcPct val="120000"/>
              </a:lnSpc>
            </a:pPr>
            <a:r>
              <a:rPr lang="ja-JP" altLang="en-US" sz="1400" dirty="0" smtClean="0">
                <a:solidFill>
                  <a:schemeClr val="tx1">
                    <a:lumMod val="90000"/>
                    <a:lumOff val="10000"/>
                  </a:schemeClr>
                </a:solidFill>
              </a:rPr>
              <a:t>編集タイプに合わせて、登録・更新・削除の</a:t>
            </a:r>
            <a:r>
              <a:rPr lang="en-US" altLang="ja-JP" sz="1400" dirty="0" smtClean="0">
                <a:solidFill>
                  <a:schemeClr val="tx1">
                    <a:lumMod val="90000"/>
                    <a:lumOff val="10000"/>
                  </a:schemeClr>
                </a:solidFill>
              </a:rPr>
              <a:t>API</a:t>
            </a:r>
            <a:r>
              <a:rPr lang="ja-JP" altLang="en-US" sz="1400" dirty="0" smtClean="0">
                <a:solidFill>
                  <a:schemeClr val="tx1">
                    <a:lumMod val="90000"/>
                    <a:lumOff val="10000"/>
                  </a:schemeClr>
                </a:solidFill>
              </a:rPr>
              <a:t>呼び出しを呼び分ける</a:t>
            </a:r>
            <a:endParaRPr kumimoji="1" lang="en-US" altLang="ja-JP" sz="1400" dirty="0" smtClean="0">
              <a:solidFill>
                <a:schemeClr val="tx1">
                  <a:lumMod val="90000"/>
                  <a:lumOff val="10000"/>
                </a:schemeClr>
              </a:solidFill>
            </a:endParaRPr>
          </a:p>
        </p:txBody>
      </p:sp>
      <p:cxnSp>
        <p:nvCxnSpPr>
          <p:cNvPr id="14" name="直線コネクタ 13"/>
          <p:cNvCxnSpPr/>
          <p:nvPr/>
        </p:nvCxnSpPr>
        <p:spPr>
          <a:xfrm>
            <a:off x="1388873" y="3812346"/>
            <a:ext cx="2529609"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1400153" y="4308687"/>
            <a:ext cx="2529609"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16" name="四角形吹き出し 15"/>
          <p:cNvSpPr/>
          <p:nvPr/>
        </p:nvSpPr>
        <p:spPr>
          <a:xfrm>
            <a:off x="6230340" y="2039700"/>
            <a:ext cx="2456460" cy="793725"/>
          </a:xfrm>
          <a:prstGeom prst="wedgeRectCallout">
            <a:avLst>
              <a:gd name="adj1" fmla="val -109594"/>
              <a:gd name="adj2" fmla="val -50959"/>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a:lnSpc>
                <a:spcPct val="120000"/>
              </a:lnSpc>
            </a:pPr>
            <a:r>
              <a:rPr kumimoji="1" lang="ja-JP" altLang="en-US" sz="1400" dirty="0" smtClean="0">
                <a:solidFill>
                  <a:schemeClr val="tx1">
                    <a:lumMod val="90000"/>
                    <a:lumOff val="10000"/>
                  </a:schemeClr>
                </a:solidFill>
              </a:rPr>
              <a:t>ダイアログ</a:t>
            </a:r>
            <a:r>
              <a:rPr lang="ja-JP" altLang="en-US" sz="1400" dirty="0" smtClean="0">
                <a:solidFill>
                  <a:schemeClr val="tx1">
                    <a:lumMod val="90000"/>
                    <a:lumOff val="10000"/>
                  </a:schemeClr>
                </a:solidFill>
              </a:rPr>
              <a:t>では登録・更新・削除で共通のコードを利用するため、どの処理が呼ばれたかを識別するための列挙値を用意する</a:t>
            </a:r>
            <a:endParaRPr kumimoji="1" lang="en-US" altLang="ja-JP" sz="1400" dirty="0" smtClean="0">
              <a:solidFill>
                <a:schemeClr val="tx1">
                  <a:lumMod val="90000"/>
                  <a:lumOff val="10000"/>
                </a:schemeClr>
              </a:solidFill>
            </a:endParaRPr>
          </a:p>
        </p:txBody>
      </p:sp>
      <p:sp>
        <p:nvSpPr>
          <p:cNvPr id="17" name="四角形吹き出し 16"/>
          <p:cNvSpPr/>
          <p:nvPr/>
        </p:nvSpPr>
        <p:spPr>
          <a:xfrm>
            <a:off x="4345351" y="3292017"/>
            <a:ext cx="1052410" cy="520330"/>
          </a:xfrm>
          <a:prstGeom prst="wedgeRectCallout">
            <a:avLst>
              <a:gd name="adj1" fmla="val -88537"/>
              <a:gd name="adj2" fmla="val 49380"/>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kumimoji="1" lang="ja-JP" altLang="en-US" sz="1400" dirty="0" smtClean="0">
                <a:solidFill>
                  <a:schemeClr val="tx1">
                    <a:lumMod val="90000"/>
                    <a:lumOff val="10000"/>
                  </a:schemeClr>
                </a:solidFill>
              </a:rPr>
              <a:t>更新処理の</a:t>
            </a:r>
            <a:r>
              <a:rPr kumimoji="1" lang="en-US" altLang="ja-JP" sz="1400" dirty="0" smtClean="0">
                <a:solidFill>
                  <a:schemeClr val="tx1">
                    <a:lumMod val="90000"/>
                    <a:lumOff val="10000"/>
                  </a:schemeClr>
                </a:solidFill>
              </a:rPr>
              <a:t>API</a:t>
            </a:r>
            <a:r>
              <a:rPr lang="ja-JP" altLang="en-US" sz="1400" dirty="0" smtClean="0">
                <a:solidFill>
                  <a:schemeClr val="tx1">
                    <a:lumMod val="90000"/>
                    <a:lumOff val="10000"/>
                  </a:schemeClr>
                </a:solidFill>
              </a:rPr>
              <a:t>実行</a:t>
            </a:r>
            <a:endParaRPr kumimoji="1" lang="en-US" altLang="ja-JP" sz="1400" dirty="0" smtClean="0">
              <a:solidFill>
                <a:schemeClr val="tx1">
                  <a:lumMod val="90000"/>
                  <a:lumOff val="10000"/>
                </a:schemeClr>
              </a:solidFill>
            </a:endParaRPr>
          </a:p>
        </p:txBody>
      </p:sp>
      <p:sp>
        <p:nvSpPr>
          <p:cNvPr id="18" name="四角形吹き出し 17"/>
          <p:cNvSpPr/>
          <p:nvPr/>
        </p:nvSpPr>
        <p:spPr>
          <a:xfrm>
            <a:off x="4345351" y="3964747"/>
            <a:ext cx="1052410" cy="520330"/>
          </a:xfrm>
          <a:prstGeom prst="wedgeRectCallout">
            <a:avLst>
              <a:gd name="adj1" fmla="val -84347"/>
              <a:gd name="adj2" fmla="val 12092"/>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7500" lnSpcReduction="20000"/>
          </a:bodyPr>
          <a:lstStyle/>
          <a:p>
            <a:pPr>
              <a:lnSpc>
                <a:spcPct val="120000"/>
              </a:lnSpc>
            </a:pPr>
            <a:r>
              <a:rPr lang="ja-JP" altLang="en-US" sz="1400" dirty="0" smtClean="0">
                <a:solidFill>
                  <a:schemeClr val="tx1">
                    <a:lumMod val="90000"/>
                    <a:lumOff val="10000"/>
                  </a:schemeClr>
                </a:solidFill>
              </a:rPr>
              <a:t>削除</a:t>
            </a:r>
            <a:r>
              <a:rPr kumimoji="1" lang="ja-JP" altLang="en-US" sz="1400" dirty="0" smtClean="0">
                <a:solidFill>
                  <a:schemeClr val="tx1">
                    <a:lumMod val="90000"/>
                    <a:lumOff val="10000"/>
                  </a:schemeClr>
                </a:solidFill>
              </a:rPr>
              <a:t>処理の</a:t>
            </a:r>
            <a:r>
              <a:rPr kumimoji="1" lang="en-US" altLang="ja-JP" sz="1400" dirty="0" smtClean="0">
                <a:solidFill>
                  <a:schemeClr val="tx1">
                    <a:lumMod val="90000"/>
                    <a:lumOff val="10000"/>
                  </a:schemeClr>
                </a:solidFill>
              </a:rPr>
              <a:t>API</a:t>
            </a:r>
            <a:r>
              <a:rPr lang="ja-JP" altLang="en-US" sz="1400" dirty="0" smtClean="0">
                <a:solidFill>
                  <a:schemeClr val="tx1">
                    <a:lumMod val="90000"/>
                    <a:lumOff val="10000"/>
                  </a:schemeClr>
                </a:solidFill>
              </a:rPr>
              <a:t>実行</a:t>
            </a:r>
            <a:endParaRPr kumimoji="1" lang="en-US" altLang="ja-JP" sz="1400" dirty="0" smtClean="0">
              <a:solidFill>
                <a:schemeClr val="tx1">
                  <a:lumMod val="90000"/>
                  <a:lumOff val="10000"/>
                </a:schemeClr>
              </a:solidFill>
            </a:endParaRPr>
          </a:p>
        </p:txBody>
      </p:sp>
    </p:spTree>
    <p:extLst>
      <p:ext uri="{BB962C8B-B14F-4D97-AF65-F5344CB8AC3E}">
        <p14:creationId xmlns:p14="http://schemas.microsoft.com/office/powerpoint/2010/main" val="1263610967"/>
      </p:ext>
    </p:extLst>
  </p:cSld>
  <p:clrMapOvr>
    <a:masterClrMapping/>
  </p:clrMapOvr>
  <p:transition xmlns:p14="http://schemas.microsoft.com/office/powerpoint/2010/mai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更新・削除処理</a:t>
            </a:r>
            <a:r>
              <a:rPr lang="ja-JP" altLang="en-US" dirty="0"/>
              <a:t>と画面を</a:t>
            </a:r>
            <a:r>
              <a:rPr lang="ja-JP" altLang="en-US" dirty="0" smtClean="0"/>
              <a:t>紐付ける</a:t>
            </a:r>
            <a:endParaRPr kumimoji="1" lang="ja-JP" altLang="en-US" dirty="0"/>
          </a:p>
        </p:txBody>
      </p:sp>
      <p:sp>
        <p:nvSpPr>
          <p:cNvPr id="3" name="コンテンツ プレースホルダー 2"/>
          <p:cNvSpPr>
            <a:spLocks noGrp="1"/>
          </p:cNvSpPr>
          <p:nvPr>
            <p:ph idx="1"/>
          </p:nvPr>
        </p:nvSpPr>
        <p:spPr>
          <a:xfrm>
            <a:off x="246958" y="1600200"/>
            <a:ext cx="8705210" cy="4525963"/>
          </a:xfrm>
        </p:spPr>
        <p:txBody>
          <a:bodyPr>
            <a:noAutofit/>
          </a:bodyPr>
          <a:lstStyle/>
          <a:p>
            <a:pPr marL="0" indent="0">
              <a:spcBef>
                <a:spcPts val="0"/>
              </a:spcBef>
              <a:spcAft>
                <a:spcPts val="0"/>
              </a:spcAft>
              <a:buNone/>
            </a:pPr>
            <a:r>
              <a:rPr lang="en-US" altLang="ja-JP" sz="1200" dirty="0">
                <a:solidFill>
                  <a:schemeClr val="bg1">
                    <a:lumMod val="50000"/>
                  </a:schemeClr>
                </a:solidFill>
                <a:latin typeface="ＭＳ ゴシック"/>
                <a:ea typeface="ＭＳ ゴシック"/>
                <a:cs typeface="ＭＳ ゴシック"/>
              </a:rPr>
              <a:t>&lt;div class="panel panel-primary" style="margin-bottom: 0px"&gt;</a:t>
            </a:r>
          </a:p>
          <a:p>
            <a:pPr marL="0" indent="0">
              <a:spcBef>
                <a:spcPts val="0"/>
              </a:spcBef>
              <a:spcAft>
                <a:spcPts val="0"/>
              </a:spcAft>
              <a:buNone/>
            </a:pPr>
            <a:r>
              <a:rPr lang="en-US" altLang="ja-JP" sz="1200" dirty="0">
                <a:solidFill>
                  <a:schemeClr val="bg1">
                    <a:lumMod val="50000"/>
                  </a:schemeClr>
                </a:solidFill>
                <a:latin typeface="ＭＳ ゴシック"/>
                <a:ea typeface="ＭＳ ゴシック"/>
                <a:cs typeface="ＭＳ ゴシック"/>
              </a:rPr>
              <a:t>    ...</a:t>
            </a:r>
          </a:p>
          <a:p>
            <a:pPr marL="0" indent="0">
              <a:spcBef>
                <a:spcPts val="0"/>
              </a:spcBef>
              <a:spcAft>
                <a:spcPts val="0"/>
              </a:spcAft>
              <a:buNone/>
            </a:pPr>
            <a:r>
              <a:rPr lang="en-US" altLang="ja-JP" sz="1200" dirty="0">
                <a:solidFill>
                  <a:schemeClr val="bg1">
                    <a:lumMod val="50000"/>
                  </a:schemeClr>
                </a:solidFill>
                <a:latin typeface="ＭＳ ゴシック"/>
                <a:ea typeface="ＭＳ ゴシック"/>
                <a:cs typeface="ＭＳ ゴシック"/>
              </a:rPr>
              <a:t>    &lt;div class="panel-footer container-fluid" </a:t>
            </a:r>
            <a:endParaRPr lang="en-US" altLang="ja-JP" sz="1200"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200" dirty="0" smtClean="0">
                <a:solidFill>
                  <a:schemeClr val="bg1">
                    <a:lumMod val="50000"/>
                  </a:schemeClr>
                </a:solidFill>
                <a:latin typeface="ＭＳ ゴシック"/>
                <a:ea typeface="ＭＳ ゴシック"/>
                <a:cs typeface="ＭＳ ゴシック"/>
              </a:rPr>
              <a:t>        style</a:t>
            </a:r>
            <a:r>
              <a:rPr lang="en-US" altLang="ja-JP" sz="1200" dirty="0">
                <a:solidFill>
                  <a:schemeClr val="bg1">
                    <a:lumMod val="50000"/>
                  </a:schemeClr>
                </a:solidFill>
                <a:latin typeface="ＭＳ ゴシック"/>
                <a:ea typeface="ＭＳ ゴシック"/>
                <a:cs typeface="ＭＳ ゴシック"/>
              </a:rPr>
              <a:t>="padding-left: 0px; padding-right: 0px"&gt;</a:t>
            </a:r>
          </a:p>
          <a:p>
            <a:pPr marL="0" indent="0">
              <a:spcBef>
                <a:spcPts val="0"/>
              </a:spcBef>
              <a:spcAft>
                <a:spcPts val="0"/>
              </a:spcAft>
              <a:buNone/>
            </a:pPr>
            <a:r>
              <a:rPr lang="en-US" altLang="ja-JP" sz="1200" dirty="0">
                <a:solidFill>
                  <a:schemeClr val="bg1">
                    <a:lumMod val="50000"/>
                  </a:schemeClr>
                </a:solidFill>
                <a:latin typeface="ＭＳ ゴシック"/>
                <a:ea typeface="ＭＳ ゴシック"/>
                <a:cs typeface="ＭＳ ゴシック"/>
              </a:rPr>
              <a:t>        &lt;div class="row-fluid"&gt;</a:t>
            </a:r>
          </a:p>
          <a:p>
            <a:pPr marL="0" indent="0">
              <a:spcBef>
                <a:spcPts val="0"/>
              </a:spcBef>
              <a:spcAft>
                <a:spcPts val="0"/>
              </a:spcAft>
              <a:buNone/>
            </a:pPr>
            <a:r>
              <a:rPr lang="en-US" altLang="ja-JP" sz="1200" dirty="0">
                <a:solidFill>
                  <a:schemeClr val="bg1">
                    <a:lumMod val="50000"/>
                  </a:schemeClr>
                </a:solidFill>
                <a:latin typeface="ＭＳ ゴシック"/>
                <a:ea typeface="ＭＳ ゴシック"/>
                <a:cs typeface="ＭＳ ゴシック"/>
              </a:rPr>
              <a:t>            &lt;div class="col-md-3"&gt;</a:t>
            </a:r>
          </a:p>
          <a:p>
            <a:pPr marL="0" indent="0">
              <a:spcBef>
                <a:spcPts val="0"/>
              </a:spcBef>
              <a:spcAft>
                <a:spcPts val="0"/>
              </a:spcAft>
              <a:buNone/>
            </a:pPr>
            <a:r>
              <a:rPr lang="en-US" altLang="ja-JP" sz="1200" dirty="0">
                <a:solidFill>
                  <a:schemeClr val="bg1">
                    <a:lumMod val="50000"/>
                  </a:schemeClr>
                </a:solidFill>
                <a:latin typeface="ＭＳ ゴシック"/>
                <a:ea typeface="ＭＳ ゴシック"/>
                <a:cs typeface="ＭＳ ゴシック"/>
              </a:rPr>
              <a:t>                </a:t>
            </a:r>
            <a:r>
              <a:rPr lang="en-US" altLang="ja-JP" sz="1200" dirty="0">
                <a:solidFill>
                  <a:schemeClr val="tx1"/>
                </a:solidFill>
                <a:latin typeface="ＭＳ ゴシック"/>
                <a:ea typeface="ＭＳ ゴシック"/>
                <a:cs typeface="ＭＳ ゴシック"/>
              </a:rPr>
              <a:t>&lt;input type="button" class="</a:t>
            </a:r>
            <a:r>
              <a:rPr lang="en-US" altLang="ja-JP" sz="1200" dirty="0" err="1">
                <a:solidFill>
                  <a:schemeClr val="tx1"/>
                </a:solidFill>
                <a:latin typeface="ＭＳ ゴシック"/>
                <a:ea typeface="ＭＳ ゴシック"/>
                <a:cs typeface="ＭＳ ゴシック"/>
              </a:rPr>
              <a:t>btn</a:t>
            </a:r>
            <a:r>
              <a:rPr lang="en-US" altLang="ja-JP" sz="1200" dirty="0">
                <a:solidFill>
                  <a:schemeClr val="tx1"/>
                </a:solidFill>
                <a:latin typeface="ＭＳ ゴシック"/>
                <a:ea typeface="ＭＳ ゴシック"/>
                <a:cs typeface="ＭＳ ゴシック"/>
              </a:rPr>
              <a:t> </a:t>
            </a:r>
            <a:r>
              <a:rPr lang="en-US" altLang="ja-JP" sz="1200" dirty="0" err="1">
                <a:solidFill>
                  <a:schemeClr val="tx1"/>
                </a:solidFill>
                <a:latin typeface="ＭＳ ゴシック"/>
                <a:ea typeface="ＭＳ ゴシック"/>
                <a:cs typeface="ＭＳ ゴシック"/>
              </a:rPr>
              <a:t>btn</a:t>
            </a:r>
            <a:r>
              <a:rPr lang="en-US" altLang="ja-JP" sz="1200" dirty="0">
                <a:solidFill>
                  <a:schemeClr val="tx1"/>
                </a:solidFill>
                <a:latin typeface="ＭＳ ゴシック"/>
                <a:ea typeface="ＭＳ ゴシック"/>
                <a:cs typeface="ＭＳ ゴシック"/>
              </a:rPr>
              <a:t>-primary </a:t>
            </a:r>
            <a:r>
              <a:rPr lang="en-US" altLang="ja-JP" sz="1200" dirty="0" err="1">
                <a:solidFill>
                  <a:schemeClr val="tx1"/>
                </a:solidFill>
                <a:latin typeface="ＭＳ ゴシック"/>
                <a:ea typeface="ＭＳ ゴシック"/>
                <a:cs typeface="ＭＳ ゴシック"/>
              </a:rPr>
              <a:t>btn</a:t>
            </a:r>
            <a:r>
              <a:rPr lang="en-US" altLang="ja-JP" sz="1200" dirty="0">
                <a:solidFill>
                  <a:schemeClr val="tx1"/>
                </a:solidFill>
                <a:latin typeface="ＭＳ ゴシック"/>
                <a:ea typeface="ＭＳ ゴシック"/>
                <a:cs typeface="ＭＳ ゴシック"/>
              </a:rPr>
              <a:t>-block" </a:t>
            </a:r>
            <a:endParaRPr lang="en-US" altLang="ja-JP" sz="1200" dirty="0" smtClean="0">
              <a:solidFill>
                <a:schemeClr val="tx1"/>
              </a:solidFill>
              <a:latin typeface="ＭＳ ゴシック"/>
              <a:ea typeface="ＭＳ ゴシック"/>
              <a:cs typeface="ＭＳ ゴシック"/>
            </a:endParaRPr>
          </a:p>
          <a:p>
            <a:pPr marL="0" indent="0">
              <a:spcBef>
                <a:spcPts val="0"/>
              </a:spcBef>
              <a:spcAft>
                <a:spcPts val="0"/>
              </a:spcAft>
              <a:buNone/>
            </a:pPr>
            <a:r>
              <a:rPr lang="en-US" altLang="ja-JP" sz="1200" dirty="0">
                <a:solidFill>
                  <a:schemeClr val="tx1"/>
                </a:solidFill>
                <a:latin typeface="ＭＳ ゴシック"/>
                <a:ea typeface="ＭＳ ゴシック"/>
                <a:cs typeface="ＭＳ ゴシック"/>
              </a:rPr>
              <a:t> </a:t>
            </a:r>
            <a:r>
              <a:rPr lang="en-US" altLang="ja-JP" sz="1200" dirty="0" smtClean="0">
                <a:solidFill>
                  <a:schemeClr val="tx1"/>
                </a:solidFill>
                <a:latin typeface="ＭＳ ゴシック"/>
                <a:ea typeface="ＭＳ ゴシック"/>
                <a:cs typeface="ＭＳ ゴシック"/>
              </a:rPr>
              <a:t>                   x</a:t>
            </a:r>
            <a:r>
              <a:rPr lang="en-US" altLang="ja-JP" sz="1200" dirty="0">
                <a:solidFill>
                  <a:schemeClr val="tx1"/>
                </a:solidFill>
                <a:latin typeface="ＭＳ ゴシック"/>
                <a:ea typeface="ＭＳ ゴシック"/>
                <a:cs typeface="ＭＳ ゴシック"/>
              </a:rPr>
              <a:t>-</a:t>
            </a:r>
            <a:r>
              <a:rPr lang="en-US" altLang="ja-JP" sz="1200" dirty="0" err="1">
                <a:solidFill>
                  <a:schemeClr val="tx1"/>
                </a:solidFill>
                <a:latin typeface="ＭＳ ゴシック"/>
                <a:ea typeface="ＭＳ ゴシック"/>
                <a:cs typeface="ＭＳ ゴシック"/>
              </a:rPr>
              <a:t>ng</a:t>
            </a:r>
            <a:r>
              <a:rPr lang="en-US" altLang="ja-JP" sz="1200" dirty="0">
                <a:solidFill>
                  <a:schemeClr val="tx1"/>
                </a:solidFill>
                <a:latin typeface="ＭＳ ゴシック"/>
                <a:ea typeface="ＭＳ ゴシック"/>
                <a:cs typeface="ＭＳ ゴシック"/>
              </a:rPr>
              <a:t>-hide="</a:t>
            </a:r>
            <a:r>
              <a:rPr lang="en-US" altLang="ja-JP" sz="1200" dirty="0" err="1">
                <a:solidFill>
                  <a:schemeClr val="tx1"/>
                </a:solidFill>
                <a:latin typeface="ＭＳ ゴシック"/>
                <a:ea typeface="ＭＳ ゴシック"/>
                <a:cs typeface="ＭＳ ゴシック"/>
              </a:rPr>
              <a:t>detailDialog.isNew</a:t>
            </a:r>
            <a:r>
              <a:rPr lang="en-US" altLang="ja-JP" sz="1200" dirty="0">
                <a:solidFill>
                  <a:schemeClr val="tx1"/>
                </a:solidFill>
                <a:latin typeface="ＭＳ ゴシック"/>
                <a:ea typeface="ＭＳ ゴシック"/>
                <a:cs typeface="ＭＳ ゴシック"/>
              </a:rPr>
              <a:t>" value="</a:t>
            </a:r>
            <a:r>
              <a:rPr lang="ja-JP" altLang="en-US" sz="1200" dirty="0">
                <a:solidFill>
                  <a:schemeClr val="tx1"/>
                </a:solidFill>
                <a:latin typeface="ＭＳ ゴシック"/>
                <a:ea typeface="ＭＳ ゴシック"/>
                <a:cs typeface="ＭＳ ゴシック"/>
              </a:rPr>
              <a:t>削除</a:t>
            </a:r>
            <a:r>
              <a:rPr lang="en-US" altLang="ja-JP" sz="1200" dirty="0">
                <a:solidFill>
                  <a:schemeClr val="tx1"/>
                </a:solidFill>
                <a:latin typeface="ＭＳ ゴシック"/>
                <a:ea typeface="ＭＳ ゴシック"/>
                <a:cs typeface="ＭＳ ゴシック"/>
              </a:rPr>
              <a:t>" </a:t>
            </a:r>
          </a:p>
          <a:p>
            <a:pPr marL="0" indent="0">
              <a:spcBef>
                <a:spcPts val="0"/>
              </a:spcBef>
              <a:spcAft>
                <a:spcPts val="0"/>
              </a:spcAft>
              <a:buNone/>
            </a:pPr>
            <a:r>
              <a:rPr lang="en-US" altLang="ja-JP" sz="1200" dirty="0">
                <a:solidFill>
                  <a:schemeClr val="tx1"/>
                </a:solidFill>
                <a:latin typeface="ＭＳ ゴシック"/>
                <a:ea typeface="ＭＳ ゴシック"/>
                <a:cs typeface="ＭＳ ゴシック"/>
              </a:rPr>
              <a:t>                    x-</a:t>
            </a:r>
            <a:r>
              <a:rPr lang="en-US" altLang="ja-JP" sz="1200" dirty="0" err="1">
                <a:solidFill>
                  <a:schemeClr val="tx1"/>
                </a:solidFill>
                <a:latin typeface="ＭＳ ゴシック"/>
                <a:ea typeface="ＭＳ ゴシック"/>
                <a:cs typeface="ＭＳ ゴシック"/>
              </a:rPr>
              <a:t>ng</a:t>
            </a:r>
            <a:r>
              <a:rPr lang="en-US" altLang="ja-JP" sz="1200" dirty="0">
                <a:solidFill>
                  <a:schemeClr val="tx1"/>
                </a:solidFill>
                <a:latin typeface="ＭＳ ゴシック"/>
                <a:ea typeface="ＭＳ ゴシック"/>
                <a:cs typeface="ＭＳ ゴシック"/>
              </a:rPr>
              <a:t>-click="</a:t>
            </a:r>
            <a:r>
              <a:rPr lang="en-US" altLang="ja-JP" sz="1200" dirty="0" err="1">
                <a:solidFill>
                  <a:schemeClr val="tx1"/>
                </a:solidFill>
                <a:latin typeface="ＭＳ ゴシック"/>
                <a:ea typeface="ＭＳ ゴシック"/>
                <a:cs typeface="ＭＳ ゴシック"/>
              </a:rPr>
              <a:t>closeDetailDialog</a:t>
            </a:r>
            <a:r>
              <a:rPr lang="en-US" altLang="ja-JP" sz="1200" dirty="0">
                <a:solidFill>
                  <a:schemeClr val="tx1"/>
                </a:solidFill>
                <a:latin typeface="ＭＳ ゴシック"/>
                <a:ea typeface="ＭＳ ゴシック"/>
                <a:cs typeface="ＭＳ ゴシック"/>
              </a:rPr>
              <a:t>(</a:t>
            </a:r>
            <a:r>
              <a:rPr lang="en-US" altLang="ja-JP" sz="1200" dirty="0" err="1">
                <a:solidFill>
                  <a:schemeClr val="tx1"/>
                </a:solidFill>
                <a:latin typeface="ＭＳ ゴシック"/>
                <a:ea typeface="ＭＳ ゴシック"/>
                <a:cs typeface="ＭＳ ゴシック"/>
              </a:rPr>
              <a:t>EditType.Delete</a:t>
            </a:r>
            <a:r>
              <a:rPr lang="en-US" altLang="ja-JP" sz="1200" dirty="0">
                <a:solidFill>
                  <a:schemeClr val="tx1"/>
                </a:solidFill>
                <a:latin typeface="ＭＳ ゴシック"/>
                <a:ea typeface="ＭＳ ゴシック"/>
                <a:cs typeface="ＭＳ ゴシック"/>
              </a:rPr>
              <a:t>)" /&gt;</a:t>
            </a:r>
          </a:p>
          <a:p>
            <a:pPr marL="0" indent="0">
              <a:spcBef>
                <a:spcPts val="0"/>
              </a:spcBef>
              <a:spcAft>
                <a:spcPts val="0"/>
              </a:spcAft>
              <a:buNone/>
            </a:pPr>
            <a:r>
              <a:rPr lang="en-US" altLang="ja-JP" sz="1200" dirty="0">
                <a:solidFill>
                  <a:schemeClr val="bg1">
                    <a:lumMod val="50000"/>
                  </a:schemeClr>
                </a:solidFill>
                <a:latin typeface="ＭＳ ゴシック"/>
                <a:ea typeface="ＭＳ ゴシック"/>
                <a:cs typeface="ＭＳ ゴシック"/>
              </a:rPr>
              <a:t>            &lt;/div&gt;</a:t>
            </a:r>
          </a:p>
          <a:p>
            <a:pPr marL="0" indent="0">
              <a:spcBef>
                <a:spcPts val="0"/>
              </a:spcBef>
              <a:spcAft>
                <a:spcPts val="0"/>
              </a:spcAft>
              <a:buNone/>
            </a:pPr>
            <a:r>
              <a:rPr lang="en-US" altLang="ja-JP" sz="1200" dirty="0">
                <a:solidFill>
                  <a:schemeClr val="bg1">
                    <a:lumMod val="50000"/>
                  </a:schemeClr>
                </a:solidFill>
                <a:latin typeface="ＭＳ ゴシック"/>
                <a:ea typeface="ＭＳ ゴシック"/>
                <a:cs typeface="ＭＳ ゴシック"/>
              </a:rPr>
              <a:t>            &lt;div class="col-md-offset-3 col-md-6"&gt;</a:t>
            </a:r>
          </a:p>
          <a:p>
            <a:pPr marL="0" indent="0">
              <a:spcBef>
                <a:spcPts val="0"/>
              </a:spcBef>
              <a:spcAft>
                <a:spcPts val="0"/>
              </a:spcAft>
              <a:buNone/>
            </a:pPr>
            <a:r>
              <a:rPr lang="en-US" altLang="ja-JP" sz="1200" dirty="0">
                <a:solidFill>
                  <a:schemeClr val="bg1">
                    <a:lumMod val="50000"/>
                  </a:schemeClr>
                </a:solidFill>
                <a:latin typeface="ＭＳ ゴシック"/>
                <a:ea typeface="ＭＳ ゴシック"/>
                <a:cs typeface="ＭＳ ゴシック"/>
              </a:rPr>
              <a:t>                &lt;input type="button" class="</a:t>
            </a:r>
            <a:r>
              <a:rPr lang="en-US" altLang="ja-JP" sz="1200" dirty="0" err="1">
                <a:solidFill>
                  <a:schemeClr val="bg1">
                    <a:lumMod val="50000"/>
                  </a:schemeClr>
                </a:solidFill>
                <a:latin typeface="ＭＳ ゴシック"/>
                <a:ea typeface="ＭＳ ゴシック"/>
                <a:cs typeface="ＭＳ ゴシック"/>
              </a:rPr>
              <a:t>btn</a:t>
            </a:r>
            <a:r>
              <a:rPr lang="en-US" altLang="ja-JP" sz="1200" dirty="0">
                <a:solidFill>
                  <a:schemeClr val="bg1">
                    <a:lumMod val="50000"/>
                  </a:schemeClr>
                </a:solidFill>
                <a:latin typeface="ＭＳ ゴシック"/>
                <a:ea typeface="ＭＳ ゴシック"/>
                <a:cs typeface="ＭＳ ゴシック"/>
              </a:rPr>
              <a:t> </a:t>
            </a:r>
            <a:r>
              <a:rPr lang="en-US" altLang="ja-JP" sz="1200" dirty="0" err="1">
                <a:solidFill>
                  <a:schemeClr val="bg1">
                    <a:lumMod val="50000"/>
                  </a:schemeClr>
                </a:solidFill>
                <a:latin typeface="ＭＳ ゴシック"/>
                <a:ea typeface="ＭＳ ゴシック"/>
                <a:cs typeface="ＭＳ ゴシック"/>
              </a:rPr>
              <a:t>btn</a:t>
            </a:r>
            <a:r>
              <a:rPr lang="en-US" altLang="ja-JP" sz="1200" dirty="0">
                <a:solidFill>
                  <a:schemeClr val="bg1">
                    <a:lumMod val="50000"/>
                  </a:schemeClr>
                </a:solidFill>
                <a:latin typeface="ＭＳ ゴシック"/>
                <a:ea typeface="ＭＳ ゴシック"/>
                <a:cs typeface="ＭＳ ゴシック"/>
              </a:rPr>
              <a:t>-primary" style="width: 48%" </a:t>
            </a:r>
            <a:endParaRPr lang="en-US" altLang="ja-JP" sz="1200"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200" dirty="0">
                <a:solidFill>
                  <a:schemeClr val="bg1">
                    <a:lumMod val="50000"/>
                  </a:schemeClr>
                </a:solidFill>
                <a:latin typeface="ＭＳ ゴシック"/>
                <a:ea typeface="ＭＳ ゴシック"/>
                <a:cs typeface="ＭＳ ゴシック"/>
              </a:rPr>
              <a:t> </a:t>
            </a:r>
            <a:r>
              <a:rPr lang="en-US" altLang="ja-JP" sz="1200" dirty="0" smtClean="0">
                <a:solidFill>
                  <a:schemeClr val="bg1">
                    <a:lumMod val="50000"/>
                  </a:schemeClr>
                </a:solidFill>
                <a:latin typeface="ＭＳ ゴシック"/>
                <a:ea typeface="ＭＳ ゴシック"/>
                <a:cs typeface="ＭＳ ゴシック"/>
              </a:rPr>
              <a:t>                   x</a:t>
            </a:r>
            <a:r>
              <a:rPr lang="en-US" altLang="ja-JP" sz="1200" dirty="0">
                <a:solidFill>
                  <a:schemeClr val="bg1">
                    <a:lumMod val="50000"/>
                  </a:schemeClr>
                </a:solidFill>
                <a:latin typeface="ＭＳ ゴシック"/>
                <a:ea typeface="ＭＳ ゴシック"/>
                <a:cs typeface="ＭＳ ゴシック"/>
              </a:rPr>
              <a:t>-</a:t>
            </a:r>
            <a:r>
              <a:rPr lang="en-US" altLang="ja-JP" sz="1200" dirty="0" err="1">
                <a:solidFill>
                  <a:schemeClr val="bg1">
                    <a:lumMod val="50000"/>
                  </a:schemeClr>
                </a:solidFill>
                <a:latin typeface="ＭＳ ゴシック"/>
                <a:ea typeface="ＭＳ ゴシック"/>
                <a:cs typeface="ＭＳ ゴシック"/>
              </a:rPr>
              <a:t>ng</a:t>
            </a:r>
            <a:r>
              <a:rPr lang="en-US" altLang="ja-JP" sz="1200" dirty="0">
                <a:solidFill>
                  <a:schemeClr val="bg1">
                    <a:lumMod val="50000"/>
                  </a:schemeClr>
                </a:solidFill>
                <a:latin typeface="ＭＳ ゴシック"/>
                <a:ea typeface="ＭＳ ゴシック"/>
                <a:cs typeface="ＭＳ ゴシック"/>
              </a:rPr>
              <a:t>-click="</a:t>
            </a:r>
            <a:r>
              <a:rPr lang="en-US" altLang="ja-JP" sz="1200" dirty="0" err="1">
                <a:solidFill>
                  <a:schemeClr val="bg1">
                    <a:lumMod val="50000"/>
                  </a:schemeClr>
                </a:solidFill>
                <a:latin typeface="ＭＳ ゴシック"/>
                <a:ea typeface="ＭＳ ゴシック"/>
                <a:cs typeface="ＭＳ ゴシック"/>
              </a:rPr>
              <a:t>dismissDetailDialog</a:t>
            </a:r>
            <a:r>
              <a:rPr lang="en-US" altLang="ja-JP" sz="1200" dirty="0">
                <a:solidFill>
                  <a:schemeClr val="bg1">
                    <a:lumMod val="50000"/>
                  </a:schemeClr>
                </a:solidFill>
                <a:latin typeface="ＭＳ ゴシック"/>
                <a:ea typeface="ＭＳ ゴシック"/>
                <a:cs typeface="ＭＳ ゴシック"/>
              </a:rPr>
              <a:t>()" value="</a:t>
            </a:r>
            <a:r>
              <a:rPr lang="ja-JP" altLang="en-US" sz="1200" dirty="0">
                <a:solidFill>
                  <a:schemeClr val="bg1">
                    <a:lumMod val="50000"/>
                  </a:schemeClr>
                </a:solidFill>
                <a:latin typeface="ＭＳ ゴシック"/>
                <a:ea typeface="ＭＳ ゴシック"/>
                <a:cs typeface="ＭＳ ゴシック"/>
              </a:rPr>
              <a:t>キャンセル</a:t>
            </a:r>
            <a:r>
              <a:rPr lang="en-US" altLang="ja-JP" sz="1200" dirty="0">
                <a:solidFill>
                  <a:schemeClr val="bg1">
                    <a:lumMod val="50000"/>
                  </a:schemeClr>
                </a:solidFill>
                <a:latin typeface="ＭＳ ゴシック"/>
                <a:ea typeface="ＭＳ ゴシック"/>
                <a:cs typeface="ＭＳ ゴシック"/>
              </a:rPr>
              <a:t>" /&gt;</a:t>
            </a:r>
          </a:p>
          <a:p>
            <a:pPr marL="0" indent="0">
              <a:spcBef>
                <a:spcPts val="0"/>
              </a:spcBef>
              <a:spcAft>
                <a:spcPts val="0"/>
              </a:spcAft>
              <a:buNone/>
            </a:pPr>
            <a:r>
              <a:rPr lang="en-US" altLang="ja-JP" sz="1200" dirty="0">
                <a:solidFill>
                  <a:schemeClr val="bg1">
                    <a:lumMod val="50000"/>
                  </a:schemeClr>
                </a:solidFill>
                <a:latin typeface="ＭＳ ゴシック"/>
                <a:ea typeface="ＭＳ ゴシック"/>
                <a:cs typeface="ＭＳ ゴシック"/>
              </a:rPr>
              <a:t>                &lt;input type="button" class="</a:t>
            </a:r>
            <a:r>
              <a:rPr lang="en-US" altLang="ja-JP" sz="1200" dirty="0" err="1">
                <a:solidFill>
                  <a:schemeClr val="bg1">
                    <a:lumMod val="50000"/>
                  </a:schemeClr>
                </a:solidFill>
                <a:latin typeface="ＭＳ ゴシック"/>
                <a:ea typeface="ＭＳ ゴシック"/>
                <a:cs typeface="ＭＳ ゴシック"/>
              </a:rPr>
              <a:t>btn</a:t>
            </a:r>
            <a:r>
              <a:rPr lang="en-US" altLang="ja-JP" sz="1200" dirty="0">
                <a:solidFill>
                  <a:schemeClr val="bg1">
                    <a:lumMod val="50000"/>
                  </a:schemeClr>
                </a:solidFill>
                <a:latin typeface="ＭＳ ゴシック"/>
                <a:ea typeface="ＭＳ ゴシック"/>
                <a:cs typeface="ＭＳ ゴシック"/>
              </a:rPr>
              <a:t> </a:t>
            </a:r>
            <a:r>
              <a:rPr lang="en-US" altLang="ja-JP" sz="1200" dirty="0" err="1">
                <a:solidFill>
                  <a:schemeClr val="bg1">
                    <a:lumMod val="50000"/>
                  </a:schemeClr>
                </a:solidFill>
                <a:latin typeface="ＭＳ ゴシック"/>
                <a:ea typeface="ＭＳ ゴシック"/>
                <a:cs typeface="ＭＳ ゴシック"/>
              </a:rPr>
              <a:t>btn</a:t>
            </a:r>
            <a:r>
              <a:rPr lang="en-US" altLang="ja-JP" sz="1200" dirty="0">
                <a:solidFill>
                  <a:schemeClr val="bg1">
                    <a:lumMod val="50000"/>
                  </a:schemeClr>
                </a:solidFill>
                <a:latin typeface="ＭＳ ゴシック"/>
                <a:ea typeface="ＭＳ ゴシック"/>
                <a:cs typeface="ＭＳ ゴシック"/>
              </a:rPr>
              <a:t>-primary pull-right" style="width: 48%" </a:t>
            </a:r>
            <a:endParaRPr lang="en-US" altLang="ja-JP" sz="1200" dirty="0" smtClean="0">
              <a:solidFill>
                <a:schemeClr val="bg1">
                  <a:lumMod val="50000"/>
                </a:schemeClr>
              </a:solidFill>
              <a:latin typeface="ＭＳ ゴシック"/>
              <a:ea typeface="ＭＳ ゴシック"/>
              <a:cs typeface="ＭＳ ゴシック"/>
            </a:endParaRPr>
          </a:p>
          <a:p>
            <a:pPr marL="0" indent="0">
              <a:spcBef>
                <a:spcPts val="0"/>
              </a:spcBef>
              <a:spcAft>
                <a:spcPts val="0"/>
              </a:spcAft>
              <a:buNone/>
            </a:pPr>
            <a:r>
              <a:rPr lang="en-US" altLang="ja-JP" sz="1200" dirty="0" smtClean="0">
                <a:solidFill>
                  <a:schemeClr val="bg1">
                    <a:lumMod val="50000"/>
                  </a:schemeClr>
                </a:solidFill>
                <a:latin typeface="ＭＳ ゴシック"/>
                <a:ea typeface="ＭＳ ゴシック"/>
                <a:cs typeface="ＭＳ ゴシック"/>
              </a:rPr>
              <a:t>                    x</a:t>
            </a:r>
            <a:r>
              <a:rPr lang="en-US" altLang="ja-JP" sz="1200" dirty="0">
                <a:solidFill>
                  <a:schemeClr val="bg1">
                    <a:lumMod val="50000"/>
                  </a:schemeClr>
                </a:solidFill>
                <a:latin typeface="ＭＳ ゴシック"/>
                <a:ea typeface="ＭＳ ゴシック"/>
                <a:cs typeface="ＭＳ ゴシック"/>
              </a:rPr>
              <a:t>-</a:t>
            </a:r>
            <a:r>
              <a:rPr lang="en-US" altLang="ja-JP" sz="1200" dirty="0" err="1">
                <a:solidFill>
                  <a:schemeClr val="bg1">
                    <a:lumMod val="50000"/>
                  </a:schemeClr>
                </a:solidFill>
                <a:latin typeface="ＭＳ ゴシック"/>
                <a:ea typeface="ＭＳ ゴシック"/>
                <a:cs typeface="ＭＳ ゴシック"/>
              </a:rPr>
              <a:t>ng</a:t>
            </a:r>
            <a:r>
              <a:rPr lang="en-US" altLang="ja-JP" sz="1200" dirty="0">
                <a:solidFill>
                  <a:schemeClr val="bg1">
                    <a:lumMod val="50000"/>
                  </a:schemeClr>
                </a:solidFill>
                <a:latin typeface="ＭＳ ゴシック"/>
                <a:ea typeface="ＭＳ ゴシック"/>
                <a:cs typeface="ＭＳ ゴシック"/>
              </a:rPr>
              <a:t>-disabled="</a:t>
            </a:r>
            <a:r>
              <a:rPr lang="en-US" altLang="ja-JP" sz="1200" dirty="0" err="1">
                <a:solidFill>
                  <a:schemeClr val="bg1">
                    <a:lumMod val="50000"/>
                  </a:schemeClr>
                </a:solidFill>
                <a:latin typeface="ＭＳ ゴシック"/>
                <a:ea typeface="ＭＳ ゴシック"/>
                <a:cs typeface="ＭＳ ゴシック"/>
              </a:rPr>
              <a:t>customerForm</a:t>
            </a:r>
            <a:r>
              <a:rPr lang="en-US" altLang="ja-JP" sz="1200" dirty="0">
                <a:solidFill>
                  <a:schemeClr val="bg1">
                    <a:lumMod val="50000"/>
                  </a:schemeClr>
                </a:solidFill>
                <a:latin typeface="ＭＳ ゴシック"/>
                <a:ea typeface="ＭＳ ゴシック"/>
                <a:cs typeface="ＭＳ ゴシック"/>
              </a:rPr>
              <a:t>.$invalid" value="</a:t>
            </a:r>
            <a:r>
              <a:rPr lang="ja-JP" altLang="en-US" sz="1200" dirty="0">
                <a:solidFill>
                  <a:schemeClr val="bg1">
                    <a:lumMod val="50000"/>
                  </a:schemeClr>
                </a:solidFill>
                <a:latin typeface="ＭＳ ゴシック"/>
                <a:ea typeface="ＭＳ ゴシック"/>
                <a:cs typeface="ＭＳ ゴシック"/>
              </a:rPr>
              <a:t>保存</a:t>
            </a:r>
            <a:r>
              <a:rPr lang="en-US" altLang="ja-JP" sz="1200" dirty="0">
                <a:solidFill>
                  <a:schemeClr val="bg1">
                    <a:lumMod val="50000"/>
                  </a:schemeClr>
                </a:solidFill>
                <a:latin typeface="ＭＳ ゴシック"/>
                <a:ea typeface="ＭＳ ゴシック"/>
                <a:cs typeface="ＭＳ ゴシック"/>
              </a:rPr>
              <a:t>"</a:t>
            </a:r>
          </a:p>
          <a:p>
            <a:pPr marL="0" indent="0">
              <a:spcBef>
                <a:spcPts val="0"/>
              </a:spcBef>
              <a:spcAft>
                <a:spcPts val="0"/>
              </a:spcAft>
              <a:buNone/>
            </a:pPr>
            <a:r>
              <a:rPr lang="en-US" altLang="ja-JP" sz="1200" dirty="0">
                <a:solidFill>
                  <a:srgbClr val="1C1C1C"/>
                </a:solidFill>
                <a:latin typeface="ＭＳ ゴシック"/>
                <a:ea typeface="ＭＳ ゴシック"/>
                <a:cs typeface="ＭＳ ゴシック"/>
              </a:rPr>
              <a:t>                    x-</a:t>
            </a:r>
            <a:r>
              <a:rPr lang="en-US" altLang="ja-JP" sz="1200" dirty="0" err="1">
                <a:solidFill>
                  <a:srgbClr val="1C1C1C"/>
                </a:solidFill>
                <a:latin typeface="ＭＳ ゴシック"/>
                <a:ea typeface="ＭＳ ゴシック"/>
                <a:cs typeface="ＭＳ ゴシック"/>
              </a:rPr>
              <a:t>ng</a:t>
            </a:r>
            <a:r>
              <a:rPr lang="en-US" altLang="ja-JP" sz="1200" dirty="0">
                <a:solidFill>
                  <a:srgbClr val="1C1C1C"/>
                </a:solidFill>
                <a:latin typeface="ＭＳ ゴシック"/>
                <a:ea typeface="ＭＳ ゴシック"/>
                <a:cs typeface="ＭＳ ゴシック"/>
              </a:rPr>
              <a:t>-click="</a:t>
            </a:r>
            <a:r>
              <a:rPr lang="en-US" altLang="ja-JP" sz="1200" dirty="0" err="1">
                <a:solidFill>
                  <a:srgbClr val="1C1C1C"/>
                </a:solidFill>
                <a:latin typeface="ＭＳ ゴシック"/>
                <a:ea typeface="ＭＳ ゴシック"/>
                <a:cs typeface="ＭＳ ゴシック"/>
              </a:rPr>
              <a:t>closeDetailDialog</a:t>
            </a:r>
            <a:r>
              <a:rPr lang="en-US" altLang="ja-JP" sz="1200" dirty="0">
                <a:solidFill>
                  <a:srgbClr val="1C1C1C"/>
                </a:solidFill>
                <a:latin typeface="ＭＳ ゴシック"/>
                <a:ea typeface="ＭＳ ゴシック"/>
                <a:cs typeface="ＭＳ ゴシック"/>
              </a:rPr>
              <a:t>(</a:t>
            </a:r>
            <a:r>
              <a:rPr lang="en-US" altLang="ja-JP" sz="1200" dirty="0" err="1">
                <a:solidFill>
                  <a:srgbClr val="1C1C1C"/>
                </a:solidFill>
                <a:latin typeface="ＭＳ ゴシック"/>
                <a:ea typeface="ＭＳ ゴシック"/>
                <a:cs typeface="ＭＳ ゴシック"/>
              </a:rPr>
              <a:t>detailDialog.isNew</a:t>
            </a:r>
            <a:r>
              <a:rPr lang="en-US" altLang="ja-JP" sz="1200" dirty="0">
                <a:solidFill>
                  <a:srgbClr val="1C1C1C"/>
                </a:solidFill>
                <a:latin typeface="ＭＳ ゴシック"/>
                <a:ea typeface="ＭＳ ゴシック"/>
                <a:cs typeface="ＭＳ ゴシック"/>
              </a:rPr>
              <a:t> ? </a:t>
            </a:r>
            <a:r>
              <a:rPr lang="en-US" altLang="ja-JP" sz="1200" dirty="0" err="1">
                <a:solidFill>
                  <a:srgbClr val="1C1C1C"/>
                </a:solidFill>
                <a:latin typeface="ＭＳ ゴシック"/>
                <a:ea typeface="ＭＳ ゴシック"/>
                <a:cs typeface="ＭＳ ゴシック"/>
              </a:rPr>
              <a:t>EditType.Create</a:t>
            </a:r>
            <a:r>
              <a:rPr lang="en-US" altLang="ja-JP" sz="1200" dirty="0">
                <a:solidFill>
                  <a:srgbClr val="1C1C1C"/>
                </a:solidFill>
                <a:latin typeface="ＭＳ ゴシック"/>
                <a:ea typeface="ＭＳ ゴシック"/>
                <a:cs typeface="ＭＳ ゴシック"/>
              </a:rPr>
              <a:t> : </a:t>
            </a:r>
            <a:r>
              <a:rPr lang="en-US" altLang="ja-JP" sz="1200" dirty="0" err="1">
                <a:solidFill>
                  <a:srgbClr val="1C1C1C"/>
                </a:solidFill>
                <a:latin typeface="ＭＳ ゴシック"/>
                <a:ea typeface="ＭＳ ゴシック"/>
                <a:cs typeface="ＭＳ ゴシック"/>
              </a:rPr>
              <a:t>EditType.Update</a:t>
            </a:r>
            <a:r>
              <a:rPr lang="en-US" altLang="ja-JP" sz="1200" dirty="0">
                <a:solidFill>
                  <a:srgbClr val="1C1C1C"/>
                </a:solidFill>
                <a:latin typeface="ＭＳ ゴシック"/>
                <a:ea typeface="ＭＳ ゴシック"/>
                <a:cs typeface="ＭＳ ゴシック"/>
              </a:rPr>
              <a:t>)" </a:t>
            </a:r>
            <a:r>
              <a:rPr lang="en-US" altLang="ja-JP" sz="1200" dirty="0">
                <a:solidFill>
                  <a:srgbClr val="7F7F7F"/>
                </a:solidFill>
                <a:latin typeface="ＭＳ ゴシック"/>
                <a:ea typeface="ＭＳ ゴシック"/>
                <a:cs typeface="ＭＳ ゴシック"/>
              </a:rPr>
              <a:t>/&gt;</a:t>
            </a:r>
          </a:p>
          <a:p>
            <a:pPr marL="0" indent="0">
              <a:spcBef>
                <a:spcPts val="0"/>
              </a:spcBef>
              <a:spcAft>
                <a:spcPts val="0"/>
              </a:spcAft>
              <a:buNone/>
            </a:pPr>
            <a:r>
              <a:rPr lang="en-US" altLang="ja-JP" sz="1200" dirty="0">
                <a:solidFill>
                  <a:schemeClr val="bg1">
                    <a:lumMod val="50000"/>
                  </a:schemeClr>
                </a:solidFill>
                <a:latin typeface="ＭＳ ゴシック"/>
                <a:ea typeface="ＭＳ ゴシック"/>
                <a:cs typeface="ＭＳ ゴシック"/>
              </a:rPr>
              <a:t>            &lt;/div&gt;</a:t>
            </a:r>
          </a:p>
          <a:p>
            <a:pPr marL="0" indent="0">
              <a:spcBef>
                <a:spcPts val="0"/>
              </a:spcBef>
              <a:spcAft>
                <a:spcPts val="0"/>
              </a:spcAft>
              <a:buNone/>
            </a:pPr>
            <a:r>
              <a:rPr lang="en-US" altLang="ja-JP" sz="1200" dirty="0">
                <a:solidFill>
                  <a:schemeClr val="bg1">
                    <a:lumMod val="50000"/>
                  </a:schemeClr>
                </a:solidFill>
                <a:latin typeface="ＭＳ ゴシック"/>
                <a:ea typeface="ＭＳ ゴシック"/>
                <a:cs typeface="ＭＳ ゴシック"/>
              </a:rPr>
              <a:t>        &lt;/div&gt;</a:t>
            </a:r>
          </a:p>
          <a:p>
            <a:pPr marL="0" indent="0">
              <a:spcBef>
                <a:spcPts val="0"/>
              </a:spcBef>
              <a:spcAft>
                <a:spcPts val="0"/>
              </a:spcAft>
              <a:buNone/>
            </a:pPr>
            <a:r>
              <a:rPr lang="en-US" altLang="ja-JP" sz="1200" dirty="0">
                <a:solidFill>
                  <a:schemeClr val="bg1">
                    <a:lumMod val="50000"/>
                  </a:schemeClr>
                </a:solidFill>
                <a:latin typeface="ＭＳ ゴシック"/>
                <a:ea typeface="ＭＳ ゴシック"/>
                <a:cs typeface="ＭＳ ゴシック"/>
              </a:rPr>
              <a:t>    &lt;/div&gt;</a:t>
            </a:r>
          </a:p>
          <a:p>
            <a:pPr marL="0" indent="0">
              <a:spcBef>
                <a:spcPts val="0"/>
              </a:spcBef>
              <a:spcAft>
                <a:spcPts val="0"/>
              </a:spcAft>
              <a:buNone/>
            </a:pPr>
            <a:r>
              <a:rPr lang="en-US" altLang="ja-JP" sz="1200" dirty="0">
                <a:solidFill>
                  <a:schemeClr val="bg1">
                    <a:lumMod val="50000"/>
                  </a:schemeClr>
                </a:solidFill>
                <a:latin typeface="ＭＳ ゴシック"/>
                <a:ea typeface="ＭＳ ゴシック"/>
                <a:cs typeface="ＭＳ ゴシック"/>
              </a:rPr>
              <a:t>&lt;/div&gt;</a:t>
            </a:r>
            <a:endParaRPr kumimoji="1" lang="ja-JP" altLang="en-US" sz="1200" dirty="0">
              <a:solidFill>
                <a:schemeClr val="bg1">
                  <a:lumMod val="50000"/>
                </a:schemeClr>
              </a:solidFill>
              <a:latin typeface="ＭＳ ゴシック"/>
              <a:ea typeface="ＭＳ ゴシック"/>
              <a:cs typeface="ＭＳ ゴシック"/>
            </a:endParaRPr>
          </a:p>
        </p:txBody>
      </p:sp>
      <p:sp>
        <p:nvSpPr>
          <p:cNvPr id="4" name="テキスト ボックス 3"/>
          <p:cNvSpPr txBox="1"/>
          <p:nvPr/>
        </p:nvSpPr>
        <p:spPr>
          <a:xfrm>
            <a:off x="432171" y="1217048"/>
            <a:ext cx="5405333" cy="369332"/>
          </a:xfrm>
          <a:prstGeom prst="rect">
            <a:avLst/>
          </a:prstGeom>
          <a:noFill/>
        </p:spPr>
        <p:txBody>
          <a:bodyPr wrap="none" rtlCol="0">
            <a:spAutoFit/>
          </a:bodyPr>
          <a:lstStyle/>
          <a:p>
            <a:r>
              <a:rPr kumimoji="1" lang="en-US" altLang="ja-JP" dirty="0" smtClean="0">
                <a:latin typeface="+mn-ea"/>
                <a:ea typeface="+mn-ea"/>
              </a:rPr>
              <a:t>components/simple-crud/</a:t>
            </a:r>
            <a:r>
              <a:rPr kumimoji="1" lang="en-US" altLang="ja-JP" dirty="0" err="1" smtClean="0">
                <a:latin typeface="+mn-ea"/>
                <a:ea typeface="+mn-ea"/>
              </a:rPr>
              <a:t>customerDetail.html</a:t>
            </a:r>
            <a:endParaRPr kumimoji="1" lang="ja-JP" altLang="en-US" dirty="0">
              <a:latin typeface="+mn-ea"/>
              <a:ea typeface="+mn-ea"/>
            </a:endParaRPr>
          </a:p>
        </p:txBody>
      </p:sp>
      <p:sp>
        <p:nvSpPr>
          <p:cNvPr id="5" name="正方形/長方形 4"/>
          <p:cNvSpPr/>
          <p:nvPr/>
        </p:nvSpPr>
        <p:spPr>
          <a:xfrm>
            <a:off x="1525838" y="2848591"/>
            <a:ext cx="4311665" cy="626158"/>
          </a:xfrm>
          <a:prstGeom prst="rect">
            <a:avLst/>
          </a:prstGeom>
          <a:noFill/>
          <a:ln>
            <a:solidFill>
              <a:srgbClr val="154EC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p>
            <a:pPr algn="ctr">
              <a:lnSpc>
                <a:spcPct val="120000"/>
              </a:lnSpc>
            </a:pPr>
            <a:endParaRPr kumimoji="1" lang="ja-JP" altLang="en-US" sz="1400" dirty="0" smtClean="0">
              <a:solidFill>
                <a:schemeClr val="tx1">
                  <a:lumMod val="90000"/>
                  <a:lumOff val="10000"/>
                </a:schemeClr>
              </a:solidFill>
            </a:endParaRPr>
          </a:p>
        </p:txBody>
      </p:sp>
      <p:sp>
        <p:nvSpPr>
          <p:cNvPr id="6" name="四角形吹き出し 5"/>
          <p:cNvSpPr/>
          <p:nvPr/>
        </p:nvSpPr>
        <p:spPr>
          <a:xfrm>
            <a:off x="6230340" y="1790290"/>
            <a:ext cx="2456460" cy="1043135"/>
          </a:xfrm>
          <a:prstGeom prst="wedgeRectCallout">
            <a:avLst>
              <a:gd name="adj1" fmla="val -71894"/>
              <a:gd name="adj2" fmla="val 45708"/>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62500" lnSpcReduction="20000"/>
          </a:bodyPr>
          <a:lstStyle/>
          <a:p>
            <a:pPr marL="88900" indent="-88900">
              <a:lnSpc>
                <a:spcPct val="120000"/>
              </a:lnSpc>
              <a:buFont typeface="Arial"/>
              <a:buChar char="•"/>
            </a:pPr>
            <a:r>
              <a:rPr lang="ja-JP" altLang="en-US" sz="1400" dirty="0" smtClean="0">
                <a:solidFill>
                  <a:schemeClr val="tx1">
                    <a:lumMod val="90000"/>
                    <a:lumOff val="10000"/>
                  </a:schemeClr>
                </a:solidFill>
              </a:rPr>
              <a:t>削除ボタンを追加し、</a:t>
            </a:r>
            <a:r>
              <a:rPr lang="en-US" altLang="ja-JP" sz="1400" dirty="0" err="1" smtClean="0">
                <a:solidFill>
                  <a:schemeClr val="tx1">
                    <a:lumMod val="90000"/>
                    <a:lumOff val="10000"/>
                  </a:schemeClr>
                </a:solidFill>
              </a:rPr>
              <a:t>EditType.Delete</a:t>
            </a:r>
            <a:r>
              <a:rPr lang="ja-JP" altLang="en-US" sz="1400" dirty="0" smtClean="0">
                <a:solidFill>
                  <a:schemeClr val="tx1">
                    <a:lumMod val="90000"/>
                    <a:lumOff val="10000"/>
                  </a:schemeClr>
                </a:solidFill>
              </a:rPr>
              <a:t>で</a:t>
            </a:r>
            <a:r>
              <a:rPr lang="en-US" altLang="ja-JP" sz="1400" dirty="0" err="1" smtClean="0">
                <a:solidFill>
                  <a:schemeClr val="tx1">
                    <a:lumMod val="90000"/>
                    <a:lumOff val="10000"/>
                  </a:schemeClr>
                </a:solidFill>
              </a:rPr>
              <a:t>CustomerController</a:t>
            </a:r>
            <a:r>
              <a:rPr lang="ja-JP" altLang="en-US" sz="1400" dirty="0" smtClean="0">
                <a:solidFill>
                  <a:schemeClr val="tx1">
                    <a:lumMod val="90000"/>
                    <a:lumOff val="10000"/>
                  </a:schemeClr>
                </a:solidFill>
              </a:rPr>
              <a:t>の</a:t>
            </a:r>
            <a:r>
              <a:rPr lang="en-US" altLang="ja-JP" sz="1400" dirty="0" err="1" smtClean="0">
                <a:solidFill>
                  <a:schemeClr val="tx1">
                    <a:lumMod val="90000"/>
                    <a:lumOff val="10000"/>
                  </a:schemeClr>
                </a:solidFill>
              </a:rPr>
              <a:t>closeDetailDialog</a:t>
            </a:r>
            <a:r>
              <a:rPr lang="ja-JP" altLang="en-US" sz="1400" dirty="0" smtClean="0">
                <a:solidFill>
                  <a:schemeClr val="tx1">
                    <a:lumMod val="90000"/>
                    <a:lumOff val="10000"/>
                  </a:schemeClr>
                </a:solidFill>
              </a:rPr>
              <a:t>メソッドを呼び出す</a:t>
            </a:r>
            <a:endParaRPr lang="en-US" altLang="ja-JP" sz="1400" dirty="0">
              <a:solidFill>
                <a:schemeClr val="tx1">
                  <a:lumMod val="90000"/>
                  <a:lumOff val="10000"/>
                </a:schemeClr>
              </a:solidFill>
            </a:endParaRPr>
          </a:p>
          <a:p>
            <a:pPr marL="88900" indent="-88900">
              <a:lnSpc>
                <a:spcPct val="120000"/>
              </a:lnSpc>
              <a:buFont typeface="Arial"/>
              <a:buChar char="•"/>
            </a:pPr>
            <a:r>
              <a:rPr lang="ja-JP" altLang="en-US" sz="1400" dirty="0" smtClean="0">
                <a:solidFill>
                  <a:schemeClr val="tx1">
                    <a:lumMod val="90000"/>
                    <a:lumOff val="10000"/>
                  </a:schemeClr>
                </a:solidFill>
              </a:rPr>
              <a:t>ダイアログが登録として呼び出された場合は、</a:t>
            </a:r>
            <a:r>
              <a:rPr lang="en-US" altLang="ja-JP" sz="1400" dirty="0" err="1" smtClean="0">
                <a:solidFill>
                  <a:schemeClr val="tx1">
                    <a:lumMod val="90000"/>
                    <a:lumOff val="10000"/>
                  </a:schemeClr>
                </a:solidFill>
              </a:rPr>
              <a:t>isNew</a:t>
            </a:r>
            <a:r>
              <a:rPr lang="ja-JP" altLang="en-US" sz="1400" dirty="0" smtClean="0">
                <a:solidFill>
                  <a:schemeClr val="tx1">
                    <a:lumMod val="90000"/>
                    <a:lumOff val="10000"/>
                  </a:schemeClr>
                </a:solidFill>
              </a:rPr>
              <a:t>フラグが</a:t>
            </a:r>
            <a:r>
              <a:rPr lang="en-US" altLang="ja-JP" sz="1400" dirty="0" smtClean="0">
                <a:solidFill>
                  <a:schemeClr val="tx1">
                    <a:lumMod val="90000"/>
                    <a:lumOff val="10000"/>
                  </a:schemeClr>
                </a:solidFill>
              </a:rPr>
              <a:t>true</a:t>
            </a:r>
            <a:r>
              <a:rPr lang="ja-JP" altLang="en-US" sz="1400" dirty="0" smtClean="0">
                <a:solidFill>
                  <a:schemeClr val="tx1">
                    <a:lumMod val="90000"/>
                    <a:lumOff val="10000"/>
                  </a:schemeClr>
                </a:solidFill>
              </a:rPr>
              <a:t>となりボタンは非表示にする</a:t>
            </a:r>
            <a:endParaRPr lang="en-US" altLang="ja-JP" sz="1400" dirty="0" smtClean="0">
              <a:solidFill>
                <a:schemeClr val="tx1">
                  <a:lumMod val="90000"/>
                  <a:lumOff val="10000"/>
                </a:schemeClr>
              </a:solidFill>
            </a:endParaRPr>
          </a:p>
        </p:txBody>
      </p:sp>
      <p:cxnSp>
        <p:nvCxnSpPr>
          <p:cNvPr id="7" name="直線コネクタ 6"/>
          <p:cNvCxnSpPr/>
          <p:nvPr/>
        </p:nvCxnSpPr>
        <p:spPr>
          <a:xfrm>
            <a:off x="1856326" y="4853007"/>
            <a:ext cx="6451991" cy="0"/>
          </a:xfrm>
          <a:prstGeom prst="line">
            <a:avLst/>
          </a:prstGeom>
          <a:ln w="19050" cap="flat" cmpd="sng">
            <a:solidFill>
              <a:srgbClr val="154ECD"/>
            </a:soli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
        <p:nvSpPr>
          <p:cNvPr id="9" name="四角形吹き出し 8"/>
          <p:cNvSpPr/>
          <p:nvPr/>
        </p:nvSpPr>
        <p:spPr>
          <a:xfrm>
            <a:off x="4965587" y="5123253"/>
            <a:ext cx="3342730" cy="1491118"/>
          </a:xfrm>
          <a:prstGeom prst="wedgeRectCallout">
            <a:avLst>
              <a:gd name="adj1" fmla="val -73192"/>
              <a:gd name="adj2" fmla="val -63359"/>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108000" numCol="1" spcCol="0" rtlCol="0" fromWordArt="0" anchor="ctr" anchorCtr="0" forceAA="0" compatLnSpc="1">
            <a:prstTxWarp prst="textNoShape">
              <a:avLst/>
            </a:prstTxWarp>
            <a:normAutofit fontScale="70000" lnSpcReduction="20000"/>
          </a:bodyPr>
          <a:lstStyle/>
          <a:p>
            <a:pPr marL="88900" indent="-88900">
              <a:lnSpc>
                <a:spcPct val="120000"/>
              </a:lnSpc>
              <a:buFont typeface="Arial"/>
              <a:buChar char="•"/>
            </a:pPr>
            <a:r>
              <a:rPr lang="ja-JP" altLang="en-US" sz="1400" dirty="0">
                <a:solidFill>
                  <a:schemeClr val="tx1">
                    <a:lumMod val="90000"/>
                    <a:lumOff val="10000"/>
                  </a:schemeClr>
                </a:solidFill>
              </a:rPr>
              <a:t>ダイアログが登録として呼び出された場合は、</a:t>
            </a:r>
            <a:r>
              <a:rPr lang="en-US" altLang="ja-JP" sz="1400" dirty="0" err="1">
                <a:solidFill>
                  <a:schemeClr val="tx1">
                    <a:lumMod val="90000"/>
                    <a:lumOff val="10000"/>
                  </a:schemeClr>
                </a:solidFill>
              </a:rPr>
              <a:t>isNew</a:t>
            </a:r>
            <a:r>
              <a:rPr lang="ja-JP" altLang="en-US" sz="1400" dirty="0">
                <a:solidFill>
                  <a:schemeClr val="tx1">
                    <a:lumMod val="90000"/>
                    <a:lumOff val="10000"/>
                  </a:schemeClr>
                </a:solidFill>
              </a:rPr>
              <a:t>フラグが</a:t>
            </a:r>
            <a:r>
              <a:rPr lang="en-US" altLang="ja-JP" sz="1400" dirty="0">
                <a:solidFill>
                  <a:schemeClr val="tx1">
                    <a:lumMod val="90000"/>
                    <a:lumOff val="10000"/>
                  </a:schemeClr>
                </a:solidFill>
              </a:rPr>
              <a:t>true</a:t>
            </a:r>
            <a:r>
              <a:rPr lang="ja-JP" altLang="en-US" sz="1400" dirty="0">
                <a:solidFill>
                  <a:schemeClr val="tx1">
                    <a:lumMod val="90000"/>
                    <a:lumOff val="10000"/>
                  </a:schemeClr>
                </a:solidFill>
              </a:rPr>
              <a:t>となるため、</a:t>
            </a:r>
            <a:r>
              <a:rPr lang="en-US" altLang="ja-JP" sz="1400" dirty="0" err="1">
                <a:solidFill>
                  <a:schemeClr val="tx1">
                    <a:lumMod val="90000"/>
                    <a:lumOff val="10000"/>
                  </a:schemeClr>
                </a:solidFill>
              </a:rPr>
              <a:t>EditType.Create</a:t>
            </a:r>
            <a:r>
              <a:rPr lang="ja-JP" altLang="en-US" sz="1400" dirty="0">
                <a:solidFill>
                  <a:schemeClr val="tx1">
                    <a:lumMod val="90000"/>
                    <a:lumOff val="10000"/>
                  </a:schemeClr>
                </a:solidFill>
              </a:rPr>
              <a:t>として</a:t>
            </a:r>
            <a:r>
              <a:rPr lang="en-US" altLang="ja-JP" sz="1400" dirty="0" err="1">
                <a:solidFill>
                  <a:schemeClr val="tx1">
                    <a:lumMod val="90000"/>
                    <a:lumOff val="10000"/>
                  </a:schemeClr>
                </a:solidFill>
              </a:rPr>
              <a:t>CustomerController</a:t>
            </a:r>
            <a:r>
              <a:rPr lang="ja-JP" altLang="en-US" sz="1400" dirty="0">
                <a:solidFill>
                  <a:schemeClr val="tx1">
                    <a:lumMod val="90000"/>
                    <a:lumOff val="10000"/>
                  </a:schemeClr>
                </a:solidFill>
              </a:rPr>
              <a:t>の</a:t>
            </a:r>
            <a:r>
              <a:rPr lang="en-US" altLang="ja-JP" sz="1400" dirty="0" err="1">
                <a:solidFill>
                  <a:schemeClr val="tx1">
                    <a:lumMod val="90000"/>
                    <a:lumOff val="10000"/>
                  </a:schemeClr>
                </a:solidFill>
              </a:rPr>
              <a:t>closeDetailDialog</a:t>
            </a:r>
            <a:r>
              <a:rPr lang="ja-JP" altLang="en-US" sz="1400" dirty="0">
                <a:solidFill>
                  <a:schemeClr val="tx1">
                    <a:lumMod val="90000"/>
                    <a:lumOff val="10000"/>
                  </a:schemeClr>
                </a:solidFill>
              </a:rPr>
              <a:t>メソッドを呼び出す</a:t>
            </a:r>
            <a:endParaRPr lang="en-US" altLang="ja-JP" sz="1400" dirty="0">
              <a:solidFill>
                <a:schemeClr val="tx1">
                  <a:lumMod val="90000"/>
                  <a:lumOff val="10000"/>
                </a:schemeClr>
              </a:solidFill>
            </a:endParaRPr>
          </a:p>
          <a:p>
            <a:pPr marL="88900" indent="-88900">
              <a:lnSpc>
                <a:spcPct val="120000"/>
              </a:lnSpc>
              <a:buFont typeface="Arial"/>
              <a:buChar char="•"/>
            </a:pPr>
            <a:r>
              <a:rPr lang="ja-JP" altLang="en-US" sz="1400" dirty="0">
                <a:solidFill>
                  <a:schemeClr val="tx1">
                    <a:lumMod val="90000"/>
                    <a:lumOff val="10000"/>
                  </a:schemeClr>
                </a:solidFill>
              </a:rPr>
              <a:t>ダイアログ</a:t>
            </a:r>
            <a:r>
              <a:rPr lang="ja-JP" altLang="en-US" sz="1400" dirty="0" smtClean="0">
                <a:solidFill>
                  <a:schemeClr val="tx1">
                    <a:lumMod val="90000"/>
                    <a:lumOff val="10000"/>
                  </a:schemeClr>
                </a:solidFill>
              </a:rPr>
              <a:t>が編集として</a:t>
            </a:r>
            <a:r>
              <a:rPr lang="ja-JP" altLang="en-US" sz="1400" dirty="0">
                <a:solidFill>
                  <a:schemeClr val="tx1">
                    <a:lumMod val="90000"/>
                    <a:lumOff val="10000"/>
                  </a:schemeClr>
                </a:solidFill>
              </a:rPr>
              <a:t>呼び出された場合は、</a:t>
            </a:r>
            <a:r>
              <a:rPr lang="en-US" altLang="ja-JP" sz="1400" dirty="0" err="1">
                <a:solidFill>
                  <a:schemeClr val="tx1">
                    <a:lumMod val="90000"/>
                    <a:lumOff val="10000"/>
                  </a:schemeClr>
                </a:solidFill>
              </a:rPr>
              <a:t>isNew</a:t>
            </a:r>
            <a:r>
              <a:rPr lang="ja-JP" altLang="en-US" sz="1400" dirty="0">
                <a:solidFill>
                  <a:schemeClr val="tx1">
                    <a:lumMod val="90000"/>
                    <a:lumOff val="10000"/>
                  </a:schemeClr>
                </a:solidFill>
              </a:rPr>
              <a:t>フラグ</a:t>
            </a:r>
            <a:r>
              <a:rPr lang="ja-JP" altLang="en-US" sz="1400" dirty="0" smtClean="0">
                <a:solidFill>
                  <a:schemeClr val="tx1">
                    <a:lumMod val="90000"/>
                    <a:lumOff val="10000"/>
                  </a:schemeClr>
                </a:solidFill>
              </a:rPr>
              <a:t>が</a:t>
            </a:r>
            <a:r>
              <a:rPr lang="en-US" altLang="ja-JP" sz="1400" dirty="0" smtClean="0">
                <a:solidFill>
                  <a:schemeClr val="tx1">
                    <a:lumMod val="90000"/>
                    <a:lumOff val="10000"/>
                  </a:schemeClr>
                </a:solidFill>
              </a:rPr>
              <a:t>false</a:t>
            </a:r>
            <a:r>
              <a:rPr lang="ja-JP" altLang="en-US" sz="1400" dirty="0" smtClean="0">
                <a:solidFill>
                  <a:schemeClr val="tx1">
                    <a:lumMod val="90000"/>
                    <a:lumOff val="10000"/>
                  </a:schemeClr>
                </a:solidFill>
              </a:rPr>
              <a:t>と</a:t>
            </a:r>
            <a:r>
              <a:rPr lang="ja-JP" altLang="en-US" sz="1400" dirty="0">
                <a:solidFill>
                  <a:schemeClr val="tx1">
                    <a:lumMod val="90000"/>
                    <a:lumOff val="10000"/>
                  </a:schemeClr>
                </a:solidFill>
              </a:rPr>
              <a:t>なるため、</a:t>
            </a:r>
            <a:r>
              <a:rPr lang="en-US" altLang="ja-JP" sz="1400" dirty="0" err="1" smtClean="0">
                <a:solidFill>
                  <a:schemeClr val="tx1">
                    <a:lumMod val="90000"/>
                    <a:lumOff val="10000"/>
                  </a:schemeClr>
                </a:solidFill>
              </a:rPr>
              <a:t>EditType.Update</a:t>
            </a:r>
            <a:r>
              <a:rPr lang="ja-JP" altLang="en-US" sz="1400" dirty="0" smtClean="0">
                <a:solidFill>
                  <a:schemeClr val="tx1">
                    <a:lumMod val="90000"/>
                    <a:lumOff val="10000"/>
                  </a:schemeClr>
                </a:solidFill>
              </a:rPr>
              <a:t>と</a:t>
            </a:r>
            <a:r>
              <a:rPr lang="ja-JP" altLang="en-US" sz="1400" dirty="0">
                <a:solidFill>
                  <a:schemeClr val="tx1">
                    <a:lumMod val="90000"/>
                    <a:lumOff val="10000"/>
                  </a:schemeClr>
                </a:solidFill>
              </a:rPr>
              <a:t>して</a:t>
            </a:r>
            <a:r>
              <a:rPr lang="en-US" altLang="ja-JP" sz="1400" dirty="0" err="1">
                <a:solidFill>
                  <a:schemeClr val="tx1">
                    <a:lumMod val="90000"/>
                    <a:lumOff val="10000"/>
                  </a:schemeClr>
                </a:solidFill>
              </a:rPr>
              <a:t>CustomerController</a:t>
            </a:r>
            <a:r>
              <a:rPr lang="ja-JP" altLang="en-US" sz="1400" dirty="0">
                <a:solidFill>
                  <a:schemeClr val="tx1">
                    <a:lumMod val="90000"/>
                    <a:lumOff val="10000"/>
                  </a:schemeClr>
                </a:solidFill>
              </a:rPr>
              <a:t>の</a:t>
            </a:r>
            <a:r>
              <a:rPr lang="en-US" altLang="ja-JP" sz="1400" dirty="0" err="1">
                <a:solidFill>
                  <a:schemeClr val="tx1">
                    <a:lumMod val="90000"/>
                    <a:lumOff val="10000"/>
                  </a:schemeClr>
                </a:solidFill>
              </a:rPr>
              <a:t>closeDetailDialog</a:t>
            </a:r>
            <a:r>
              <a:rPr lang="ja-JP" altLang="en-US" sz="1400" dirty="0">
                <a:solidFill>
                  <a:schemeClr val="tx1">
                    <a:lumMod val="90000"/>
                    <a:lumOff val="10000"/>
                  </a:schemeClr>
                </a:solidFill>
              </a:rPr>
              <a:t>メソッドを</a:t>
            </a:r>
            <a:r>
              <a:rPr lang="ja-JP" altLang="en-US" sz="1400" dirty="0" smtClean="0">
                <a:solidFill>
                  <a:schemeClr val="tx1">
                    <a:lumMod val="90000"/>
                    <a:lumOff val="10000"/>
                  </a:schemeClr>
                </a:solidFill>
              </a:rPr>
              <a:t>呼び出す</a:t>
            </a:r>
            <a:endParaRPr lang="en-US" altLang="ja-JP" sz="1400" dirty="0">
              <a:solidFill>
                <a:schemeClr val="tx1">
                  <a:lumMod val="90000"/>
                  <a:lumOff val="10000"/>
                </a:schemeClr>
              </a:solidFill>
            </a:endParaRPr>
          </a:p>
        </p:txBody>
      </p:sp>
    </p:spTree>
    <p:extLst>
      <p:ext uri="{BB962C8B-B14F-4D97-AF65-F5344CB8AC3E}">
        <p14:creationId xmlns:p14="http://schemas.microsoft.com/office/powerpoint/2010/main" val="146778078"/>
      </p:ext>
    </p:extLst>
  </p:cSld>
  <p:clrMapOvr>
    <a:masterClrMapping/>
  </p:clrMapOvr>
  <p:transition xmlns:p14="http://schemas.microsoft.com/office/powerpoint/2010/mai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800" dirty="0" smtClean="0"/>
              <a:t>AppPot</a:t>
            </a:r>
            <a:r>
              <a:rPr lang="ja-JP" altLang="en-US" sz="2800" dirty="0" smtClean="0"/>
              <a:t>が</a:t>
            </a:r>
            <a:r>
              <a:rPr kumimoji="1" lang="ja-JP" altLang="en-US" sz="2800" dirty="0" smtClean="0"/>
              <a:t>提供する</a:t>
            </a:r>
            <a:r>
              <a:rPr lang="ja-JP" altLang="en-US" sz="2800" dirty="0" smtClean="0"/>
              <a:t>主な機能</a:t>
            </a:r>
            <a:endParaRPr kumimoji="1" lang="ja-JP" altLang="en-US" sz="2800" dirty="0"/>
          </a:p>
        </p:txBody>
      </p:sp>
      <p:sp>
        <p:nvSpPr>
          <p:cNvPr id="5" name="コンテンツ プレースホルダー 2"/>
          <p:cNvSpPr txBox="1">
            <a:spLocks noGrp="1"/>
          </p:cNvSpPr>
          <p:nvPr>
            <p:ph idx="1"/>
          </p:nvPr>
        </p:nvSpPr>
        <p:spPr>
          <a:xfrm>
            <a:off x="457200" y="1479393"/>
            <a:ext cx="8229600" cy="4543896"/>
          </a:xfrm>
          <a:prstGeom prst="rect">
            <a:avLst/>
          </a:prstGeom>
          <a:solidFill>
            <a:srgbClr val="FFFFFF"/>
          </a:solidFill>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marL="635000" lvl="0" indent="-457200" algn="l">
              <a:lnSpc>
                <a:spcPct val="130000"/>
              </a:lnSpc>
              <a:spcBef>
                <a:spcPts val="0"/>
              </a:spcBef>
              <a:buClr>
                <a:srgbClr val="F67509"/>
              </a:buClr>
              <a:buFont typeface="+mj-ea"/>
              <a:buAutoNum type="circleNumDbPlain"/>
            </a:pPr>
            <a:r>
              <a:rPr lang="ja-JP" altLang="en-US" sz="2000" dirty="0" smtClean="0">
                <a:solidFill>
                  <a:prstClr val="black"/>
                </a:solidFill>
              </a:rPr>
              <a:t>グループ</a:t>
            </a:r>
            <a:r>
              <a:rPr lang="ja-JP" altLang="en-US" sz="2000" dirty="0">
                <a:solidFill>
                  <a:prstClr val="black"/>
                </a:solidFill>
              </a:rPr>
              <a:t>、ユーザー及びアプリの権限管理</a:t>
            </a:r>
            <a:endParaRPr lang="en-US" altLang="ja-JP" sz="2000" dirty="0">
              <a:solidFill>
                <a:prstClr val="black"/>
              </a:solidFill>
            </a:endParaRPr>
          </a:p>
          <a:p>
            <a:pPr marL="635000" lvl="0" indent="-457200" algn="l">
              <a:lnSpc>
                <a:spcPct val="130000"/>
              </a:lnSpc>
              <a:spcBef>
                <a:spcPts val="0"/>
              </a:spcBef>
              <a:buFont typeface="+mj-ea"/>
              <a:buAutoNum type="circleNumDbPlain"/>
            </a:pPr>
            <a:r>
              <a:rPr lang="ja-JP" altLang="en-US" sz="2000" dirty="0">
                <a:solidFill>
                  <a:prstClr val="black"/>
                </a:solidFill>
              </a:rPr>
              <a:t>ログイン／ログアウトなどの</a:t>
            </a:r>
            <a:r>
              <a:rPr lang="ja-JP" altLang="en-US" sz="2000" dirty="0" smtClean="0">
                <a:solidFill>
                  <a:prstClr val="black"/>
                </a:solidFill>
              </a:rPr>
              <a:t>認証</a:t>
            </a:r>
            <a:r>
              <a:rPr lang="en-US" altLang="ja-JP" sz="2000" dirty="0">
                <a:solidFill>
                  <a:prstClr val="black"/>
                </a:solidFill>
              </a:rPr>
              <a:t/>
            </a:r>
            <a:br>
              <a:rPr lang="en-US" altLang="ja-JP" sz="2000" dirty="0">
                <a:solidFill>
                  <a:prstClr val="black"/>
                </a:solidFill>
              </a:rPr>
            </a:br>
            <a:r>
              <a:rPr lang="en-US" altLang="ja-JP" sz="2000" dirty="0">
                <a:solidFill>
                  <a:prstClr val="black"/>
                </a:solidFill>
              </a:rPr>
              <a:t>LDAP</a:t>
            </a:r>
            <a:r>
              <a:rPr lang="en-US" altLang="en-US" sz="2000" dirty="0">
                <a:solidFill>
                  <a:prstClr val="black"/>
                </a:solidFill>
              </a:rPr>
              <a:t> / Active Directory / Google Apps</a:t>
            </a:r>
            <a:r>
              <a:rPr lang="ja-JP" altLang="en-US" sz="2000" dirty="0" smtClean="0">
                <a:solidFill>
                  <a:prstClr val="black"/>
                </a:solidFill>
              </a:rPr>
              <a:t>連携も可能</a:t>
            </a:r>
            <a:endParaRPr lang="en-US" altLang="ja-JP" sz="2000" dirty="0">
              <a:solidFill>
                <a:prstClr val="black"/>
              </a:solidFill>
            </a:endParaRPr>
          </a:p>
          <a:p>
            <a:pPr marL="615950" lvl="0" indent="-438150" algn="l">
              <a:lnSpc>
                <a:spcPct val="130000"/>
              </a:lnSpc>
              <a:spcBef>
                <a:spcPts val="0"/>
              </a:spcBef>
              <a:buClr>
                <a:srgbClr val="F67509"/>
              </a:buClr>
              <a:buFont typeface="+mj-ea"/>
              <a:buAutoNum type="circleNumDbPlain"/>
            </a:pPr>
            <a:r>
              <a:rPr lang="ja-JP" altLang="en-US" sz="2000" dirty="0">
                <a:solidFill>
                  <a:prstClr val="black"/>
                </a:solidFill>
              </a:rPr>
              <a:t>端末とサーバー間のデータの同期</a:t>
            </a:r>
            <a:endParaRPr lang="en-US" altLang="ja-JP" sz="2000" dirty="0">
              <a:solidFill>
                <a:prstClr val="black"/>
              </a:solidFill>
            </a:endParaRPr>
          </a:p>
          <a:p>
            <a:pPr marL="615950" lvl="0" indent="-438150" algn="l">
              <a:lnSpc>
                <a:spcPct val="130000"/>
              </a:lnSpc>
              <a:spcBef>
                <a:spcPts val="0"/>
              </a:spcBef>
              <a:buClr>
                <a:srgbClr val="F67509"/>
              </a:buClr>
              <a:buFont typeface="+mj-ea"/>
              <a:buAutoNum type="circleNumDbPlain"/>
            </a:pPr>
            <a:r>
              <a:rPr lang="ja-JP" altLang="en-US" sz="2000" dirty="0">
                <a:solidFill>
                  <a:prstClr val="black"/>
                </a:solidFill>
              </a:rPr>
              <a:t>アプリの使用</a:t>
            </a:r>
            <a:r>
              <a:rPr lang="ja-JP" altLang="en-US" sz="2000" dirty="0" smtClean="0">
                <a:solidFill>
                  <a:prstClr val="black"/>
                </a:solidFill>
              </a:rPr>
              <a:t>状況、エラーの情報収集</a:t>
            </a:r>
            <a:endParaRPr lang="en-US" altLang="ja-JP" sz="2000" dirty="0">
              <a:solidFill>
                <a:prstClr val="black"/>
              </a:solidFill>
            </a:endParaRPr>
          </a:p>
          <a:p>
            <a:pPr marL="615950" lvl="0" indent="-438150" algn="l">
              <a:lnSpc>
                <a:spcPct val="130000"/>
              </a:lnSpc>
              <a:spcBef>
                <a:spcPts val="0"/>
              </a:spcBef>
              <a:buClr>
                <a:srgbClr val="F67509"/>
              </a:buClr>
              <a:buFont typeface="+mj-ea"/>
              <a:buAutoNum type="circleNumDbPlain"/>
            </a:pPr>
            <a:r>
              <a:rPr lang="ja-JP" altLang="en-US" sz="2000" dirty="0">
                <a:solidFill>
                  <a:prstClr val="black"/>
                </a:solidFill>
              </a:rPr>
              <a:t>端末内のデータの暗号化</a:t>
            </a:r>
            <a:endParaRPr lang="en-US" altLang="ja-JP" sz="2000" dirty="0">
              <a:solidFill>
                <a:prstClr val="black"/>
              </a:solidFill>
            </a:endParaRPr>
          </a:p>
          <a:p>
            <a:pPr marL="615950" lvl="0" indent="-438150" algn="l">
              <a:lnSpc>
                <a:spcPct val="130000"/>
              </a:lnSpc>
              <a:spcBef>
                <a:spcPts val="0"/>
              </a:spcBef>
              <a:buClr>
                <a:srgbClr val="F67509"/>
              </a:buClr>
              <a:buFont typeface="+mj-ea"/>
              <a:buAutoNum type="circleNumDbPlain"/>
            </a:pPr>
            <a:r>
              <a:rPr lang="ja-JP" altLang="en-US" sz="2000" dirty="0">
                <a:solidFill>
                  <a:prstClr val="black"/>
                </a:solidFill>
              </a:rPr>
              <a:t>プッシュメッセージの送受信</a:t>
            </a:r>
            <a:endParaRPr lang="en-US" altLang="ja-JP" sz="2000" dirty="0">
              <a:solidFill>
                <a:prstClr val="black"/>
              </a:solidFill>
            </a:endParaRPr>
          </a:p>
          <a:p>
            <a:pPr marL="615950" lvl="0" indent="-438150" algn="l">
              <a:lnSpc>
                <a:spcPct val="130000"/>
              </a:lnSpc>
              <a:spcBef>
                <a:spcPts val="0"/>
              </a:spcBef>
              <a:buClr>
                <a:srgbClr val="F67509"/>
              </a:buClr>
              <a:buFont typeface="+mj-ea"/>
              <a:buAutoNum type="circleNumDbPlain"/>
            </a:pPr>
            <a:r>
              <a:rPr lang="en-US" altLang="ja-JP" sz="2000" dirty="0">
                <a:solidFill>
                  <a:prstClr val="black"/>
                </a:solidFill>
              </a:rPr>
              <a:t>E</a:t>
            </a:r>
            <a:r>
              <a:rPr lang="ja-JP" altLang="en-US" sz="2000" dirty="0">
                <a:solidFill>
                  <a:prstClr val="black"/>
                </a:solidFill>
              </a:rPr>
              <a:t>メールの送受信</a:t>
            </a:r>
            <a:endParaRPr lang="en-US" altLang="ja-JP" sz="2800" dirty="0">
              <a:solidFill>
                <a:prstClr val="black"/>
              </a:solidFill>
            </a:endParaRPr>
          </a:p>
          <a:p>
            <a:pPr marL="615950" lvl="0" indent="-438150" algn="l">
              <a:lnSpc>
                <a:spcPct val="130000"/>
              </a:lnSpc>
              <a:spcBef>
                <a:spcPts val="0"/>
              </a:spcBef>
              <a:buClr>
                <a:srgbClr val="F67509"/>
              </a:buClr>
              <a:buFont typeface="+mj-ea"/>
              <a:buAutoNum type="circleNumDbPlain"/>
            </a:pPr>
            <a:r>
              <a:rPr lang="ja-JP" altLang="en-US" sz="2000" dirty="0">
                <a:solidFill>
                  <a:prstClr val="black"/>
                </a:solidFill>
              </a:rPr>
              <a:t>バイナリファイル</a:t>
            </a:r>
            <a:r>
              <a:rPr lang="en-US" altLang="ja-JP" sz="2000" dirty="0">
                <a:solidFill>
                  <a:prstClr val="black"/>
                </a:solidFill>
              </a:rPr>
              <a:t>API</a:t>
            </a:r>
          </a:p>
          <a:p>
            <a:pPr marL="615950" lvl="0" indent="-438150" algn="l">
              <a:lnSpc>
                <a:spcPct val="130000"/>
              </a:lnSpc>
              <a:spcBef>
                <a:spcPts val="0"/>
              </a:spcBef>
              <a:buClr>
                <a:srgbClr val="F67509"/>
              </a:buClr>
              <a:buFont typeface="+mj-ea"/>
              <a:buAutoNum type="circleNumDbPlain"/>
            </a:pPr>
            <a:r>
              <a:rPr lang="ja-JP" altLang="en-US" sz="2000" dirty="0">
                <a:solidFill>
                  <a:prstClr val="black"/>
                </a:solidFill>
              </a:rPr>
              <a:t>他システムとの</a:t>
            </a:r>
            <a:r>
              <a:rPr lang="ja-JP" altLang="en-US" sz="2000" dirty="0" smtClean="0">
                <a:solidFill>
                  <a:prstClr val="black"/>
                </a:solidFill>
              </a:rPr>
              <a:t>連携（データベース、</a:t>
            </a:r>
            <a:r>
              <a:rPr lang="en-US" altLang="ja-JP" sz="2000" dirty="0" smtClean="0">
                <a:solidFill>
                  <a:prstClr val="black"/>
                </a:solidFill>
              </a:rPr>
              <a:t>Web</a:t>
            </a:r>
            <a:r>
              <a:rPr lang="ja-JP" altLang="en-US" sz="2000" dirty="0" smtClean="0">
                <a:solidFill>
                  <a:prstClr val="black"/>
                </a:solidFill>
              </a:rPr>
              <a:t>サービス他）</a:t>
            </a:r>
            <a:endParaRPr lang="en-US" altLang="ja-JP" sz="2000" dirty="0">
              <a:solidFill>
                <a:prstClr val="black"/>
              </a:solidFill>
            </a:endParaRPr>
          </a:p>
          <a:p>
            <a:pPr marL="177800" algn="l">
              <a:lnSpc>
                <a:spcPct val="130000"/>
              </a:lnSpc>
              <a:buClr>
                <a:srgbClr val="F67509"/>
              </a:buClr>
            </a:pPr>
            <a:endParaRPr lang="en-US" altLang="ja-JP" sz="2400" dirty="0" smtClean="0">
              <a:solidFill>
                <a:schemeClr val="tx1"/>
              </a:solidFill>
            </a:endParaRPr>
          </a:p>
        </p:txBody>
      </p:sp>
    </p:spTree>
    <p:extLst>
      <p:ext uri="{BB962C8B-B14F-4D97-AF65-F5344CB8AC3E}">
        <p14:creationId xmlns:p14="http://schemas.microsoft.com/office/powerpoint/2010/main" val="41804984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10"/>
          </p:nvPr>
        </p:nvSpPr>
        <p:spPr>
          <a:xfrm>
            <a:off x="983146" y="6068258"/>
            <a:ext cx="7177708" cy="502004"/>
          </a:xfrm>
        </p:spPr>
        <p:txBody>
          <a:bodyPr>
            <a:normAutofit/>
          </a:bodyPr>
          <a:lstStyle/>
          <a:p>
            <a:r>
              <a:rPr lang="ja-JP" altLang="en-US" sz="1600" dirty="0">
                <a:solidFill>
                  <a:schemeClr val="bg1"/>
                </a:solidFill>
              </a:rPr>
              <a:t>お問合わせ</a:t>
            </a:r>
            <a:r>
              <a:rPr lang="ja-JP" altLang="en-US" dirty="0">
                <a:solidFill>
                  <a:schemeClr val="bg1"/>
                </a:solidFill>
              </a:rPr>
              <a:t>　</a:t>
            </a:r>
            <a:r>
              <a:rPr lang="en-US" altLang="ja-JP" dirty="0" err="1">
                <a:solidFill>
                  <a:schemeClr val="bg1"/>
                </a:solidFill>
                <a:latin typeface="Helvetica"/>
                <a:cs typeface="Helvetica"/>
              </a:rPr>
              <a:t>info@</a:t>
            </a:r>
            <a:r>
              <a:rPr lang="en-US" altLang="ja-JP" dirty="0" err="1" smtClean="0">
                <a:solidFill>
                  <a:schemeClr val="bg1"/>
                </a:solidFill>
                <a:latin typeface="Helvetica"/>
                <a:cs typeface="Helvetica"/>
              </a:rPr>
              <a:t>ncdc.co.jp</a:t>
            </a:r>
            <a:endParaRPr lang="ja-JP" altLang="en-US" dirty="0">
              <a:solidFill>
                <a:schemeClr val="bg1"/>
              </a:solidFill>
              <a:latin typeface="Helvetica"/>
              <a:cs typeface="Helvetica"/>
            </a:endParaRPr>
          </a:p>
        </p:txBody>
      </p:sp>
    </p:spTree>
    <p:extLst>
      <p:ext uri="{BB962C8B-B14F-4D97-AF65-F5344CB8AC3E}">
        <p14:creationId xmlns:p14="http://schemas.microsoft.com/office/powerpoint/2010/main" val="34834233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AppPot</a:t>
            </a:r>
            <a:r>
              <a:rPr kumimoji="1" lang="ja-JP" altLang="en-US" dirty="0" smtClean="0"/>
              <a:t>の情報をフォローしてください！</a:t>
            </a:r>
            <a:endParaRPr kumimoji="1" lang="ja-JP" altLang="en-US" dirty="0"/>
          </a:p>
        </p:txBody>
      </p:sp>
      <p:pic>
        <p:nvPicPr>
          <p:cNvPr id="5" name="図 4"/>
          <p:cNvPicPr>
            <a:picLocks noChangeAspect="1"/>
          </p:cNvPicPr>
          <p:nvPr/>
        </p:nvPicPr>
        <p:blipFill>
          <a:blip r:embed="rId2"/>
          <a:stretch>
            <a:fillRect/>
          </a:stretch>
        </p:blipFill>
        <p:spPr>
          <a:xfrm>
            <a:off x="2092766" y="2355526"/>
            <a:ext cx="1117600" cy="990600"/>
          </a:xfrm>
          <a:prstGeom prst="rect">
            <a:avLst/>
          </a:prstGeom>
        </p:spPr>
      </p:pic>
      <p:pic>
        <p:nvPicPr>
          <p:cNvPr id="6" name="図 5"/>
          <p:cNvPicPr>
            <a:picLocks noChangeAspect="1"/>
          </p:cNvPicPr>
          <p:nvPr/>
        </p:nvPicPr>
        <p:blipFill>
          <a:blip r:embed="rId3"/>
          <a:stretch>
            <a:fillRect/>
          </a:stretch>
        </p:blipFill>
        <p:spPr>
          <a:xfrm>
            <a:off x="2156266" y="4110684"/>
            <a:ext cx="990600" cy="990600"/>
          </a:xfrm>
          <a:prstGeom prst="rect">
            <a:avLst/>
          </a:prstGeom>
        </p:spPr>
      </p:pic>
      <p:sp>
        <p:nvSpPr>
          <p:cNvPr id="7" name="テキスト ボックス 6"/>
          <p:cNvSpPr txBox="1"/>
          <p:nvPr/>
        </p:nvSpPr>
        <p:spPr>
          <a:xfrm>
            <a:off x="3593070" y="2560451"/>
            <a:ext cx="2015496" cy="584776"/>
          </a:xfrm>
          <a:prstGeom prst="rect">
            <a:avLst/>
          </a:prstGeom>
          <a:noFill/>
        </p:spPr>
        <p:txBody>
          <a:bodyPr wrap="none" rtlCol="0">
            <a:spAutoFit/>
          </a:bodyPr>
          <a:lstStyle/>
          <a:p>
            <a:r>
              <a:rPr kumimoji="1" lang="en-US" altLang="ja-JP" sz="3200" dirty="0" smtClean="0"/>
              <a:t>@</a:t>
            </a:r>
            <a:r>
              <a:rPr kumimoji="1" lang="en-US" altLang="ja-JP" sz="3200" dirty="0" err="1" smtClean="0"/>
              <a:t>app_pot</a:t>
            </a:r>
            <a:endParaRPr kumimoji="1" lang="ja-JP" altLang="en-US" sz="3200" dirty="0"/>
          </a:p>
        </p:txBody>
      </p:sp>
      <p:sp>
        <p:nvSpPr>
          <p:cNvPr id="8" name="テキスト ボックス 7"/>
          <p:cNvSpPr txBox="1"/>
          <p:nvPr/>
        </p:nvSpPr>
        <p:spPr>
          <a:xfrm>
            <a:off x="3593070" y="4149828"/>
            <a:ext cx="3357209" cy="584776"/>
          </a:xfrm>
          <a:prstGeom prst="rect">
            <a:avLst/>
          </a:prstGeom>
          <a:noFill/>
        </p:spPr>
        <p:txBody>
          <a:bodyPr wrap="none" rtlCol="0">
            <a:spAutoFit/>
          </a:bodyPr>
          <a:lstStyle/>
          <a:p>
            <a:r>
              <a:rPr lang="en-US" altLang="ja-JP" sz="3200" dirty="0"/>
              <a:t>@</a:t>
            </a:r>
            <a:r>
              <a:rPr lang="en-US" altLang="ja-JP" sz="3200" dirty="0" err="1"/>
              <a:t>NextConceptDC</a:t>
            </a:r>
            <a:endParaRPr kumimoji="1" lang="ja-JP" altLang="en-US" sz="3200" dirty="0"/>
          </a:p>
        </p:txBody>
      </p:sp>
      <p:sp>
        <p:nvSpPr>
          <p:cNvPr id="9" name="テキスト ボックス 8"/>
          <p:cNvSpPr txBox="1"/>
          <p:nvPr/>
        </p:nvSpPr>
        <p:spPr>
          <a:xfrm>
            <a:off x="650469" y="1362824"/>
            <a:ext cx="6635575" cy="646331"/>
          </a:xfrm>
          <a:prstGeom prst="rect">
            <a:avLst/>
          </a:prstGeom>
          <a:noFill/>
        </p:spPr>
        <p:txBody>
          <a:bodyPr wrap="none" rtlCol="0">
            <a:spAutoFit/>
          </a:bodyPr>
          <a:lstStyle/>
          <a:p>
            <a:r>
              <a:rPr kumimoji="1" lang="ja-JP" altLang="en-US" dirty="0" smtClean="0"/>
              <a:t>セミナーの情報や、</a:t>
            </a:r>
            <a:r>
              <a:rPr kumimoji="1" lang="en-US" altLang="ja-JP" dirty="0" smtClean="0"/>
              <a:t>AppPot</a:t>
            </a:r>
            <a:r>
              <a:rPr kumimoji="1" lang="ja-JP" altLang="en-US" dirty="0" smtClean="0"/>
              <a:t>の新機能のアナウンスなど</a:t>
            </a:r>
            <a:r>
              <a:rPr kumimoji="1" lang="en-US" altLang="ja-JP" dirty="0" smtClean="0"/>
              <a:t>SNS</a:t>
            </a:r>
            <a:r>
              <a:rPr kumimoji="1" lang="ja-JP" altLang="en-US" dirty="0" smtClean="0"/>
              <a:t>を使って</a:t>
            </a:r>
            <a:endParaRPr kumimoji="1" lang="en-US" altLang="ja-JP" dirty="0" smtClean="0"/>
          </a:p>
          <a:p>
            <a:r>
              <a:rPr lang="ja-JP" altLang="en-US" dirty="0" smtClean="0"/>
              <a:t>行っています。ぜひフォローしてください！</a:t>
            </a:r>
            <a:endParaRPr kumimoji="1" lang="ja-JP" altLang="en-US" dirty="0"/>
          </a:p>
        </p:txBody>
      </p:sp>
    </p:spTree>
    <p:extLst>
      <p:ext uri="{BB962C8B-B14F-4D97-AF65-F5344CB8AC3E}">
        <p14:creationId xmlns:p14="http://schemas.microsoft.com/office/powerpoint/2010/main" val="1580015959"/>
      </p:ext>
    </p:extLst>
  </p:cSld>
  <p:clrMapOvr>
    <a:masterClrMapping/>
  </p:clrMapOvr>
  <p:transition xmlns:p14="http://schemas.microsoft.com/office/powerpoint/2010/mai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雲形吹き出し 21"/>
          <p:cNvSpPr/>
          <p:nvPr/>
        </p:nvSpPr>
        <p:spPr>
          <a:xfrm>
            <a:off x="7165803" y="3775591"/>
            <a:ext cx="1667488" cy="831067"/>
          </a:xfrm>
          <a:prstGeom prst="cloudCallout">
            <a:avLst>
              <a:gd name="adj1" fmla="val -35082"/>
              <a:gd name="adj2" fmla="val 34010"/>
            </a:avLst>
          </a:prstGeom>
          <a:ln w="3175" cmpd="sng"/>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400" dirty="0" smtClean="0">
                <a:solidFill>
                  <a:schemeClr val="dk1"/>
                </a:solidFill>
                <a:latin typeface="+mn-ea"/>
              </a:rPr>
              <a:t>クラウド</a:t>
            </a:r>
            <a:endParaRPr lang="ja-JP" altLang="en-US" sz="1400" dirty="0">
              <a:solidFill>
                <a:schemeClr val="dk1"/>
              </a:solidFill>
              <a:latin typeface="+mn-ea"/>
            </a:endParaRPr>
          </a:p>
        </p:txBody>
      </p:sp>
      <p:sp>
        <p:nvSpPr>
          <p:cNvPr id="2" name="タイトル 1"/>
          <p:cNvSpPr>
            <a:spLocks noGrp="1"/>
          </p:cNvSpPr>
          <p:nvPr>
            <p:ph type="title"/>
          </p:nvPr>
        </p:nvSpPr>
        <p:spPr/>
        <p:txBody>
          <a:bodyPr>
            <a:normAutofit/>
          </a:bodyPr>
          <a:lstStyle/>
          <a:p>
            <a:r>
              <a:rPr kumimoji="1" lang="en-US" altLang="ja-JP" sz="2800" dirty="0" smtClean="0"/>
              <a:t>AppPot</a:t>
            </a:r>
            <a:r>
              <a:rPr kumimoji="1" lang="ja-JP" altLang="en-US" sz="2800" dirty="0" smtClean="0"/>
              <a:t>の概要アーキテクチャ</a:t>
            </a:r>
            <a:endParaRPr kumimoji="1" lang="ja-JP" altLang="en-US" sz="2800" dirty="0"/>
          </a:p>
        </p:txBody>
      </p:sp>
      <p:sp>
        <p:nvSpPr>
          <p:cNvPr id="6" name="正方形/長方形 5"/>
          <p:cNvSpPr/>
          <p:nvPr/>
        </p:nvSpPr>
        <p:spPr>
          <a:xfrm>
            <a:off x="3421880" y="1804219"/>
            <a:ext cx="2662288" cy="3611754"/>
          </a:xfrm>
          <a:prstGeom prst="rect">
            <a:avLst/>
          </a:prstGeom>
          <a:ln w="3175" cmpd="sng">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kumimoji="1" lang="en-US" altLang="ja-JP" sz="1400" dirty="0" smtClean="0">
                <a:latin typeface="+mj-ea"/>
                <a:ea typeface="+mj-ea"/>
              </a:rPr>
              <a:t>AppPot</a:t>
            </a:r>
            <a:r>
              <a:rPr kumimoji="1" lang="ja-JP" altLang="en-US" sz="1400" dirty="0" smtClean="0">
                <a:latin typeface="+mj-ea"/>
                <a:ea typeface="+mj-ea"/>
              </a:rPr>
              <a:t>サーバー</a:t>
            </a:r>
            <a:endParaRPr kumimoji="1" lang="ja-JP" altLang="en-US" sz="1400" dirty="0">
              <a:latin typeface="+mj-ea"/>
              <a:ea typeface="+mj-ea"/>
            </a:endParaRPr>
          </a:p>
        </p:txBody>
      </p:sp>
      <p:sp>
        <p:nvSpPr>
          <p:cNvPr id="8" name="正方形/長方形 7"/>
          <p:cNvSpPr/>
          <p:nvPr/>
        </p:nvSpPr>
        <p:spPr>
          <a:xfrm>
            <a:off x="6861003" y="1750749"/>
            <a:ext cx="1736256" cy="907981"/>
          </a:xfrm>
          <a:prstGeom prst="rect">
            <a:avLst/>
          </a:prstGeom>
          <a:ln w="3175" cmpd="sng">
            <a:solidFill>
              <a:srgbClr val="7F7F7F"/>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400" dirty="0" smtClean="0">
                <a:latin typeface="+mn-ea"/>
              </a:rPr>
              <a:t>Systems</a:t>
            </a:r>
            <a:endParaRPr kumimoji="1" lang="ja-JP" altLang="en-US" sz="1400" dirty="0">
              <a:latin typeface="+mn-ea"/>
            </a:endParaRPr>
          </a:p>
        </p:txBody>
      </p:sp>
      <p:sp>
        <p:nvSpPr>
          <p:cNvPr id="9" name="テキスト ボックス 8"/>
          <p:cNvSpPr txBox="1"/>
          <p:nvPr/>
        </p:nvSpPr>
        <p:spPr>
          <a:xfrm>
            <a:off x="6774163" y="1421260"/>
            <a:ext cx="1428596"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mj-ea"/>
                <a:ea typeface="+mj-ea"/>
              </a:rPr>
              <a:t>既存システム群</a:t>
            </a:r>
            <a:endParaRPr kumimoji="1" lang="ja-JP" altLang="en-US" sz="1400" dirty="0">
              <a:solidFill>
                <a:schemeClr val="tx1">
                  <a:lumMod val="75000"/>
                  <a:lumOff val="25000"/>
                </a:schemeClr>
              </a:solidFill>
              <a:latin typeface="+mj-ea"/>
              <a:ea typeface="+mj-ea"/>
            </a:endParaRPr>
          </a:p>
        </p:txBody>
      </p:sp>
      <p:sp>
        <p:nvSpPr>
          <p:cNvPr id="11" name="正方形/長方形 10"/>
          <p:cNvSpPr/>
          <p:nvPr/>
        </p:nvSpPr>
        <p:spPr>
          <a:xfrm>
            <a:off x="7013403" y="1903149"/>
            <a:ext cx="1736256" cy="907981"/>
          </a:xfrm>
          <a:prstGeom prst="rect">
            <a:avLst/>
          </a:prstGeom>
          <a:ln w="3175" cmpd="sng">
            <a:solidFill>
              <a:srgbClr val="7F7F7F"/>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400" dirty="0" smtClean="0">
                <a:latin typeface="+mn-ea"/>
              </a:rPr>
              <a:t>Systems</a:t>
            </a:r>
            <a:endParaRPr kumimoji="1" lang="ja-JP" altLang="en-US" sz="1400" dirty="0">
              <a:latin typeface="+mn-ea"/>
            </a:endParaRPr>
          </a:p>
        </p:txBody>
      </p:sp>
      <p:sp>
        <p:nvSpPr>
          <p:cNvPr id="12" name="正方形/長方形 11"/>
          <p:cNvSpPr/>
          <p:nvPr/>
        </p:nvSpPr>
        <p:spPr>
          <a:xfrm>
            <a:off x="7165803" y="2055549"/>
            <a:ext cx="1736256" cy="907981"/>
          </a:xfrm>
          <a:prstGeom prst="rect">
            <a:avLst/>
          </a:prstGeom>
          <a:ln w="3175" cmpd="sng">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400" dirty="0" smtClean="0">
                <a:latin typeface="+mn-ea"/>
              </a:rPr>
              <a:t>他システム</a:t>
            </a:r>
            <a:endParaRPr kumimoji="1" lang="ja-JP" altLang="en-US" sz="1400" dirty="0">
              <a:latin typeface="+mn-ea"/>
            </a:endParaRPr>
          </a:p>
        </p:txBody>
      </p:sp>
      <p:sp>
        <p:nvSpPr>
          <p:cNvPr id="13" name="正方形/長方形 12"/>
          <p:cNvSpPr/>
          <p:nvPr/>
        </p:nvSpPr>
        <p:spPr>
          <a:xfrm>
            <a:off x="5320290" y="2127610"/>
            <a:ext cx="757550" cy="1849490"/>
          </a:xfrm>
          <a:prstGeom prst="rect">
            <a:avLst/>
          </a:prstGeom>
          <a:solidFill>
            <a:schemeClr val="accent6">
              <a:lumMod val="20000"/>
              <a:lumOff val="80000"/>
            </a:schemeClr>
          </a:solidFill>
          <a:ln w="3175" cmpd="sng">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ja-JP" altLang="en-US" sz="1200" dirty="0" smtClean="0">
                <a:solidFill>
                  <a:srgbClr val="F7793F"/>
                </a:solidFill>
                <a:latin typeface="+mj-ea"/>
                <a:ea typeface="+mj-ea"/>
              </a:rPr>
              <a:t>データ</a:t>
            </a:r>
            <a:endParaRPr lang="en-US" altLang="ja-JP" sz="1200" dirty="0" smtClean="0">
              <a:solidFill>
                <a:srgbClr val="F7793F"/>
              </a:solidFill>
              <a:latin typeface="+mj-ea"/>
              <a:ea typeface="+mj-ea"/>
            </a:endParaRPr>
          </a:p>
          <a:p>
            <a:r>
              <a:rPr lang="ja-JP" altLang="en-US" sz="1200" dirty="0" smtClean="0">
                <a:solidFill>
                  <a:srgbClr val="F7793F"/>
                </a:solidFill>
                <a:latin typeface="+mj-ea"/>
                <a:ea typeface="+mj-ea"/>
              </a:rPr>
              <a:t>コネクター　　　　　　　　</a:t>
            </a:r>
            <a:endParaRPr kumimoji="1" lang="ja-JP" altLang="en-US" sz="1200" dirty="0">
              <a:solidFill>
                <a:srgbClr val="F7793F"/>
              </a:solidFill>
              <a:latin typeface="+mj-ea"/>
              <a:ea typeface="+mj-ea"/>
            </a:endParaRPr>
          </a:p>
        </p:txBody>
      </p:sp>
      <p:sp>
        <p:nvSpPr>
          <p:cNvPr id="14" name="正方形/長方形 13"/>
          <p:cNvSpPr/>
          <p:nvPr/>
        </p:nvSpPr>
        <p:spPr>
          <a:xfrm>
            <a:off x="3419872" y="2125626"/>
            <a:ext cx="1140872" cy="439278"/>
          </a:xfrm>
          <a:prstGeom prst="rect">
            <a:avLst/>
          </a:prstGeom>
          <a:solidFill>
            <a:schemeClr val="accent6">
              <a:lumMod val="20000"/>
              <a:lumOff val="80000"/>
            </a:schemeClr>
          </a:solidFill>
          <a:ln w="3175" cmpd="sng">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dirty="0" smtClean="0">
                <a:solidFill>
                  <a:srgbClr val="F7793F"/>
                </a:solidFill>
                <a:latin typeface="+mj-ea"/>
                <a:ea typeface="+mj-ea"/>
              </a:rPr>
              <a:t>認証・認可</a:t>
            </a:r>
            <a:endParaRPr kumimoji="1" lang="ja-JP" altLang="en-US" sz="1200" dirty="0">
              <a:solidFill>
                <a:srgbClr val="F7793F"/>
              </a:solidFill>
              <a:latin typeface="+mj-ea"/>
              <a:ea typeface="+mj-ea"/>
            </a:endParaRPr>
          </a:p>
        </p:txBody>
      </p:sp>
      <p:sp>
        <p:nvSpPr>
          <p:cNvPr id="15" name="正方形/長方形 14"/>
          <p:cNvSpPr/>
          <p:nvPr/>
        </p:nvSpPr>
        <p:spPr>
          <a:xfrm>
            <a:off x="3416453" y="2592977"/>
            <a:ext cx="1140872" cy="439278"/>
          </a:xfrm>
          <a:prstGeom prst="rect">
            <a:avLst/>
          </a:prstGeom>
          <a:solidFill>
            <a:schemeClr val="accent6">
              <a:lumMod val="20000"/>
              <a:lumOff val="80000"/>
            </a:schemeClr>
          </a:solidFill>
          <a:ln w="3175" cmpd="sng">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dirty="0" smtClean="0">
                <a:solidFill>
                  <a:srgbClr val="F7793F"/>
                </a:solidFill>
                <a:latin typeface="+mj-ea"/>
                <a:ea typeface="+mj-ea"/>
              </a:rPr>
              <a:t>データ</a:t>
            </a:r>
            <a:r>
              <a:rPr lang="ja-JP" altLang="en-US" sz="1200" dirty="0" smtClean="0">
                <a:solidFill>
                  <a:srgbClr val="F7793F"/>
                </a:solidFill>
                <a:latin typeface="+mj-ea"/>
                <a:ea typeface="+mj-ea"/>
              </a:rPr>
              <a:t>管理</a:t>
            </a:r>
            <a:endParaRPr kumimoji="1" lang="ja-JP" altLang="en-US" sz="1200" dirty="0">
              <a:solidFill>
                <a:srgbClr val="F7793F"/>
              </a:solidFill>
              <a:latin typeface="+mj-ea"/>
              <a:ea typeface="+mj-ea"/>
            </a:endParaRPr>
          </a:p>
        </p:txBody>
      </p:sp>
      <p:sp>
        <p:nvSpPr>
          <p:cNvPr id="16" name="正方形/長方形 15"/>
          <p:cNvSpPr/>
          <p:nvPr/>
        </p:nvSpPr>
        <p:spPr>
          <a:xfrm>
            <a:off x="3415553" y="3531049"/>
            <a:ext cx="1140872" cy="439278"/>
          </a:xfrm>
          <a:prstGeom prst="rect">
            <a:avLst/>
          </a:prstGeom>
          <a:solidFill>
            <a:schemeClr val="accent6">
              <a:lumMod val="20000"/>
              <a:lumOff val="80000"/>
            </a:schemeClr>
          </a:solidFill>
          <a:ln w="3175" cmpd="sng">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dirty="0" smtClean="0">
                <a:solidFill>
                  <a:srgbClr val="F7793F"/>
                </a:solidFill>
                <a:latin typeface="+mj-ea"/>
                <a:ea typeface="+mj-ea"/>
              </a:rPr>
              <a:t>プッシュ</a:t>
            </a:r>
            <a:endParaRPr lang="en-US" altLang="ja-JP" sz="1200" dirty="0">
              <a:solidFill>
                <a:srgbClr val="F7793F"/>
              </a:solidFill>
              <a:latin typeface="+mj-ea"/>
              <a:ea typeface="+mj-ea"/>
            </a:endParaRPr>
          </a:p>
          <a:p>
            <a:pPr algn="ctr"/>
            <a:r>
              <a:rPr kumimoji="1" lang="ja-JP" altLang="en-US" sz="1200" dirty="0" smtClean="0">
                <a:solidFill>
                  <a:srgbClr val="F7793F"/>
                </a:solidFill>
                <a:latin typeface="+mj-ea"/>
                <a:ea typeface="+mj-ea"/>
              </a:rPr>
              <a:t>メッセージ</a:t>
            </a:r>
          </a:p>
        </p:txBody>
      </p:sp>
      <p:sp>
        <p:nvSpPr>
          <p:cNvPr id="17" name="正方形/長方形 16"/>
          <p:cNvSpPr/>
          <p:nvPr/>
        </p:nvSpPr>
        <p:spPr>
          <a:xfrm>
            <a:off x="3416453" y="3062593"/>
            <a:ext cx="1140872" cy="439278"/>
          </a:xfrm>
          <a:prstGeom prst="rect">
            <a:avLst/>
          </a:prstGeom>
          <a:solidFill>
            <a:schemeClr val="accent6">
              <a:lumMod val="20000"/>
              <a:lumOff val="80000"/>
            </a:schemeClr>
          </a:solidFill>
          <a:ln w="3175" cmpd="sng">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200" dirty="0" smtClean="0">
                <a:solidFill>
                  <a:srgbClr val="F7793F"/>
                </a:solidFill>
                <a:latin typeface="+mj-ea"/>
                <a:ea typeface="+mj-ea"/>
              </a:rPr>
              <a:t>ロギング</a:t>
            </a:r>
            <a:endParaRPr kumimoji="1" lang="ja-JP" altLang="en-US" sz="1200" dirty="0">
              <a:solidFill>
                <a:srgbClr val="F7793F"/>
              </a:solidFill>
              <a:latin typeface="+mj-ea"/>
              <a:ea typeface="+mj-ea"/>
            </a:endParaRPr>
          </a:p>
        </p:txBody>
      </p:sp>
      <p:sp>
        <p:nvSpPr>
          <p:cNvPr id="19" name="正方形/長方形 18"/>
          <p:cNvSpPr/>
          <p:nvPr/>
        </p:nvSpPr>
        <p:spPr>
          <a:xfrm>
            <a:off x="3415552" y="4396809"/>
            <a:ext cx="2662290" cy="1052153"/>
          </a:xfrm>
          <a:prstGeom prst="rect">
            <a:avLst/>
          </a:prstGeom>
          <a:ln w="3175" cmpd="sng">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kumimoji="1" lang="ja-JP" altLang="en-US" sz="1200" dirty="0" smtClean="0">
                <a:solidFill>
                  <a:schemeClr val="bg1"/>
                </a:solidFill>
                <a:latin typeface="+mj-ea"/>
                <a:ea typeface="+mj-ea"/>
              </a:rPr>
              <a:t>管理コンソール</a:t>
            </a:r>
            <a:endParaRPr kumimoji="1" lang="ja-JP" altLang="en-US" sz="1200" dirty="0">
              <a:solidFill>
                <a:schemeClr val="bg1"/>
              </a:solidFill>
              <a:latin typeface="+mj-ea"/>
              <a:ea typeface="+mj-ea"/>
            </a:endParaRPr>
          </a:p>
        </p:txBody>
      </p:sp>
      <p:sp>
        <p:nvSpPr>
          <p:cNvPr id="10" name="テキスト ボックス 9"/>
          <p:cNvSpPr txBox="1"/>
          <p:nvPr/>
        </p:nvSpPr>
        <p:spPr>
          <a:xfrm>
            <a:off x="7168351" y="2963128"/>
            <a:ext cx="1300356" cy="461665"/>
          </a:xfrm>
          <a:prstGeom prst="rect">
            <a:avLst/>
          </a:prstGeom>
          <a:noFill/>
        </p:spPr>
        <p:txBody>
          <a:bodyPr wrap="none" rtlCol="0">
            <a:spAutoFit/>
          </a:bodyPr>
          <a:lstStyle/>
          <a:p>
            <a:r>
              <a:rPr kumimoji="1" lang="ja-JP" altLang="en-US" sz="1200" dirty="0" smtClean="0">
                <a:latin typeface="+mn-ea"/>
                <a:ea typeface="+mn-ea"/>
              </a:rPr>
              <a:t>データベース、</a:t>
            </a:r>
            <a:r>
              <a:rPr kumimoji="1" lang="en-US" altLang="ja-JP" sz="1200" dirty="0" smtClean="0">
                <a:latin typeface="+mn-ea"/>
                <a:ea typeface="+mn-ea"/>
              </a:rPr>
              <a:t/>
            </a:r>
            <a:br>
              <a:rPr kumimoji="1" lang="en-US" altLang="ja-JP" sz="1200" dirty="0" smtClean="0">
                <a:latin typeface="+mn-ea"/>
                <a:ea typeface="+mn-ea"/>
              </a:rPr>
            </a:br>
            <a:r>
              <a:rPr kumimoji="1" lang="en-US" altLang="ja-JP" sz="1200" dirty="0" smtClean="0">
                <a:latin typeface="+mn-ea"/>
                <a:ea typeface="+mn-ea"/>
              </a:rPr>
              <a:t>Web</a:t>
            </a:r>
            <a:r>
              <a:rPr kumimoji="1" lang="ja-JP" altLang="en-US" sz="1200" dirty="0" smtClean="0">
                <a:latin typeface="+mn-ea"/>
                <a:ea typeface="+mn-ea"/>
              </a:rPr>
              <a:t>サービス</a:t>
            </a:r>
            <a:r>
              <a:rPr lang="ja-JP" altLang="en-US" sz="1200" dirty="0" smtClean="0">
                <a:latin typeface="+mn-ea"/>
                <a:ea typeface="+mn-ea"/>
              </a:rPr>
              <a:t>等</a:t>
            </a:r>
            <a:endParaRPr kumimoji="1" lang="en-US" altLang="ja-JP" sz="1200" dirty="0" smtClean="0">
              <a:latin typeface="+mn-ea"/>
              <a:ea typeface="+mn-ea"/>
            </a:endParaRPr>
          </a:p>
        </p:txBody>
      </p:sp>
      <p:sp>
        <p:nvSpPr>
          <p:cNvPr id="31" name="テキスト ボックス 30"/>
          <p:cNvSpPr txBox="1"/>
          <p:nvPr/>
        </p:nvSpPr>
        <p:spPr>
          <a:xfrm>
            <a:off x="1819905" y="4310689"/>
            <a:ext cx="1120820" cy="461665"/>
          </a:xfrm>
          <a:prstGeom prst="rect">
            <a:avLst/>
          </a:prstGeom>
          <a:noFill/>
        </p:spPr>
        <p:txBody>
          <a:bodyPr wrap="none" rtlCol="0">
            <a:spAutoFit/>
          </a:bodyPr>
          <a:lstStyle/>
          <a:p>
            <a:r>
              <a:rPr lang="ja-JP" altLang="en-US" sz="1200" dirty="0" smtClean="0">
                <a:solidFill>
                  <a:schemeClr val="accent1"/>
                </a:solidFill>
                <a:latin typeface="+mn-ea"/>
                <a:ea typeface="+mn-ea"/>
              </a:rPr>
              <a:t>アプリ配布</a:t>
            </a:r>
            <a:endParaRPr lang="en-US" altLang="ja-JP" sz="1200" dirty="0" smtClean="0">
              <a:solidFill>
                <a:schemeClr val="accent1"/>
              </a:solidFill>
              <a:latin typeface="+mn-ea"/>
              <a:ea typeface="+mn-ea"/>
            </a:endParaRPr>
          </a:p>
          <a:p>
            <a:r>
              <a:rPr lang="ja-JP" altLang="en-US" sz="1200" dirty="0" smtClean="0">
                <a:solidFill>
                  <a:schemeClr val="accent1"/>
                </a:solidFill>
                <a:latin typeface="+mn-ea"/>
                <a:ea typeface="+mn-ea"/>
              </a:rPr>
              <a:t>デバイス管理</a:t>
            </a:r>
            <a:endParaRPr lang="ja-JP" altLang="en-US" sz="1200" dirty="0">
              <a:solidFill>
                <a:schemeClr val="accent1"/>
              </a:solidFill>
              <a:latin typeface="+mn-ea"/>
              <a:ea typeface="+mn-ea"/>
            </a:endParaRPr>
          </a:p>
        </p:txBody>
      </p:sp>
      <p:sp>
        <p:nvSpPr>
          <p:cNvPr id="35" name="左右矢印 34"/>
          <p:cNvSpPr/>
          <p:nvPr/>
        </p:nvSpPr>
        <p:spPr>
          <a:xfrm>
            <a:off x="6120533" y="2479075"/>
            <a:ext cx="708316" cy="301663"/>
          </a:xfrm>
          <a:prstGeom prst="leftRightArrow">
            <a:avLst>
              <a:gd name="adj1" fmla="val 50000"/>
              <a:gd name="adj2" fmla="val 67992"/>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latin typeface="+mn-ea"/>
            </a:endParaRPr>
          </a:p>
        </p:txBody>
      </p:sp>
      <p:sp>
        <p:nvSpPr>
          <p:cNvPr id="37" name="左右矢印 36"/>
          <p:cNvSpPr/>
          <p:nvPr/>
        </p:nvSpPr>
        <p:spPr>
          <a:xfrm>
            <a:off x="2659627" y="2511409"/>
            <a:ext cx="708316" cy="301663"/>
          </a:xfrm>
          <a:prstGeom prst="leftRightArrow">
            <a:avLst>
              <a:gd name="adj1" fmla="val 50000"/>
              <a:gd name="adj2" fmla="val 64394"/>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latin typeface="+mn-ea"/>
            </a:endParaRPr>
          </a:p>
        </p:txBody>
      </p:sp>
      <p:sp>
        <p:nvSpPr>
          <p:cNvPr id="39" name="左右矢印 38"/>
          <p:cNvSpPr/>
          <p:nvPr/>
        </p:nvSpPr>
        <p:spPr>
          <a:xfrm>
            <a:off x="6140235" y="4044873"/>
            <a:ext cx="876146" cy="301663"/>
          </a:xfrm>
          <a:prstGeom prst="leftRightArrow">
            <a:avLst>
              <a:gd name="adj1" fmla="val 50000"/>
              <a:gd name="adj2" fmla="val 67992"/>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latin typeface="+mn-ea"/>
            </a:endParaRPr>
          </a:p>
        </p:txBody>
      </p:sp>
      <p:sp>
        <p:nvSpPr>
          <p:cNvPr id="20" name="円柱 19"/>
          <p:cNvSpPr/>
          <p:nvPr/>
        </p:nvSpPr>
        <p:spPr>
          <a:xfrm>
            <a:off x="4492387" y="3498147"/>
            <a:ext cx="858998" cy="776225"/>
          </a:xfrm>
          <a:prstGeom prst="can">
            <a:avLst/>
          </a:prstGeom>
          <a:ln w="3175" cmpd="sng">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1400" dirty="0" smtClean="0">
                <a:latin typeface="+mn-ea"/>
              </a:rPr>
              <a:t>AppPot</a:t>
            </a:r>
          </a:p>
          <a:p>
            <a:pPr algn="ctr"/>
            <a:r>
              <a:rPr lang="en-US" altLang="ja-JP" sz="1400" dirty="0" smtClean="0">
                <a:latin typeface="+mn-ea"/>
              </a:rPr>
              <a:t>DB</a:t>
            </a:r>
            <a:endParaRPr kumimoji="1" lang="ja-JP" altLang="en-US" sz="1400" dirty="0">
              <a:latin typeface="+mn-ea"/>
            </a:endParaRPr>
          </a:p>
        </p:txBody>
      </p:sp>
      <p:sp>
        <p:nvSpPr>
          <p:cNvPr id="43" name="正方形/長方形 42"/>
          <p:cNvSpPr/>
          <p:nvPr/>
        </p:nvSpPr>
        <p:spPr>
          <a:xfrm>
            <a:off x="458837" y="1855750"/>
            <a:ext cx="1702573" cy="1231335"/>
          </a:xfrm>
          <a:prstGeom prst="rect">
            <a:avLst/>
          </a:prstGeom>
          <a:ln w="3175" cmpd="sng">
            <a:solidFill>
              <a:srgbClr val="7F7F7F"/>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400" dirty="0" smtClean="0">
                <a:latin typeface="+mn-ea"/>
              </a:rPr>
              <a:t>Client</a:t>
            </a:r>
          </a:p>
          <a:p>
            <a:pPr algn="ctr"/>
            <a:r>
              <a:rPr lang="en-US" altLang="ja-JP" sz="1400" dirty="0" smtClean="0">
                <a:latin typeface="+mn-ea"/>
              </a:rPr>
              <a:t>Application</a:t>
            </a:r>
          </a:p>
          <a:p>
            <a:pPr algn="ctr"/>
            <a:endParaRPr lang="en-US" altLang="ja-JP" sz="1400" dirty="0">
              <a:latin typeface="+mn-ea"/>
            </a:endParaRPr>
          </a:p>
          <a:p>
            <a:pPr algn="ctr"/>
            <a:endParaRPr lang="en-US" altLang="ja-JP" sz="1400" dirty="0">
              <a:latin typeface="+mn-ea"/>
            </a:endParaRPr>
          </a:p>
        </p:txBody>
      </p:sp>
      <p:sp>
        <p:nvSpPr>
          <p:cNvPr id="53" name="正方形/長方形 52"/>
          <p:cNvSpPr/>
          <p:nvPr/>
        </p:nvSpPr>
        <p:spPr>
          <a:xfrm>
            <a:off x="458837" y="2613008"/>
            <a:ext cx="1702573" cy="457200"/>
          </a:xfrm>
          <a:prstGeom prst="rect">
            <a:avLst/>
          </a:prstGeom>
          <a:ln w="3175" cmpd="sng">
            <a:solidFill>
              <a:srgbClr val="F6750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1400" dirty="0" smtClean="0">
                <a:latin typeface="+mn-ea"/>
              </a:rPr>
              <a:t>SDK</a:t>
            </a:r>
            <a:endParaRPr lang="en-US" altLang="ja-JP" sz="1400" dirty="0">
              <a:latin typeface="+mn-ea"/>
            </a:endParaRPr>
          </a:p>
        </p:txBody>
      </p:sp>
      <p:sp>
        <p:nvSpPr>
          <p:cNvPr id="55" name="正方形/長方形 54"/>
          <p:cNvSpPr/>
          <p:nvPr/>
        </p:nvSpPr>
        <p:spPr>
          <a:xfrm>
            <a:off x="611237" y="2008150"/>
            <a:ext cx="1702573" cy="1231335"/>
          </a:xfrm>
          <a:prstGeom prst="rect">
            <a:avLst/>
          </a:prstGeom>
          <a:ln w="3175" cmpd="sng">
            <a:solidFill>
              <a:srgbClr val="7F7F7F"/>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400" dirty="0" smtClean="0">
                <a:latin typeface="+mn-ea"/>
              </a:rPr>
              <a:t>Client</a:t>
            </a:r>
          </a:p>
          <a:p>
            <a:pPr algn="ctr"/>
            <a:r>
              <a:rPr lang="en-US" altLang="ja-JP" sz="1400" dirty="0" smtClean="0">
                <a:latin typeface="+mn-ea"/>
              </a:rPr>
              <a:t>Application</a:t>
            </a:r>
          </a:p>
          <a:p>
            <a:pPr algn="ctr"/>
            <a:endParaRPr lang="en-US" altLang="ja-JP" sz="1400" dirty="0">
              <a:latin typeface="+mn-ea"/>
            </a:endParaRPr>
          </a:p>
          <a:p>
            <a:pPr algn="ctr"/>
            <a:endParaRPr lang="en-US" altLang="ja-JP" sz="1400" dirty="0">
              <a:latin typeface="+mn-ea"/>
            </a:endParaRPr>
          </a:p>
        </p:txBody>
      </p:sp>
      <p:sp>
        <p:nvSpPr>
          <p:cNvPr id="56" name="正方形/長方形 55"/>
          <p:cNvSpPr/>
          <p:nvPr/>
        </p:nvSpPr>
        <p:spPr>
          <a:xfrm>
            <a:off x="611237" y="2765408"/>
            <a:ext cx="1702573" cy="457200"/>
          </a:xfrm>
          <a:prstGeom prst="rect">
            <a:avLst/>
          </a:prstGeom>
          <a:ln w="3175" cmpd="sng">
            <a:solidFill>
              <a:srgbClr val="F6750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1400" dirty="0" smtClean="0">
                <a:latin typeface="+mn-ea"/>
              </a:rPr>
              <a:t>SDK</a:t>
            </a:r>
            <a:endParaRPr lang="en-US" altLang="ja-JP" sz="1400" dirty="0">
              <a:latin typeface="+mn-ea"/>
            </a:endParaRPr>
          </a:p>
        </p:txBody>
      </p:sp>
      <p:sp>
        <p:nvSpPr>
          <p:cNvPr id="58" name="正方形/長方形 57"/>
          <p:cNvSpPr/>
          <p:nvPr/>
        </p:nvSpPr>
        <p:spPr>
          <a:xfrm>
            <a:off x="763637" y="2160550"/>
            <a:ext cx="1702573" cy="1231335"/>
          </a:xfrm>
          <a:prstGeom prst="rect">
            <a:avLst/>
          </a:prstGeom>
          <a:ln w="3175" cmpd="sng">
            <a:solidFill>
              <a:srgbClr val="7F7F7F"/>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400" dirty="0" smtClean="0">
                <a:latin typeface="+mn-ea"/>
              </a:rPr>
              <a:t>Client</a:t>
            </a:r>
          </a:p>
          <a:p>
            <a:pPr algn="ctr"/>
            <a:r>
              <a:rPr lang="en-US" altLang="ja-JP" sz="1400" dirty="0" smtClean="0">
                <a:latin typeface="+mn-ea"/>
              </a:rPr>
              <a:t>Application</a:t>
            </a:r>
          </a:p>
          <a:p>
            <a:pPr algn="ctr"/>
            <a:endParaRPr lang="en-US" altLang="ja-JP" sz="1400" dirty="0">
              <a:latin typeface="+mn-ea"/>
            </a:endParaRPr>
          </a:p>
          <a:p>
            <a:pPr algn="ctr"/>
            <a:endParaRPr lang="en-US" altLang="ja-JP" sz="1400" dirty="0">
              <a:latin typeface="+mn-ea"/>
            </a:endParaRPr>
          </a:p>
        </p:txBody>
      </p:sp>
      <p:sp>
        <p:nvSpPr>
          <p:cNvPr id="59" name="正方形/長方形 58"/>
          <p:cNvSpPr/>
          <p:nvPr/>
        </p:nvSpPr>
        <p:spPr>
          <a:xfrm>
            <a:off x="763637" y="2917808"/>
            <a:ext cx="1702573" cy="457200"/>
          </a:xfrm>
          <a:prstGeom prst="rect">
            <a:avLst/>
          </a:prstGeom>
          <a:ln w="3175" cmpd="sng">
            <a:solidFill>
              <a:srgbClr val="F6750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1400" dirty="0" smtClean="0">
                <a:latin typeface="+mn-ea"/>
              </a:rPr>
              <a:t>SDK</a:t>
            </a:r>
            <a:endParaRPr lang="en-US" altLang="ja-JP" sz="1400" dirty="0">
              <a:latin typeface="+mn-ea"/>
            </a:endParaRPr>
          </a:p>
        </p:txBody>
      </p:sp>
      <p:sp>
        <p:nvSpPr>
          <p:cNvPr id="61" name="正方形/長方形 60"/>
          <p:cNvSpPr/>
          <p:nvPr/>
        </p:nvSpPr>
        <p:spPr>
          <a:xfrm>
            <a:off x="916037" y="2312950"/>
            <a:ext cx="1702573" cy="1231335"/>
          </a:xfrm>
          <a:prstGeom prst="rect">
            <a:avLst/>
          </a:prstGeom>
          <a:ln w="3175" cmpd="sng">
            <a:solidFill>
              <a:srgbClr val="7F7F7F"/>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400" dirty="0" smtClean="0">
                <a:latin typeface="+mn-ea"/>
              </a:rPr>
              <a:t>Client</a:t>
            </a:r>
          </a:p>
          <a:p>
            <a:pPr algn="ctr"/>
            <a:r>
              <a:rPr lang="en-US" altLang="ja-JP" sz="1400" dirty="0" smtClean="0">
                <a:latin typeface="+mn-ea"/>
              </a:rPr>
              <a:t>Application</a:t>
            </a:r>
          </a:p>
          <a:p>
            <a:pPr algn="ctr"/>
            <a:endParaRPr lang="en-US" altLang="ja-JP" sz="1400" dirty="0">
              <a:latin typeface="+mn-ea"/>
            </a:endParaRPr>
          </a:p>
          <a:p>
            <a:pPr algn="ctr"/>
            <a:endParaRPr lang="en-US" altLang="ja-JP" sz="1400" dirty="0">
              <a:latin typeface="+mn-ea"/>
            </a:endParaRPr>
          </a:p>
        </p:txBody>
      </p:sp>
      <p:sp>
        <p:nvSpPr>
          <p:cNvPr id="62" name="正方形/長方形 61"/>
          <p:cNvSpPr/>
          <p:nvPr/>
        </p:nvSpPr>
        <p:spPr>
          <a:xfrm>
            <a:off x="916037" y="3070208"/>
            <a:ext cx="1702573" cy="457200"/>
          </a:xfrm>
          <a:prstGeom prst="rect">
            <a:avLst/>
          </a:prstGeom>
          <a:ln w="3175" cmpd="sng">
            <a:solidFill>
              <a:srgbClr val="F6750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1400" dirty="0" err="1" smtClean="0">
                <a:latin typeface="+mn-ea"/>
              </a:rPr>
              <a:t>AppPot</a:t>
            </a:r>
            <a:r>
              <a:rPr lang="en-US" altLang="ja-JP" sz="1400" dirty="0" smtClean="0">
                <a:latin typeface="+mn-ea"/>
              </a:rPr>
              <a:t> SDK</a:t>
            </a:r>
            <a:endParaRPr lang="en-US" altLang="ja-JP" sz="1400" dirty="0">
              <a:latin typeface="+mn-ea"/>
            </a:endParaRPr>
          </a:p>
        </p:txBody>
      </p:sp>
      <p:sp>
        <p:nvSpPr>
          <p:cNvPr id="63" name="正方形/長方形 62"/>
          <p:cNvSpPr/>
          <p:nvPr/>
        </p:nvSpPr>
        <p:spPr>
          <a:xfrm>
            <a:off x="7385972" y="5403685"/>
            <a:ext cx="1331144" cy="464017"/>
          </a:xfrm>
          <a:prstGeom prst="rect">
            <a:avLst/>
          </a:prstGeom>
          <a:ln w="3175" cmpd="sng">
            <a:solidFill>
              <a:srgbClr val="F67509"/>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kumimoji="1" lang="en-US" altLang="ja-JP" sz="1100" dirty="0" smtClean="0">
                <a:latin typeface="+mn-ea"/>
              </a:rPr>
              <a:t>AppPot</a:t>
            </a:r>
            <a:r>
              <a:rPr kumimoji="1" lang="ja-JP" altLang="en-US" sz="1100" dirty="0" smtClean="0">
                <a:latin typeface="+mn-ea"/>
              </a:rPr>
              <a:t>機能</a:t>
            </a:r>
            <a:endParaRPr kumimoji="1" lang="en-US" altLang="ja-JP" sz="1100" dirty="0" smtClean="0">
              <a:latin typeface="+mn-ea"/>
            </a:endParaRPr>
          </a:p>
          <a:p>
            <a:pPr algn="ctr"/>
            <a:r>
              <a:rPr kumimoji="1" lang="ja-JP" altLang="en-US" sz="1100" dirty="0" smtClean="0">
                <a:latin typeface="+mn-ea"/>
              </a:rPr>
              <a:t>提供範囲</a:t>
            </a:r>
            <a:endParaRPr kumimoji="1" lang="ja-JP" altLang="en-US" sz="1100" dirty="0">
              <a:latin typeface="+mn-ea"/>
            </a:endParaRPr>
          </a:p>
        </p:txBody>
      </p:sp>
      <p:sp>
        <p:nvSpPr>
          <p:cNvPr id="64" name="正方形/長方形 63"/>
          <p:cNvSpPr/>
          <p:nvPr/>
        </p:nvSpPr>
        <p:spPr>
          <a:xfrm>
            <a:off x="7385972" y="5867702"/>
            <a:ext cx="1331144" cy="477906"/>
          </a:xfrm>
          <a:prstGeom prst="rect">
            <a:avLst/>
          </a:prstGeom>
          <a:ln w="3175" cmpd="sng">
            <a:solidFill>
              <a:srgbClr val="7F7F7F"/>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100" dirty="0" smtClean="0">
                <a:latin typeface="+mn-ea"/>
              </a:rPr>
              <a:t>AppPot</a:t>
            </a:r>
            <a:r>
              <a:rPr lang="ja-JP" altLang="en-US" sz="1100" dirty="0" smtClean="0">
                <a:latin typeface="+mn-ea"/>
              </a:rPr>
              <a:t>機能</a:t>
            </a:r>
            <a:endParaRPr lang="en-US" altLang="ja-JP" sz="1100" dirty="0" smtClean="0">
              <a:latin typeface="+mn-ea"/>
            </a:endParaRPr>
          </a:p>
          <a:p>
            <a:pPr algn="ctr"/>
            <a:r>
              <a:rPr kumimoji="1" lang="ja-JP" altLang="en-US" sz="1100" dirty="0" smtClean="0">
                <a:latin typeface="+mn-ea"/>
              </a:rPr>
              <a:t>提供範囲外</a:t>
            </a:r>
            <a:endParaRPr kumimoji="1" lang="ja-JP" altLang="en-US" sz="1100" dirty="0">
              <a:latin typeface="+mn-ea"/>
            </a:endParaRPr>
          </a:p>
        </p:txBody>
      </p:sp>
      <p:sp>
        <p:nvSpPr>
          <p:cNvPr id="51" name="テキスト ボックス 50"/>
          <p:cNvSpPr txBox="1"/>
          <p:nvPr/>
        </p:nvSpPr>
        <p:spPr>
          <a:xfrm>
            <a:off x="364807" y="1496442"/>
            <a:ext cx="2391886" cy="307777"/>
          </a:xfrm>
          <a:prstGeom prst="rect">
            <a:avLst/>
          </a:prstGeom>
          <a:noFill/>
        </p:spPr>
        <p:txBody>
          <a:bodyPr wrap="none" rtlCol="0">
            <a:spAutoFit/>
          </a:bodyPr>
          <a:lstStyle/>
          <a:p>
            <a:r>
              <a:rPr kumimoji="1" lang="ja-JP" altLang="en-US" sz="1400" dirty="0" smtClean="0">
                <a:solidFill>
                  <a:schemeClr val="tx1">
                    <a:lumMod val="75000"/>
                    <a:lumOff val="25000"/>
                  </a:schemeClr>
                </a:solidFill>
                <a:latin typeface="+mj-ea"/>
                <a:ea typeface="+mj-ea"/>
              </a:rPr>
              <a:t>スマートフォン</a:t>
            </a:r>
            <a:r>
              <a:rPr kumimoji="1" lang="en-US" altLang="ja-JP" sz="1400" dirty="0" smtClean="0">
                <a:solidFill>
                  <a:schemeClr val="tx1">
                    <a:lumMod val="75000"/>
                    <a:lumOff val="25000"/>
                  </a:schemeClr>
                </a:solidFill>
                <a:latin typeface="+mj-ea"/>
                <a:ea typeface="+mj-ea"/>
              </a:rPr>
              <a:t>/</a:t>
            </a:r>
            <a:r>
              <a:rPr kumimoji="1" lang="ja-JP" altLang="en-US" sz="1400" dirty="0" smtClean="0">
                <a:solidFill>
                  <a:schemeClr val="tx1">
                    <a:lumMod val="75000"/>
                    <a:lumOff val="25000"/>
                  </a:schemeClr>
                </a:solidFill>
                <a:latin typeface="+mj-ea"/>
                <a:ea typeface="+mj-ea"/>
              </a:rPr>
              <a:t>タブレット</a:t>
            </a:r>
            <a:endParaRPr kumimoji="1" lang="ja-JP" altLang="en-US" sz="1400" dirty="0">
              <a:solidFill>
                <a:schemeClr val="tx1">
                  <a:lumMod val="75000"/>
                  <a:lumOff val="25000"/>
                </a:schemeClr>
              </a:solidFill>
              <a:latin typeface="+mj-ea"/>
              <a:ea typeface="+mj-ea"/>
            </a:endParaRPr>
          </a:p>
        </p:txBody>
      </p:sp>
      <p:sp>
        <p:nvSpPr>
          <p:cNvPr id="38" name="テキスト ボックス 37"/>
          <p:cNvSpPr txBox="1"/>
          <p:nvPr/>
        </p:nvSpPr>
        <p:spPr>
          <a:xfrm>
            <a:off x="6035148" y="2813072"/>
            <a:ext cx="1077597" cy="276999"/>
          </a:xfrm>
          <a:prstGeom prst="rect">
            <a:avLst/>
          </a:prstGeom>
          <a:noFill/>
        </p:spPr>
        <p:txBody>
          <a:bodyPr wrap="square" rtlCol="0">
            <a:spAutoFit/>
          </a:bodyPr>
          <a:lstStyle/>
          <a:p>
            <a:r>
              <a:rPr lang="ja-JP" altLang="en-US" sz="1200" dirty="0" smtClean="0">
                <a:solidFill>
                  <a:schemeClr val="accent1"/>
                </a:solidFill>
                <a:latin typeface="+mn-ea"/>
                <a:ea typeface="+mn-ea"/>
              </a:rPr>
              <a:t>システム連携</a:t>
            </a:r>
            <a:endParaRPr kumimoji="1" lang="ja-JP" altLang="en-US" sz="1200" dirty="0">
              <a:solidFill>
                <a:schemeClr val="accent1"/>
              </a:solidFill>
              <a:latin typeface="+mn-ea"/>
              <a:ea typeface="+mn-ea"/>
            </a:endParaRPr>
          </a:p>
        </p:txBody>
      </p:sp>
      <p:sp>
        <p:nvSpPr>
          <p:cNvPr id="52" name="テキスト ボックス 51"/>
          <p:cNvSpPr txBox="1"/>
          <p:nvPr/>
        </p:nvSpPr>
        <p:spPr>
          <a:xfrm>
            <a:off x="6064377" y="4329659"/>
            <a:ext cx="1123136" cy="276999"/>
          </a:xfrm>
          <a:prstGeom prst="rect">
            <a:avLst/>
          </a:prstGeom>
          <a:noFill/>
        </p:spPr>
        <p:txBody>
          <a:bodyPr wrap="square" rtlCol="0">
            <a:spAutoFit/>
          </a:bodyPr>
          <a:lstStyle>
            <a:defPPr>
              <a:defRPr lang="en-US"/>
            </a:defPPr>
            <a:lvl1pPr>
              <a:defRPr sz="1200">
                <a:solidFill>
                  <a:schemeClr val="tx2">
                    <a:lumMod val="60000"/>
                    <a:lumOff val="40000"/>
                  </a:schemeClr>
                </a:solidFill>
              </a:defRPr>
            </a:lvl1pPr>
          </a:lstStyle>
          <a:p>
            <a:r>
              <a:rPr lang="ja-JP" altLang="en-US" dirty="0" smtClean="0">
                <a:solidFill>
                  <a:schemeClr val="accent1"/>
                </a:solidFill>
                <a:latin typeface="+mn-ea"/>
                <a:ea typeface="+mn-ea"/>
              </a:rPr>
              <a:t>システム連携</a:t>
            </a:r>
            <a:endParaRPr lang="ja-JP" altLang="en-US" dirty="0">
              <a:solidFill>
                <a:schemeClr val="accent1"/>
              </a:solidFill>
              <a:latin typeface="+mn-ea"/>
              <a:ea typeface="+mn-ea"/>
            </a:endParaRPr>
          </a:p>
        </p:txBody>
      </p:sp>
      <p:sp>
        <p:nvSpPr>
          <p:cNvPr id="65" name="テキスト ボックス 64"/>
          <p:cNvSpPr txBox="1"/>
          <p:nvPr/>
        </p:nvSpPr>
        <p:spPr>
          <a:xfrm>
            <a:off x="2786141" y="2840337"/>
            <a:ext cx="513785" cy="276999"/>
          </a:xfrm>
          <a:prstGeom prst="rect">
            <a:avLst/>
          </a:prstGeom>
          <a:noFill/>
        </p:spPr>
        <p:txBody>
          <a:bodyPr wrap="square" rtlCol="0">
            <a:spAutoFit/>
          </a:bodyPr>
          <a:lstStyle>
            <a:defPPr>
              <a:defRPr lang="en-US"/>
            </a:defPPr>
            <a:lvl1pPr>
              <a:defRPr sz="1200">
                <a:solidFill>
                  <a:schemeClr val="tx2">
                    <a:lumMod val="60000"/>
                    <a:lumOff val="40000"/>
                  </a:schemeClr>
                </a:solidFill>
              </a:defRPr>
            </a:lvl1pPr>
          </a:lstStyle>
          <a:p>
            <a:r>
              <a:rPr lang="en-US" altLang="ja-JP" dirty="0">
                <a:solidFill>
                  <a:schemeClr val="accent1"/>
                </a:solidFill>
                <a:latin typeface="+mn-ea"/>
                <a:ea typeface="+mn-ea"/>
              </a:rPr>
              <a:t>API</a:t>
            </a:r>
            <a:endParaRPr lang="ja-JP" altLang="en-US" dirty="0">
              <a:solidFill>
                <a:schemeClr val="accent1"/>
              </a:solidFill>
              <a:latin typeface="+mn-ea"/>
              <a:ea typeface="+mn-ea"/>
            </a:endParaRPr>
          </a:p>
        </p:txBody>
      </p:sp>
      <p:sp>
        <p:nvSpPr>
          <p:cNvPr id="48" name="正方形/長方形 47"/>
          <p:cNvSpPr/>
          <p:nvPr/>
        </p:nvSpPr>
        <p:spPr>
          <a:xfrm>
            <a:off x="817342" y="5208768"/>
            <a:ext cx="1736256" cy="826924"/>
          </a:xfrm>
          <a:prstGeom prst="rect">
            <a:avLst/>
          </a:prstGeom>
          <a:ln w="3175" cmpd="sng">
            <a:solidFill>
              <a:srgbClr val="7F7F7F"/>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400" dirty="0" smtClean="0">
                <a:latin typeface="+mn-ea"/>
              </a:rPr>
              <a:t>MDM</a:t>
            </a:r>
            <a:endParaRPr kumimoji="1" lang="ja-JP" altLang="en-US" sz="1400" dirty="0">
              <a:latin typeface="+mn-ea"/>
            </a:endParaRPr>
          </a:p>
        </p:txBody>
      </p:sp>
      <p:sp>
        <p:nvSpPr>
          <p:cNvPr id="7" name="上矢印 6"/>
          <p:cNvSpPr/>
          <p:nvPr/>
        </p:nvSpPr>
        <p:spPr>
          <a:xfrm>
            <a:off x="1465674" y="3775590"/>
            <a:ext cx="401720" cy="1350953"/>
          </a:xfrm>
          <a:prstGeom prst="upArrow">
            <a:avLst>
              <a:gd name="adj1" fmla="val 50000"/>
              <a:gd name="adj2" fmla="val 71618"/>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latin typeface="+mn-ea"/>
            </a:endParaRPr>
          </a:p>
        </p:txBody>
      </p:sp>
      <p:sp>
        <p:nvSpPr>
          <p:cNvPr id="21" name="テキスト ボックス 20"/>
          <p:cNvSpPr txBox="1"/>
          <p:nvPr/>
        </p:nvSpPr>
        <p:spPr>
          <a:xfrm>
            <a:off x="7816399" y="5126544"/>
            <a:ext cx="505267" cy="276999"/>
          </a:xfrm>
          <a:prstGeom prst="rect">
            <a:avLst/>
          </a:prstGeom>
          <a:noFill/>
        </p:spPr>
        <p:txBody>
          <a:bodyPr wrap="none" rtlCol="0">
            <a:spAutoFit/>
          </a:bodyPr>
          <a:lstStyle/>
          <a:p>
            <a:r>
              <a:rPr lang="ja-JP" altLang="en-US" sz="1200" dirty="0" smtClean="0">
                <a:latin typeface="+mn-ea"/>
                <a:ea typeface="+mn-ea"/>
              </a:rPr>
              <a:t>凡例</a:t>
            </a:r>
            <a:endParaRPr kumimoji="1" lang="ja-JP" altLang="en-US" sz="1200" dirty="0">
              <a:latin typeface="+mn-ea"/>
              <a:ea typeface="+mn-ea"/>
            </a:endParaRPr>
          </a:p>
        </p:txBody>
      </p:sp>
      <p:sp>
        <p:nvSpPr>
          <p:cNvPr id="45" name="正方形/長方形 44"/>
          <p:cNvSpPr/>
          <p:nvPr/>
        </p:nvSpPr>
        <p:spPr>
          <a:xfrm>
            <a:off x="4746696" y="4540016"/>
            <a:ext cx="1331144" cy="439278"/>
          </a:xfrm>
          <a:prstGeom prst="rect">
            <a:avLst/>
          </a:prstGeom>
          <a:solidFill>
            <a:schemeClr val="accent6">
              <a:lumMod val="20000"/>
              <a:lumOff val="80000"/>
            </a:schemeClr>
          </a:solidFill>
          <a:ln w="3175" cmpd="sng">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dirty="0" smtClean="0">
                <a:solidFill>
                  <a:srgbClr val="F7793F"/>
                </a:solidFill>
                <a:latin typeface="+mj-ea"/>
                <a:ea typeface="+mj-ea"/>
              </a:rPr>
              <a:t>ユーザー管理</a:t>
            </a:r>
          </a:p>
        </p:txBody>
      </p:sp>
      <p:sp>
        <p:nvSpPr>
          <p:cNvPr id="46" name="正方形/長方形 45"/>
          <p:cNvSpPr/>
          <p:nvPr/>
        </p:nvSpPr>
        <p:spPr>
          <a:xfrm>
            <a:off x="4747596" y="5008711"/>
            <a:ext cx="1331144" cy="439278"/>
          </a:xfrm>
          <a:prstGeom prst="rect">
            <a:avLst/>
          </a:prstGeom>
          <a:solidFill>
            <a:schemeClr val="accent6">
              <a:lumMod val="20000"/>
              <a:lumOff val="80000"/>
            </a:schemeClr>
          </a:solidFill>
          <a:ln w="3175" cmpd="sng">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dirty="0" smtClean="0">
                <a:solidFill>
                  <a:srgbClr val="F7793F"/>
                </a:solidFill>
                <a:latin typeface="+mj-ea"/>
                <a:ea typeface="+mj-ea"/>
              </a:rPr>
              <a:t>アプリ管理</a:t>
            </a:r>
          </a:p>
        </p:txBody>
      </p:sp>
    </p:spTree>
    <p:extLst>
      <p:ext uri="{BB962C8B-B14F-4D97-AF65-F5344CB8AC3E}">
        <p14:creationId xmlns:p14="http://schemas.microsoft.com/office/powerpoint/2010/main" val="27528414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メディカルシステム企業</a:t>
            </a:r>
            <a:br>
              <a:rPr lang="ja-JP" altLang="en-US" dirty="0"/>
            </a:br>
            <a:r>
              <a:rPr lang="ja-JP" altLang="en-US" dirty="0"/>
              <a:t>歯科医院向け 患者様コミュニケーション</a:t>
            </a:r>
            <a:endParaRPr kumimoji="1" lang="ja-JP" altLang="en-US" dirty="0"/>
          </a:p>
        </p:txBody>
      </p:sp>
      <p:sp>
        <p:nvSpPr>
          <p:cNvPr id="3" name="コンテンツ プレースホルダー 2"/>
          <p:cNvSpPr>
            <a:spLocks noGrp="1"/>
          </p:cNvSpPr>
          <p:nvPr>
            <p:ph idx="1"/>
          </p:nvPr>
        </p:nvSpPr>
        <p:spPr>
          <a:solidFill>
            <a:srgbClr val="FFFFFF"/>
          </a:solidFill>
        </p:spPr>
        <p:txBody>
          <a:bodyPr>
            <a:normAutofit/>
          </a:bodyPr>
          <a:lstStyle/>
          <a:p>
            <a:r>
              <a:rPr kumimoji="1" lang="ja-JP" altLang="en-US" sz="1600" dirty="0" smtClean="0"/>
              <a:t>モバイルアプリ：</a:t>
            </a:r>
            <a:r>
              <a:rPr kumimoji="1" lang="en-US" altLang="ja-JP" sz="1600" dirty="0" smtClean="0"/>
              <a:t>Android</a:t>
            </a:r>
            <a:r>
              <a:rPr lang="ja-JP" altLang="en-US" sz="1600" dirty="0" smtClean="0"/>
              <a:t>ネイティブアプリ＋</a:t>
            </a:r>
            <a:r>
              <a:rPr lang="en-US" altLang="ja-JP" sz="1600" dirty="0" smtClean="0"/>
              <a:t>AppPot</a:t>
            </a:r>
            <a:r>
              <a:rPr lang="ja-JP" altLang="en-US" sz="1600" dirty="0" smtClean="0"/>
              <a:t> </a:t>
            </a:r>
            <a:r>
              <a:rPr lang="en-US" altLang="ja-JP" sz="1600" dirty="0" smtClean="0"/>
              <a:t>SDK</a:t>
            </a:r>
          </a:p>
          <a:p>
            <a:r>
              <a:rPr kumimoji="1" lang="en-US" altLang="ja-JP" sz="1600" dirty="0" smtClean="0"/>
              <a:t>Web</a:t>
            </a:r>
            <a:r>
              <a:rPr kumimoji="1" lang="ja-JP" altLang="en-US" sz="1600" dirty="0" smtClean="0"/>
              <a:t>管理アプリ：</a:t>
            </a:r>
            <a:r>
              <a:rPr kumimoji="1" lang="en-US" altLang="ja-JP" sz="1600" dirty="0" smtClean="0"/>
              <a:t>HTML5</a:t>
            </a:r>
            <a:r>
              <a:rPr kumimoji="1" lang="ja-JP" altLang="en-US" sz="1600" dirty="0" smtClean="0"/>
              <a:t>（</a:t>
            </a:r>
            <a:r>
              <a:rPr kumimoji="1" lang="en-US" altLang="ja-JP" sz="1600" dirty="0" smtClean="0"/>
              <a:t>Backbone.js</a:t>
            </a:r>
            <a:r>
              <a:rPr kumimoji="1" lang="ja-JP" altLang="en-US" sz="1600" dirty="0" smtClean="0"/>
              <a:t>）から</a:t>
            </a:r>
            <a:r>
              <a:rPr lang="en-US" altLang="ja-JP" sz="1600" dirty="0" smtClean="0"/>
              <a:t>API</a:t>
            </a:r>
            <a:r>
              <a:rPr lang="ja-JP" altLang="en-US" sz="1600" dirty="0" smtClean="0"/>
              <a:t>呼び出し</a:t>
            </a:r>
            <a:endParaRPr lang="en-US" altLang="ja-JP" sz="1600" dirty="0" smtClean="0"/>
          </a:p>
          <a:p>
            <a:endParaRPr kumimoji="1" lang="en-US" altLang="ja-JP" sz="1600" dirty="0"/>
          </a:p>
          <a:p>
            <a:r>
              <a:rPr lang="ja-JP" altLang="en-US" sz="1600" dirty="0" smtClean="0"/>
              <a:t>サーバー側処理は</a:t>
            </a:r>
            <a:r>
              <a:rPr lang="en-US" altLang="ja-JP" sz="1600" dirty="0" smtClean="0"/>
              <a:t>AppPot</a:t>
            </a:r>
            <a:r>
              <a:rPr lang="ja-JP" altLang="en-US" sz="1600" dirty="0" smtClean="0"/>
              <a:t>のみで、スクラッチ開発はなし。</a:t>
            </a:r>
            <a:endParaRPr lang="en-US" altLang="ja-JP" sz="1600" dirty="0" smtClean="0"/>
          </a:p>
          <a:p>
            <a:r>
              <a:rPr lang="ja-JP" altLang="en-US" sz="1600" dirty="0"/>
              <a:t>使っている</a:t>
            </a:r>
            <a:r>
              <a:rPr lang="ja-JP" altLang="en-US" sz="1600" dirty="0" smtClean="0"/>
              <a:t>機能：データ</a:t>
            </a:r>
            <a:r>
              <a:rPr lang="ja-JP" altLang="en-US" sz="1600" dirty="0"/>
              <a:t>永続化 </a:t>
            </a:r>
            <a:r>
              <a:rPr lang="en-US" altLang="ja-JP" sz="1600" dirty="0"/>
              <a:t>/  </a:t>
            </a:r>
            <a:r>
              <a:rPr lang="ja-JP" altLang="en-US" sz="1600" dirty="0"/>
              <a:t>ネットワーク通信 </a:t>
            </a:r>
            <a:r>
              <a:rPr lang="en-US" altLang="ja-JP" sz="1600" dirty="0"/>
              <a:t>/  </a:t>
            </a:r>
            <a:r>
              <a:rPr lang="ja-JP" altLang="en-US" sz="1600" dirty="0"/>
              <a:t>モニタリング </a:t>
            </a:r>
            <a:r>
              <a:rPr lang="en-US" altLang="ja-JP" sz="1600" dirty="0"/>
              <a:t>/  </a:t>
            </a:r>
            <a:r>
              <a:rPr lang="en-US" altLang="ja-JP" sz="1600" dirty="0" smtClean="0"/>
              <a:t/>
            </a:r>
            <a:br>
              <a:rPr lang="en-US" altLang="ja-JP" sz="1600" dirty="0" smtClean="0"/>
            </a:br>
            <a:r>
              <a:rPr lang="en-US" altLang="ja-JP" sz="1600" dirty="0" smtClean="0"/>
              <a:t>						</a:t>
            </a:r>
            <a:r>
              <a:rPr lang="ja-JP" altLang="en-US" sz="1600" dirty="0" smtClean="0"/>
              <a:t>　</a:t>
            </a:r>
            <a:r>
              <a:rPr lang="ja-JP" altLang="en-US" sz="1600" dirty="0"/>
              <a:t>ユーザー認証 </a:t>
            </a:r>
            <a:r>
              <a:rPr lang="en-US" altLang="ja-JP" sz="1600" dirty="0" smtClean="0"/>
              <a:t>/ </a:t>
            </a:r>
            <a:r>
              <a:rPr lang="ja-JP" altLang="en-US" sz="1600" dirty="0" smtClean="0"/>
              <a:t>ファイル</a:t>
            </a:r>
            <a:r>
              <a:rPr lang="en-US" altLang="ja-JP" sz="1600" dirty="0"/>
              <a:t>API /  e</a:t>
            </a:r>
            <a:r>
              <a:rPr lang="ja-JP" altLang="en-US" sz="1600" dirty="0"/>
              <a:t>メール配信</a:t>
            </a:r>
            <a:endParaRPr kumimoji="1" lang="ja-JP" altLang="en-US" sz="1600" dirty="0"/>
          </a:p>
        </p:txBody>
      </p:sp>
      <p:sp>
        <p:nvSpPr>
          <p:cNvPr id="4" name="スライド番号プレースホルダー 3"/>
          <p:cNvSpPr>
            <a:spLocks noGrp="1"/>
          </p:cNvSpPr>
          <p:nvPr>
            <p:ph type="sldNum" sz="quarter" idx="12"/>
          </p:nvPr>
        </p:nvSpPr>
        <p:spPr>
          <a:xfrm>
            <a:off x="7453313" y="6880963"/>
            <a:ext cx="1233487" cy="365125"/>
          </a:xfrm>
          <a:prstGeom prst="rect">
            <a:avLst/>
          </a:prstGeom>
        </p:spPr>
        <p:txBody>
          <a:bodyPr/>
          <a:lstStyle/>
          <a:p>
            <a:pPr>
              <a:defRPr/>
            </a:pPr>
            <a:fld id="{92090B52-69E3-F842-9D7F-D56FF0534769}" type="slidenum">
              <a:rPr lang="ja-JP" altLang="en-US" smtClean="0"/>
              <a:pPr>
                <a:defRPr/>
              </a:pPr>
              <a:t>9</a:t>
            </a:fld>
            <a:endParaRPr lang="ja-JP" altLang="en-US"/>
          </a:p>
        </p:txBody>
      </p:sp>
      <p:pic>
        <p:nvPicPr>
          <p:cNvPr id="5" name="図 4" descr="chart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04" y="3640714"/>
            <a:ext cx="8211096" cy="2668606"/>
          </a:xfrm>
          <a:prstGeom prst="rect">
            <a:avLst/>
          </a:prstGeom>
        </p:spPr>
      </p:pic>
    </p:spTree>
    <p:extLst>
      <p:ext uri="{BB962C8B-B14F-4D97-AF65-F5344CB8AC3E}">
        <p14:creationId xmlns:p14="http://schemas.microsoft.com/office/powerpoint/2010/main" val="2062432932"/>
      </p:ext>
    </p:extLst>
  </p:cSld>
  <p:clrMapOvr>
    <a:masterClrMapping/>
  </p:clrMapOvr>
  <mc:AlternateContent xmlns:mc="http://schemas.openxmlformats.org/markup-compatibility/2006" xmlns:p14="http://schemas.microsoft.com/office/powerpoint/2010/main">
    <mc:Choice Requires="p14">
      <p:transition spd="slow" p14:dur="1100">
        <p:push dir="u"/>
      </p:transition>
    </mc:Choice>
    <mc:Fallback xmlns="">
      <p:transition spd="slow">
        <p:push dir="u"/>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ppPotテンプレート_01">
  <a:themeElements>
    <a:clrScheme name="NCDC 2013 ver001">
      <a:dk1>
        <a:srgbClr val="1C1C1C"/>
      </a:dk1>
      <a:lt1>
        <a:sysClr val="window" lastClr="FFFFFF"/>
      </a:lt1>
      <a:dk2>
        <a:srgbClr val="1F497D"/>
      </a:dk2>
      <a:lt2>
        <a:srgbClr val="EEECE1"/>
      </a:lt2>
      <a:accent1>
        <a:srgbClr val="316CCA"/>
      </a:accent1>
      <a:accent2>
        <a:srgbClr val="D42337"/>
      </a:accent2>
      <a:accent3>
        <a:srgbClr val="8BCE17"/>
      </a:accent3>
      <a:accent4>
        <a:srgbClr val="8064A2"/>
      </a:accent4>
      <a:accent5>
        <a:srgbClr val="37B7CF"/>
      </a:accent5>
      <a:accent6>
        <a:srgbClr val="F37F12"/>
      </a:accent6>
      <a:hlink>
        <a:srgbClr val="0043D4"/>
      </a:hlink>
      <a:folHlink>
        <a:srgbClr val="001452"/>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10000"/>
            <a:lumOff val="90000"/>
          </a:schemeClr>
        </a:solidFill>
        <a:ln w="6350">
          <a:noFill/>
        </a:ln>
        <a:effectLst/>
      </a:spPr>
      <a:bodyPr rot="0" spcFirstLastPara="0" vertOverflow="overflow" horzOverflow="overflow" vert="horz" wrap="square" lIns="36000" tIns="72000" rIns="36000" bIns="108000" numCol="1" spcCol="0" rtlCol="0" fromWordArt="0" anchor="ctr" anchorCtr="0" forceAA="0" compatLnSpc="1">
        <a:prstTxWarp prst="textNoShape">
          <a:avLst/>
        </a:prstTxWarp>
        <a:normAutofit/>
      </a:bodyPr>
      <a:lstStyle>
        <a:defPPr algn="ctr">
          <a:lnSpc>
            <a:spcPct val="120000"/>
          </a:lnSpc>
          <a:defRPr sz="1400" dirty="0" smtClean="0">
            <a:solidFill>
              <a:schemeClr val="tx1">
                <a:lumMod val="90000"/>
                <a:lumOff val="10000"/>
              </a:schemeClr>
            </a:solidFill>
          </a:defRPr>
        </a:defPPr>
      </a:lstStyle>
      <a:style>
        <a:lnRef idx="1">
          <a:schemeClr val="accent1"/>
        </a:lnRef>
        <a:fillRef idx="3">
          <a:schemeClr val="accent1"/>
        </a:fillRef>
        <a:effectRef idx="2">
          <a:schemeClr val="accent1"/>
        </a:effectRef>
        <a:fontRef idx="minor">
          <a:schemeClr val="lt1"/>
        </a:fontRef>
      </a:style>
    </a:spDef>
    <a:lnDef>
      <a:spPr>
        <a:ln w="19050" cap="flat" cmpd="sng">
          <a:solidFill>
            <a:schemeClr val="tx1">
              <a:lumMod val="75000"/>
              <a:lumOff val="25000"/>
            </a:schemeClr>
          </a:solidFill>
          <a:headEnd type="triangle" w="med" len="lg"/>
          <a:tailEnd type="triangle" w="med"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AppPotテンプレート_01.potx</Template>
  <TotalTime>30480</TotalTime>
  <Words>7042</Words>
  <Application>Microsoft Macintosh PowerPoint</Application>
  <PresentationFormat>画面に合わせる (4:3)</PresentationFormat>
  <Paragraphs>1098</Paragraphs>
  <Slides>71</Slides>
  <Notes>0</Notes>
  <HiddenSlides>0</HiddenSlides>
  <MMClips>0</MMClips>
  <ScaleCrop>false</ScaleCrop>
  <HeadingPairs>
    <vt:vector size="4" baseType="variant">
      <vt:variant>
        <vt:lpstr>テーマ</vt:lpstr>
      </vt:variant>
      <vt:variant>
        <vt:i4>1</vt:i4>
      </vt:variant>
      <vt:variant>
        <vt:lpstr>スライド タイトル</vt:lpstr>
      </vt:variant>
      <vt:variant>
        <vt:i4>71</vt:i4>
      </vt:variant>
    </vt:vector>
  </HeadingPairs>
  <TitlesOfParts>
    <vt:vector size="72" baseType="lpstr">
      <vt:lpstr>AppPotテンプレート_01</vt:lpstr>
      <vt:lpstr>AngularJSと バックエンドサービスAppPotで作る 業務システムハンズオン</vt:lpstr>
      <vt:lpstr>本日のスケジュール</vt:lpstr>
      <vt:lpstr>AppPotとは</vt:lpstr>
      <vt:lpstr>AppPotとは</vt:lpstr>
      <vt:lpstr>企業のスマートデバイス活用における課題</vt:lpstr>
      <vt:lpstr>AppPotの導入効果 サーバー開発が不要でモバイルアプリの導入のリードタイム、コスト削減</vt:lpstr>
      <vt:lpstr>AppPotが提供する主な機能</vt:lpstr>
      <vt:lpstr>AppPotの概要アーキテクチャ</vt:lpstr>
      <vt:lpstr>メディカルシステム企業 歯科医院向け 患者様コミュニケーション</vt:lpstr>
      <vt:lpstr>[製造業] 情シスにてモバイルアプリを内製開発</vt:lpstr>
      <vt:lpstr>PowerPoint プレゼンテーション</vt:lpstr>
      <vt:lpstr>企業向けに特化したバックエンドサービス</vt:lpstr>
      <vt:lpstr>演習内容の説明</vt:lpstr>
      <vt:lpstr>ハンズオンアプリの仕様</vt:lpstr>
      <vt:lpstr>ハンズオンアプリの仕様（画面）</vt:lpstr>
      <vt:lpstr>管理画面での準備</vt:lpstr>
      <vt:lpstr>手順</vt:lpstr>
      <vt:lpstr>配布した管理者アカウントでログイン</vt:lpstr>
      <vt:lpstr>グループの作成</vt:lpstr>
      <vt:lpstr>グループの作成</vt:lpstr>
      <vt:lpstr>アプリ定義の作成</vt:lpstr>
      <vt:lpstr>PowerPoint プレゼンテーション</vt:lpstr>
      <vt:lpstr>アプリにログインするユーザーの作成</vt:lpstr>
      <vt:lpstr>アプリにログインするユーザーの作成</vt:lpstr>
      <vt:lpstr>アプリに設定する値の確認</vt:lpstr>
      <vt:lpstr>コーディングの準備</vt:lpstr>
      <vt:lpstr>開発環境の準備</vt:lpstr>
      <vt:lpstr>ハンズオンコードのダウンロード</vt:lpstr>
      <vt:lpstr>ハンズオンアプリコード全体像の説明</vt:lpstr>
      <vt:lpstr>動作確認</vt:lpstr>
      <vt:lpstr>AngularJSの説明</vt:lpstr>
      <vt:lpstr>Promiseとは</vt:lpstr>
      <vt:lpstr>Exercise 1 ログイン機能の実装</vt:lpstr>
      <vt:lpstr>完成イメージ</vt:lpstr>
      <vt:lpstr>AppPotへの接続設定</vt:lpstr>
      <vt:lpstr>ログイン処理の実装</vt:lpstr>
      <vt:lpstr>認証前後の画面遷移制御</vt:lpstr>
      <vt:lpstr>ログイン処理と画面を紐付ける</vt:lpstr>
      <vt:lpstr>LoginControllerを参照パスに追加</vt:lpstr>
      <vt:lpstr>Exercise 2 ログアウト機能の実装</vt:lpstr>
      <vt:lpstr>完成イメージ</vt:lpstr>
      <vt:lpstr>ログアウト処理の実装</vt:lpstr>
      <vt:lpstr>ログアウト処理を画面に紐付ける</vt:lpstr>
      <vt:lpstr>NavigationControllerを参照パスに追加</vt:lpstr>
      <vt:lpstr>Exercise 3 登録機能の実装</vt:lpstr>
      <vt:lpstr>完成イメージ</vt:lpstr>
      <vt:lpstr>モデル（Customer）の定義</vt:lpstr>
      <vt:lpstr>データベース生成処理の追加</vt:lpstr>
      <vt:lpstr>Customerを参照パスに追加</vt:lpstr>
      <vt:lpstr>生成されたデータベースの確認</vt:lpstr>
      <vt:lpstr>生成されるテーブルのレイアウト</vt:lpstr>
      <vt:lpstr>新規登録ダイアログ表示の実装</vt:lpstr>
      <vt:lpstr>新規登録ボタンにダイアログを紐付ける</vt:lpstr>
      <vt:lpstr>画面とCustomerControllerの紐付け</vt:lpstr>
      <vt:lpstr>CustomerControllerを参照パスに追加</vt:lpstr>
      <vt:lpstr>登録処理とキャンセル処理を実装</vt:lpstr>
      <vt:lpstr>登録処理と画面を紐付ける①</vt:lpstr>
      <vt:lpstr>登録処理と画面を紐付ける②</vt:lpstr>
      <vt:lpstr>Exercise 4 検索機能の実装</vt:lpstr>
      <vt:lpstr>完成イメージ</vt:lpstr>
      <vt:lpstr>検索処理の実装</vt:lpstr>
      <vt:lpstr>検索処理と画面を紐付ける①</vt:lpstr>
      <vt:lpstr>検索処理と画面を紐付ける②</vt:lpstr>
      <vt:lpstr>Exercise 4 更新／削除機能の実装</vt:lpstr>
      <vt:lpstr>完成イメージ</vt:lpstr>
      <vt:lpstr>編集ダイアログを表示する処理の実装</vt:lpstr>
      <vt:lpstr>一覧の各行に編集ダイアログを開く処理を紐付ける</vt:lpstr>
      <vt:lpstr>更新・削除処理とダイアログを閉じる処理を実装</vt:lpstr>
      <vt:lpstr>更新・削除処理と画面を紐付ける</vt:lpstr>
      <vt:lpstr>PowerPoint プレゼンテーション</vt:lpstr>
      <vt:lpstr>AppPotの情報をフォローしてください！</vt:lpstr>
    </vt:vector>
  </TitlesOfParts>
  <Manager>NCデザイン＆コンサルティング株式会社</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
  <cp:keywords/>
  <dc:description/>
  <cp:lastModifiedBy>Ryohei Sogo</cp:lastModifiedBy>
  <cp:revision>3356</cp:revision>
  <cp:lastPrinted>2016-09-07T14:09:17Z</cp:lastPrinted>
  <dcterms:created xsi:type="dcterms:W3CDTF">2011-04-17T12:07:28Z</dcterms:created>
  <dcterms:modified xsi:type="dcterms:W3CDTF">2016-09-08T10:19:35Z</dcterms:modified>
  <cp:category/>
</cp:coreProperties>
</file>